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8" r:id="rId4"/>
    <p:sldMasterId id="2147483713" r:id="rId5"/>
  </p:sldMasterIdLst>
  <p:notesMasterIdLst>
    <p:notesMasterId r:id="rId53"/>
  </p:notesMasterIdLst>
  <p:sldIdLst>
    <p:sldId id="881" r:id="rId6"/>
    <p:sldId id="273" r:id="rId7"/>
    <p:sldId id="1153" r:id="rId8"/>
    <p:sldId id="1159" r:id="rId9"/>
    <p:sldId id="1150" r:id="rId10"/>
    <p:sldId id="882" r:id="rId11"/>
    <p:sldId id="898" r:id="rId12"/>
    <p:sldId id="1133" r:id="rId13"/>
    <p:sldId id="1160" r:id="rId14"/>
    <p:sldId id="906" r:id="rId15"/>
    <p:sldId id="1168" r:id="rId16"/>
    <p:sldId id="1169" r:id="rId17"/>
    <p:sldId id="1170" r:id="rId18"/>
    <p:sldId id="1156" r:id="rId19"/>
    <p:sldId id="1171" r:id="rId20"/>
    <p:sldId id="1172" r:id="rId21"/>
    <p:sldId id="1173" r:id="rId22"/>
    <p:sldId id="1174" r:id="rId23"/>
    <p:sldId id="1175" r:id="rId24"/>
    <p:sldId id="1176" r:id="rId25"/>
    <p:sldId id="844" r:id="rId26"/>
    <p:sldId id="1147" r:id="rId27"/>
    <p:sldId id="1149" r:id="rId28"/>
    <p:sldId id="1151" r:id="rId29"/>
    <p:sldId id="1148" r:id="rId30"/>
    <p:sldId id="1152" r:id="rId31"/>
    <p:sldId id="1157" r:id="rId32"/>
    <p:sldId id="1154" r:id="rId33"/>
    <p:sldId id="1155" r:id="rId34"/>
    <p:sldId id="1161" r:id="rId35"/>
    <p:sldId id="1162" r:id="rId36"/>
    <p:sldId id="1144" r:id="rId37"/>
    <p:sldId id="830" r:id="rId38"/>
    <p:sldId id="1116" r:id="rId39"/>
    <p:sldId id="1179" r:id="rId40"/>
    <p:sldId id="1178" r:id="rId41"/>
    <p:sldId id="1180" r:id="rId42"/>
    <p:sldId id="1181" r:id="rId43"/>
    <p:sldId id="1182" r:id="rId44"/>
    <p:sldId id="1189" r:id="rId45"/>
    <p:sldId id="1190" r:id="rId46"/>
    <p:sldId id="1184" r:id="rId47"/>
    <p:sldId id="1185" r:id="rId48"/>
    <p:sldId id="1187" r:id="rId49"/>
    <p:sldId id="1188" r:id="rId50"/>
    <p:sldId id="1183" r:id="rId51"/>
    <p:sldId id="1191" r:id="rId5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D00"/>
    <a:srgbClr val="003B5C"/>
    <a:srgbClr val="FFFFFF"/>
    <a:srgbClr val="11AAFF"/>
    <a:srgbClr val="808080"/>
    <a:srgbClr val="000000"/>
    <a:srgbClr val="E7E6E6"/>
    <a:srgbClr val="FF9900"/>
    <a:srgbClr val="006CA8"/>
    <a:srgbClr val="B3E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5" autoAdjust="0"/>
    <p:restoredTop sz="83205" autoAdjust="0"/>
  </p:normalViewPr>
  <p:slideViewPr>
    <p:cSldViewPr snapToGrid="0">
      <p:cViewPr varScale="1">
        <p:scale>
          <a:sx n="96" d="100"/>
          <a:sy n="96" d="100"/>
        </p:scale>
        <p:origin x="102" y="282"/>
      </p:cViewPr>
      <p:guideLst/>
    </p:cSldViewPr>
  </p:slideViewPr>
  <p:notesTextViewPr>
    <p:cViewPr>
      <p:scale>
        <a:sx n="1" d="1"/>
        <a:sy n="1" d="1"/>
      </p:scale>
      <p:origin x="0" y="0"/>
    </p:cViewPr>
  </p:notesTextViewPr>
  <p:sorterViewPr>
    <p:cViewPr>
      <p:scale>
        <a:sx n="33" d="100"/>
        <a:sy n="33" d="100"/>
      </p:scale>
      <p:origin x="0" y="0"/>
    </p:cViewPr>
  </p:sorterViewPr>
  <p:notesViewPr>
    <p:cSldViewPr snapToGrid="0">
      <p:cViewPr varScale="1">
        <p:scale>
          <a:sx n="96" d="100"/>
          <a:sy n="96" d="100"/>
        </p:scale>
        <p:origin x="270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tvwfilp01\felles\Facts%20and%20figures%20-%20m&#229;nedsstatistikk\grafer%20og%20figurer%20til%20presentasjoner.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en-US" sz="1400" b="0" i="0" u="none" strike="noStrike" kern="1200" spc="0" baseline="0">
                <a:solidFill>
                  <a:schemeClr val="accent4"/>
                </a:solidFill>
                <a:latin typeface="+mn-lt"/>
                <a:ea typeface="+mn-ea"/>
                <a:cs typeface="+mn-cs"/>
              </a:defRPr>
            </a:pPr>
            <a:r>
              <a:rPr lang="en-US"/>
              <a:t>% av samlet markedsverdi </a:t>
            </a:r>
            <a:r>
              <a:rPr lang="en-US" sz="1000"/>
              <a:t>(Oslo</a:t>
            </a:r>
            <a:r>
              <a:rPr lang="en-US" sz="1000" baseline="0"/>
              <a:t> Børs)</a:t>
            </a:r>
            <a:endParaRPr lang="en-US" sz="1000"/>
          </a:p>
        </c:rich>
      </c:tx>
      <c:layout>
        <c:manualLayout>
          <c:xMode val="edge"/>
          <c:yMode val="edge"/>
          <c:x val="0.12805107295037546"/>
          <c:y val="0"/>
        </c:manualLayout>
      </c:layout>
      <c:overlay val="0"/>
      <c:spPr>
        <a:noFill/>
        <a:ln>
          <a:noFill/>
        </a:ln>
        <a:effectLst/>
      </c:spPr>
      <c:txPr>
        <a:bodyPr rot="0" spcFirstLastPara="1" vertOverflow="ellipsis" vert="horz" wrap="square" anchor="ctr" anchorCtr="1"/>
        <a:lstStyle/>
        <a:p>
          <a:pPr algn="ctr" rtl="0">
            <a:defRPr lang="en-US" sz="1400" b="0" i="0" u="none" strike="noStrike" kern="1200" spc="0" baseline="0">
              <a:solidFill>
                <a:schemeClr val="accent4"/>
              </a:solidFill>
              <a:latin typeface="+mn-lt"/>
              <a:ea typeface="+mn-ea"/>
              <a:cs typeface="+mn-cs"/>
            </a:defRPr>
          </a:pPr>
          <a:endParaRPr lang="nb-NO"/>
        </a:p>
      </c:txPr>
    </c:title>
    <c:autoTitleDeleted val="0"/>
    <c:plotArea>
      <c:layout/>
      <c:pieChart>
        <c:varyColors val="1"/>
        <c:ser>
          <c:idx val="0"/>
          <c:order val="0"/>
          <c:tx>
            <c:strRef>
              <c:f>sektor!$C$3</c:f>
              <c:strCache>
                <c:ptCount val="1"/>
                <c:pt idx="0">
                  <c:v>Mrd. kr 26.02.2020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A8-4CBC-9840-3954EC7F6B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6A8-4CBC-9840-3954EC7F6B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6A8-4CBC-9840-3954EC7F6B0F}"/>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36A8-4CBC-9840-3954EC7F6B0F}"/>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36A8-4CBC-9840-3954EC7F6B0F}"/>
              </c:ext>
            </c:extLst>
          </c:dPt>
          <c:dPt>
            <c:idx val="5"/>
            <c:bubble3D val="0"/>
            <c:spPr>
              <a:solidFill>
                <a:schemeClr val="accent5"/>
              </a:solidFill>
              <a:ln w="19050">
                <a:solidFill>
                  <a:schemeClr val="lt1"/>
                </a:solidFill>
              </a:ln>
              <a:effectLst/>
            </c:spPr>
            <c:extLst>
              <c:ext xmlns:c16="http://schemas.microsoft.com/office/drawing/2014/chart" uri="{C3380CC4-5D6E-409C-BE32-E72D297353CC}">
                <c16:uniqueId val="{0000000B-36A8-4CBC-9840-3954EC7F6B0F}"/>
              </c:ext>
            </c:extLst>
          </c:dPt>
          <c:dPt>
            <c:idx val="6"/>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D-36A8-4CBC-9840-3954EC7F6B0F}"/>
              </c:ext>
            </c:extLst>
          </c:dPt>
          <c:dPt>
            <c:idx val="7"/>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F-36A8-4CBC-9840-3954EC7F6B0F}"/>
              </c:ext>
            </c:extLst>
          </c:dPt>
          <c:dPt>
            <c:idx val="8"/>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11-36A8-4CBC-9840-3954EC7F6B0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6A8-4CBC-9840-3954EC7F6B0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6A8-4CBC-9840-3954EC7F6B0F}"/>
              </c:ext>
            </c:extLst>
          </c:dPt>
          <c:dLbls>
            <c:dLbl>
              <c:idx val="0"/>
              <c:numFmt formatCode="0.0\ %"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36A8-4CBC-9840-3954EC7F6B0F}"/>
                </c:ext>
              </c:extLst>
            </c:dLbl>
            <c:dLbl>
              <c:idx val="1"/>
              <c:layout>
                <c:manualLayout>
                  <c:x val="4.8573154038475112E-2"/>
                  <c:y val="-2.0120724346076608E-2"/>
                </c:manualLayout>
              </c:layout>
              <c:numFmt formatCode="0.0\ %"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4466297689180005"/>
                      <c:h val="0.16106655682124241"/>
                    </c:manualLayout>
                  </c15:layout>
                </c:ext>
                <c:ext xmlns:c16="http://schemas.microsoft.com/office/drawing/2014/chart" uri="{C3380CC4-5D6E-409C-BE32-E72D297353CC}">
                  <c16:uniqueId val="{00000003-36A8-4CBC-9840-3954EC7F6B0F}"/>
                </c:ext>
              </c:extLst>
            </c:dLbl>
            <c:dLbl>
              <c:idx val="2"/>
              <c:layout>
                <c:manualLayout>
                  <c:x val="0"/>
                  <c:y val="4.8289738430583498E-2"/>
                </c:manualLayout>
              </c:layout>
              <c:numFmt formatCode="0.0\ %"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42176069651608095"/>
                      <c:h val="0.11112691899428065"/>
                    </c:manualLayout>
                  </c15:layout>
                </c:ext>
                <c:ext xmlns:c16="http://schemas.microsoft.com/office/drawing/2014/chart" uri="{C3380CC4-5D6E-409C-BE32-E72D297353CC}">
                  <c16:uniqueId val="{00000005-36A8-4CBC-9840-3954EC7F6B0F}"/>
                </c:ext>
              </c:extLst>
            </c:dLbl>
            <c:dLbl>
              <c:idx val="3"/>
              <c:layout>
                <c:manualLayout>
                  <c:x val="1.9123288991525705E-7"/>
                  <c:y val="-8.0482897384305842E-3"/>
                </c:manualLayout>
              </c:layout>
              <c:numFmt formatCode="0.0\ %" sourceLinked="0"/>
              <c:spPr>
                <a:noFill/>
                <a:ln>
                  <a:noFill/>
                </a:ln>
                <a:effectLst/>
              </c:spPr>
              <c:txPr>
                <a:bodyPr rot="0" spcFirstLastPara="1" vertOverflow="ellipsis" horzOverflow="clip"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4127498027432734"/>
                      <c:h val="0.12054341798824443"/>
                    </c:manualLayout>
                  </c15:layout>
                </c:ext>
                <c:ext xmlns:c16="http://schemas.microsoft.com/office/drawing/2014/chart" uri="{C3380CC4-5D6E-409C-BE32-E72D297353CC}">
                  <c16:uniqueId val="{00000007-36A8-4CBC-9840-3954EC7F6B0F}"/>
                </c:ext>
              </c:extLst>
            </c:dLbl>
            <c:dLbl>
              <c:idx val="4"/>
              <c:layout>
                <c:manualLayout>
                  <c:x val="-2.2405036615361432E-2"/>
                  <c:y val="5.0345220931890554E-2"/>
                </c:manualLayout>
              </c:layout>
              <c:numFmt formatCode="0.0\ %"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36A8-4CBC-9840-3954EC7F6B0F}"/>
                </c:ext>
              </c:extLst>
            </c:dLbl>
            <c:dLbl>
              <c:idx val="5"/>
              <c:layout>
                <c:manualLayout>
                  <c:x val="-0.11525357672435653"/>
                  <c:y val="8.7199416974286625E-2"/>
                </c:manualLayout>
              </c:layout>
              <c:numFmt formatCode="0.0\ %"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36A8-4CBC-9840-3954EC7F6B0F}"/>
                </c:ext>
              </c:extLst>
            </c:dLbl>
            <c:dLbl>
              <c:idx val="6"/>
              <c:layout>
                <c:manualLayout>
                  <c:x val="-0.12408279925174395"/>
                  <c:y val="3.479301002867599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36A8-4CBC-9840-3954EC7F6B0F}"/>
                </c:ext>
              </c:extLst>
            </c:dLbl>
            <c:dLbl>
              <c:idx val="7"/>
              <c:layout>
                <c:manualLayout>
                  <c:x val="-0.20643590466351996"/>
                  <c:y val="-2.2836863701896418E-2"/>
                </c:manualLayout>
              </c:layout>
              <c:numFmt formatCode="0.0\ %" sourceLinked="0"/>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2507587164907388"/>
                      <c:h val="9.5573440643863181E-2"/>
                    </c:manualLayout>
                  </c15:layout>
                </c:ext>
                <c:ext xmlns:c16="http://schemas.microsoft.com/office/drawing/2014/chart" uri="{C3380CC4-5D6E-409C-BE32-E72D297353CC}">
                  <c16:uniqueId val="{0000000F-36A8-4CBC-9840-3954EC7F6B0F}"/>
                </c:ext>
              </c:extLst>
            </c:dLbl>
            <c:dLbl>
              <c:idx val="8"/>
              <c:layout>
                <c:manualLayout>
                  <c:x val="-5.1326907653254997E-2"/>
                  <c:y val="-3.2217874174178936E-2"/>
                </c:manualLayout>
              </c:layout>
              <c:numFmt formatCode="0.0\ %" sourceLinked="0"/>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746811860875778"/>
                      <c:h val="9.1629778672032189E-2"/>
                    </c:manualLayout>
                  </c15:layout>
                </c:ext>
                <c:ext xmlns:c16="http://schemas.microsoft.com/office/drawing/2014/chart" uri="{C3380CC4-5D6E-409C-BE32-E72D297353CC}">
                  <c16:uniqueId val="{00000011-36A8-4CBC-9840-3954EC7F6B0F}"/>
                </c:ext>
              </c:extLst>
            </c:dLbl>
            <c:dLbl>
              <c:idx val="9"/>
              <c:layout>
                <c:manualLayout>
                  <c:x val="0.16555413745743633"/>
                  <c:y val="-3.838305423089719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36A8-4CBC-9840-3954EC7F6B0F}"/>
                </c:ext>
              </c:extLst>
            </c:dLbl>
            <c:dLbl>
              <c:idx val="10"/>
              <c:layout>
                <c:manualLayout>
                  <c:x val="0.22910732869453337"/>
                  <c:y val="2.545699393209651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5-36A8-4CBC-9840-3954EC7F6B0F}"/>
                </c:ext>
              </c:extLst>
            </c:dLbl>
            <c:numFmt formatCode="0.0\ %"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sektor!$B$4:$B$14</c:f>
              <c:strCache>
                <c:ptCount val="11"/>
                <c:pt idx="0">
                  <c:v>Energi</c:v>
                </c:pt>
                <c:pt idx="1">
                  <c:v>Finansielle tjenester</c:v>
                </c:pt>
                <c:pt idx="2">
                  <c:v>Konsumentvarer</c:v>
                </c:pt>
                <c:pt idx="3">
                  <c:v>Kommunikasjon</c:v>
                </c:pt>
                <c:pt idx="4">
                  <c:v>Industri</c:v>
                </c:pt>
                <c:pt idx="5">
                  <c:v>Materialer</c:v>
                </c:pt>
                <c:pt idx="6">
                  <c:v>Real Estate</c:v>
                </c:pt>
                <c:pt idx="7">
                  <c:v>IT</c:v>
                </c:pt>
                <c:pt idx="8">
                  <c:v>Forsyningsselskaper</c:v>
                </c:pt>
                <c:pt idx="9">
                  <c:v>Forbruksvarer</c:v>
                </c:pt>
                <c:pt idx="10">
                  <c:v>Helsevern</c:v>
                </c:pt>
              </c:strCache>
            </c:strRef>
          </c:cat>
          <c:val>
            <c:numRef>
              <c:f>sektor!$C$4:$C$14</c:f>
              <c:numCache>
                <c:formatCode>#,##0.0</c:formatCode>
                <c:ptCount val="11"/>
                <c:pt idx="0">
                  <c:v>731.08083082502458</c:v>
                </c:pt>
                <c:pt idx="1">
                  <c:v>491.88199861116499</c:v>
                </c:pt>
                <c:pt idx="2">
                  <c:v>371.18693907046003</c:v>
                </c:pt>
                <c:pt idx="3">
                  <c:v>359.07818322906002</c:v>
                </c:pt>
                <c:pt idx="4">
                  <c:v>206.49191735801998</c:v>
                </c:pt>
                <c:pt idx="5">
                  <c:v>183.41423950467998</c:v>
                </c:pt>
                <c:pt idx="6">
                  <c:v>62.53453645750001</c:v>
                </c:pt>
                <c:pt idx="7">
                  <c:v>45.872368016200994</c:v>
                </c:pt>
                <c:pt idx="8">
                  <c:v>29.584501426700001</c:v>
                </c:pt>
                <c:pt idx="9">
                  <c:v>17.930752547279997</c:v>
                </c:pt>
                <c:pt idx="10">
                  <c:v>13.15775035493</c:v>
                </c:pt>
              </c:numCache>
            </c:numRef>
          </c:val>
          <c:extLst>
            <c:ext xmlns:c16="http://schemas.microsoft.com/office/drawing/2014/chart" uri="{C3380CC4-5D6E-409C-BE32-E72D297353CC}">
              <c16:uniqueId val="{00000016-36A8-4CBC-9840-3954EC7F6B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95509-6049-41A8-8E65-11AC1F1AF133}" type="datetimeFigureOut">
              <a:rPr lang="nb-NO" smtClean="0"/>
              <a:t>04.03.2020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038E3-FA62-4895-B413-464FC756104F}" type="slidenum">
              <a:rPr lang="nb-NO" smtClean="0"/>
              <a:t>‹#›</a:t>
            </a:fld>
            <a:endParaRPr lang="nb-NO"/>
          </a:p>
        </p:txBody>
      </p:sp>
    </p:spTree>
    <p:extLst>
      <p:ext uri="{BB962C8B-B14F-4D97-AF65-F5344CB8AC3E}">
        <p14:creationId xmlns:p14="http://schemas.microsoft.com/office/powerpoint/2010/main" val="14027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F3ABE-E573-42CB-8330-80C99D8C3EF9}" type="slidenum">
              <a:rPr kumimoji="0" lang="nb-NO"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72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As </a:t>
            </a:r>
            <a:r>
              <a:rPr lang="nb-NO" dirty="0" err="1"/>
              <a:t>you</a:t>
            </a:r>
            <a:r>
              <a:rPr lang="nb-NO" dirty="0"/>
              <a:t> </a:t>
            </a:r>
            <a:r>
              <a:rPr lang="nb-NO" dirty="0" err="1"/>
              <a:t>know</a:t>
            </a:r>
            <a:r>
              <a:rPr lang="nb-NO" dirty="0"/>
              <a:t>: </a:t>
            </a:r>
            <a:r>
              <a:rPr lang="nb-NO" sz="1200" kern="1200" dirty="0">
                <a:solidFill>
                  <a:schemeClr val="tx1"/>
                </a:solidFill>
                <a:latin typeface="+mn-lt"/>
                <a:ea typeface="+mn-ea"/>
                <a:cs typeface="+mn-cs"/>
              </a:rPr>
              <a:t>A </a:t>
            </a:r>
            <a:r>
              <a:rPr lang="nb-NO" sz="1200" b="1" kern="1200" dirty="0" err="1">
                <a:solidFill>
                  <a:schemeClr val="tx1"/>
                </a:solidFill>
                <a:latin typeface="+mn-lt"/>
                <a:ea typeface="+mn-ea"/>
                <a:cs typeface="+mn-cs"/>
              </a:rPr>
              <a:t>share</a:t>
            </a:r>
            <a:r>
              <a:rPr lang="nb-NO" sz="1200" b="1" kern="1200" dirty="0">
                <a:solidFill>
                  <a:schemeClr val="tx1"/>
                </a:solidFill>
                <a:latin typeface="+mn-lt"/>
                <a:ea typeface="+mn-ea"/>
                <a:cs typeface="+mn-cs"/>
              </a:rPr>
              <a:t> </a:t>
            </a:r>
            <a:r>
              <a:rPr lang="nb-NO" sz="1200" kern="1200" dirty="0">
                <a:solidFill>
                  <a:schemeClr val="tx1"/>
                </a:solidFill>
                <a:latin typeface="+mn-lt"/>
                <a:ea typeface="+mn-ea"/>
                <a:cs typeface="+mn-cs"/>
              </a:rPr>
              <a:t>= a part </a:t>
            </a:r>
            <a:r>
              <a:rPr lang="nb-NO" sz="1200" kern="1200" dirty="0" err="1">
                <a:solidFill>
                  <a:schemeClr val="tx1"/>
                </a:solidFill>
                <a:latin typeface="+mn-lt"/>
                <a:ea typeface="+mn-ea"/>
                <a:cs typeface="+mn-cs"/>
              </a:rPr>
              <a:t>of</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something</a:t>
            </a:r>
            <a:endParaRPr lang="nb-NO"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latin typeface="+mn-lt"/>
                <a:ea typeface="+mn-ea"/>
                <a:cs typeface="+mn-cs"/>
              </a:rPr>
              <a:t>Fun </a:t>
            </a:r>
            <a:r>
              <a:rPr lang="nb-NO" sz="1200" kern="1200" dirty="0" err="1">
                <a:solidFill>
                  <a:schemeClr val="tx1"/>
                </a:solidFill>
                <a:latin typeface="+mn-lt"/>
                <a:ea typeface="+mn-ea"/>
                <a:cs typeface="+mn-cs"/>
              </a:rPr>
              <a:t>fact</a:t>
            </a:r>
            <a:r>
              <a:rPr lang="nb-NO" sz="1200" kern="1200" dirty="0">
                <a:solidFill>
                  <a:schemeClr val="tx1"/>
                </a:solidFill>
                <a:latin typeface="+mn-lt"/>
                <a:ea typeface="+mn-ea"/>
                <a:cs typeface="+mn-cs"/>
              </a:rPr>
              <a:t>: A </a:t>
            </a:r>
            <a:r>
              <a:rPr lang="nb-NO" sz="1200" kern="1200" dirty="0" err="1">
                <a:solidFill>
                  <a:schemeClr val="tx1"/>
                </a:solidFill>
                <a:latin typeface="+mn-lt"/>
                <a:ea typeface="+mn-ea"/>
                <a:cs typeface="+mn-cs"/>
              </a:rPr>
              <a:t>small</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company</a:t>
            </a:r>
            <a:r>
              <a:rPr lang="nb-NO" sz="1200" kern="1200" dirty="0">
                <a:solidFill>
                  <a:schemeClr val="tx1"/>
                </a:solidFill>
                <a:latin typeface="+mn-lt"/>
                <a:ea typeface="+mn-ea"/>
                <a:cs typeface="+mn-cs"/>
              </a:rPr>
              <a:t> at </a:t>
            </a:r>
            <a:r>
              <a:rPr lang="nb-NO" sz="1200" kern="1200" dirty="0" err="1">
                <a:solidFill>
                  <a:schemeClr val="tx1"/>
                </a:solidFill>
                <a:latin typeface="+mn-lt"/>
                <a:ea typeface="+mn-ea"/>
                <a:cs typeface="+mn-cs"/>
              </a:rPr>
              <a:t>norwegian</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stock</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exchange</a:t>
            </a:r>
            <a:r>
              <a:rPr lang="nb-NO" sz="1200" kern="1200" dirty="0">
                <a:solidFill>
                  <a:schemeClr val="tx1"/>
                </a:solidFill>
                <a:latin typeface="+mn-lt"/>
                <a:ea typeface="+mn-ea"/>
                <a:cs typeface="+mn-cs"/>
              </a:rPr>
              <a:t> is </a:t>
            </a:r>
            <a:r>
              <a:rPr lang="nb-NO" sz="1200" kern="1200" dirty="0" err="1">
                <a:solidFill>
                  <a:schemeClr val="tx1"/>
                </a:solidFill>
                <a:latin typeface="+mn-lt"/>
                <a:ea typeface="+mn-ea"/>
                <a:cs typeface="+mn-cs"/>
              </a:rPr>
              <a:t>valued</a:t>
            </a:r>
            <a:r>
              <a:rPr lang="nb-NO" sz="1200" kern="1200" dirty="0">
                <a:solidFill>
                  <a:schemeClr val="tx1"/>
                </a:solidFill>
                <a:latin typeface="+mn-lt"/>
                <a:ea typeface="+mn-ea"/>
                <a:cs typeface="+mn-cs"/>
              </a:rPr>
              <a:t> 30 million USD, </a:t>
            </a:r>
            <a:r>
              <a:rPr lang="nb-NO" sz="1200" kern="1200" dirty="0" err="1">
                <a:solidFill>
                  <a:schemeClr val="tx1"/>
                </a:solidFill>
                <a:latin typeface="+mn-lt"/>
                <a:ea typeface="+mn-ea"/>
                <a:cs typeface="+mn-cs"/>
              </a:rPr>
              <a:t>while</a:t>
            </a:r>
            <a:r>
              <a:rPr lang="nb-NO" sz="1200" kern="1200" dirty="0">
                <a:solidFill>
                  <a:schemeClr val="tx1"/>
                </a:solidFill>
                <a:latin typeface="+mn-lt"/>
                <a:ea typeface="+mn-ea"/>
                <a:cs typeface="+mn-cs"/>
              </a:rPr>
              <a:t> in </a:t>
            </a:r>
            <a:r>
              <a:rPr lang="nb-NO" sz="1200" kern="1200" dirty="0" err="1">
                <a:solidFill>
                  <a:schemeClr val="tx1"/>
                </a:solidFill>
                <a:latin typeface="+mn-lt"/>
                <a:ea typeface="+mn-ea"/>
                <a:cs typeface="+mn-cs"/>
              </a:rPr>
              <a:t>the</a:t>
            </a:r>
            <a:r>
              <a:rPr lang="nb-NO" sz="1200" kern="1200" dirty="0">
                <a:solidFill>
                  <a:schemeClr val="tx1"/>
                </a:solidFill>
                <a:latin typeface="+mn-lt"/>
                <a:ea typeface="+mn-ea"/>
                <a:cs typeface="+mn-cs"/>
              </a:rPr>
              <a:t> USA a </a:t>
            </a:r>
            <a:r>
              <a:rPr lang="nb-NO" sz="1200" kern="1200" dirty="0" err="1">
                <a:solidFill>
                  <a:schemeClr val="tx1"/>
                </a:solidFill>
                <a:latin typeface="+mn-lt"/>
                <a:ea typeface="+mn-ea"/>
                <a:cs typeface="+mn-cs"/>
              </a:rPr>
              <a:t>company</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smaller</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than</a:t>
            </a:r>
            <a:r>
              <a:rPr lang="nb-NO" sz="1200" kern="1200" dirty="0">
                <a:solidFill>
                  <a:schemeClr val="tx1"/>
                </a:solidFill>
                <a:latin typeface="+mn-lt"/>
                <a:ea typeface="+mn-ea"/>
                <a:cs typeface="+mn-cs"/>
              </a:rPr>
              <a:t> 2 billion is </a:t>
            </a:r>
            <a:r>
              <a:rPr lang="nb-NO" sz="1200" kern="1200" dirty="0" err="1">
                <a:solidFill>
                  <a:schemeClr val="tx1"/>
                </a:solidFill>
                <a:latin typeface="+mn-lt"/>
                <a:ea typeface="+mn-ea"/>
                <a:cs typeface="+mn-cs"/>
              </a:rPr>
              <a:t>small</a:t>
            </a:r>
            <a:r>
              <a:rPr lang="nb-NO" sz="1200" kern="1200" dirty="0">
                <a:solidFill>
                  <a:schemeClr val="tx1"/>
                </a:solidFill>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F3ABE-E573-42CB-8330-80C99D8C3EF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237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As </a:t>
            </a:r>
            <a:r>
              <a:rPr lang="nb-NO" dirty="0" err="1"/>
              <a:t>you</a:t>
            </a:r>
            <a:r>
              <a:rPr lang="nb-NO" dirty="0"/>
              <a:t> </a:t>
            </a:r>
            <a:r>
              <a:rPr lang="nb-NO" dirty="0" err="1"/>
              <a:t>know</a:t>
            </a:r>
            <a:r>
              <a:rPr lang="nb-NO" dirty="0"/>
              <a:t>: </a:t>
            </a:r>
            <a:r>
              <a:rPr lang="nb-NO" sz="1200" kern="1200" dirty="0">
                <a:solidFill>
                  <a:schemeClr val="tx1"/>
                </a:solidFill>
                <a:latin typeface="+mn-lt"/>
                <a:ea typeface="+mn-ea"/>
                <a:cs typeface="+mn-cs"/>
              </a:rPr>
              <a:t>A </a:t>
            </a:r>
            <a:r>
              <a:rPr lang="nb-NO" sz="1200" b="1" kern="1200" dirty="0" err="1">
                <a:solidFill>
                  <a:schemeClr val="tx1"/>
                </a:solidFill>
                <a:latin typeface="+mn-lt"/>
                <a:ea typeface="+mn-ea"/>
                <a:cs typeface="+mn-cs"/>
              </a:rPr>
              <a:t>share</a:t>
            </a:r>
            <a:r>
              <a:rPr lang="nb-NO" sz="1200" b="1" kern="1200" dirty="0">
                <a:solidFill>
                  <a:schemeClr val="tx1"/>
                </a:solidFill>
                <a:latin typeface="+mn-lt"/>
                <a:ea typeface="+mn-ea"/>
                <a:cs typeface="+mn-cs"/>
              </a:rPr>
              <a:t> </a:t>
            </a:r>
            <a:r>
              <a:rPr lang="nb-NO" sz="1200" kern="1200" dirty="0">
                <a:solidFill>
                  <a:schemeClr val="tx1"/>
                </a:solidFill>
                <a:latin typeface="+mn-lt"/>
                <a:ea typeface="+mn-ea"/>
                <a:cs typeface="+mn-cs"/>
              </a:rPr>
              <a:t>= a part </a:t>
            </a:r>
            <a:r>
              <a:rPr lang="nb-NO" sz="1200" kern="1200" dirty="0" err="1">
                <a:solidFill>
                  <a:schemeClr val="tx1"/>
                </a:solidFill>
                <a:latin typeface="+mn-lt"/>
                <a:ea typeface="+mn-ea"/>
                <a:cs typeface="+mn-cs"/>
              </a:rPr>
              <a:t>of</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something</a:t>
            </a:r>
            <a:endParaRPr lang="nb-NO"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latin typeface="+mn-lt"/>
                <a:ea typeface="+mn-ea"/>
                <a:cs typeface="+mn-cs"/>
              </a:rPr>
              <a:t>Fun </a:t>
            </a:r>
            <a:r>
              <a:rPr lang="nb-NO" sz="1200" kern="1200" dirty="0" err="1">
                <a:solidFill>
                  <a:schemeClr val="tx1"/>
                </a:solidFill>
                <a:latin typeface="+mn-lt"/>
                <a:ea typeface="+mn-ea"/>
                <a:cs typeface="+mn-cs"/>
              </a:rPr>
              <a:t>fact</a:t>
            </a:r>
            <a:r>
              <a:rPr lang="nb-NO" sz="1200" kern="1200" dirty="0">
                <a:solidFill>
                  <a:schemeClr val="tx1"/>
                </a:solidFill>
                <a:latin typeface="+mn-lt"/>
                <a:ea typeface="+mn-ea"/>
                <a:cs typeface="+mn-cs"/>
              </a:rPr>
              <a:t>: A </a:t>
            </a:r>
            <a:r>
              <a:rPr lang="nb-NO" sz="1200" kern="1200" dirty="0" err="1">
                <a:solidFill>
                  <a:schemeClr val="tx1"/>
                </a:solidFill>
                <a:latin typeface="+mn-lt"/>
                <a:ea typeface="+mn-ea"/>
                <a:cs typeface="+mn-cs"/>
              </a:rPr>
              <a:t>small</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company</a:t>
            </a:r>
            <a:r>
              <a:rPr lang="nb-NO" sz="1200" kern="1200" dirty="0">
                <a:solidFill>
                  <a:schemeClr val="tx1"/>
                </a:solidFill>
                <a:latin typeface="+mn-lt"/>
                <a:ea typeface="+mn-ea"/>
                <a:cs typeface="+mn-cs"/>
              </a:rPr>
              <a:t> at </a:t>
            </a:r>
            <a:r>
              <a:rPr lang="nb-NO" sz="1200" kern="1200" dirty="0" err="1">
                <a:solidFill>
                  <a:schemeClr val="tx1"/>
                </a:solidFill>
                <a:latin typeface="+mn-lt"/>
                <a:ea typeface="+mn-ea"/>
                <a:cs typeface="+mn-cs"/>
              </a:rPr>
              <a:t>norwegian</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stock</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exchange</a:t>
            </a:r>
            <a:r>
              <a:rPr lang="nb-NO" sz="1200" kern="1200" dirty="0">
                <a:solidFill>
                  <a:schemeClr val="tx1"/>
                </a:solidFill>
                <a:latin typeface="+mn-lt"/>
                <a:ea typeface="+mn-ea"/>
                <a:cs typeface="+mn-cs"/>
              </a:rPr>
              <a:t> is </a:t>
            </a:r>
            <a:r>
              <a:rPr lang="nb-NO" sz="1200" kern="1200" dirty="0" err="1">
                <a:solidFill>
                  <a:schemeClr val="tx1"/>
                </a:solidFill>
                <a:latin typeface="+mn-lt"/>
                <a:ea typeface="+mn-ea"/>
                <a:cs typeface="+mn-cs"/>
              </a:rPr>
              <a:t>valued</a:t>
            </a:r>
            <a:r>
              <a:rPr lang="nb-NO" sz="1200" kern="1200" dirty="0">
                <a:solidFill>
                  <a:schemeClr val="tx1"/>
                </a:solidFill>
                <a:latin typeface="+mn-lt"/>
                <a:ea typeface="+mn-ea"/>
                <a:cs typeface="+mn-cs"/>
              </a:rPr>
              <a:t> 30 million USD, </a:t>
            </a:r>
            <a:r>
              <a:rPr lang="nb-NO" sz="1200" kern="1200" dirty="0" err="1">
                <a:solidFill>
                  <a:schemeClr val="tx1"/>
                </a:solidFill>
                <a:latin typeface="+mn-lt"/>
                <a:ea typeface="+mn-ea"/>
                <a:cs typeface="+mn-cs"/>
              </a:rPr>
              <a:t>while</a:t>
            </a:r>
            <a:r>
              <a:rPr lang="nb-NO" sz="1200" kern="1200" dirty="0">
                <a:solidFill>
                  <a:schemeClr val="tx1"/>
                </a:solidFill>
                <a:latin typeface="+mn-lt"/>
                <a:ea typeface="+mn-ea"/>
                <a:cs typeface="+mn-cs"/>
              </a:rPr>
              <a:t> in </a:t>
            </a:r>
            <a:r>
              <a:rPr lang="nb-NO" sz="1200" kern="1200" dirty="0" err="1">
                <a:solidFill>
                  <a:schemeClr val="tx1"/>
                </a:solidFill>
                <a:latin typeface="+mn-lt"/>
                <a:ea typeface="+mn-ea"/>
                <a:cs typeface="+mn-cs"/>
              </a:rPr>
              <a:t>the</a:t>
            </a:r>
            <a:r>
              <a:rPr lang="nb-NO" sz="1200" kern="1200" dirty="0">
                <a:solidFill>
                  <a:schemeClr val="tx1"/>
                </a:solidFill>
                <a:latin typeface="+mn-lt"/>
                <a:ea typeface="+mn-ea"/>
                <a:cs typeface="+mn-cs"/>
              </a:rPr>
              <a:t> USA a </a:t>
            </a:r>
            <a:r>
              <a:rPr lang="nb-NO" sz="1200" kern="1200" dirty="0" err="1">
                <a:solidFill>
                  <a:schemeClr val="tx1"/>
                </a:solidFill>
                <a:latin typeface="+mn-lt"/>
                <a:ea typeface="+mn-ea"/>
                <a:cs typeface="+mn-cs"/>
              </a:rPr>
              <a:t>company</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smaller</a:t>
            </a:r>
            <a:r>
              <a:rPr lang="nb-NO" sz="1200" kern="1200" dirty="0">
                <a:solidFill>
                  <a:schemeClr val="tx1"/>
                </a:solidFill>
                <a:latin typeface="+mn-lt"/>
                <a:ea typeface="+mn-ea"/>
                <a:cs typeface="+mn-cs"/>
              </a:rPr>
              <a:t> </a:t>
            </a:r>
            <a:r>
              <a:rPr lang="nb-NO" sz="1200" kern="1200" dirty="0" err="1">
                <a:solidFill>
                  <a:schemeClr val="tx1"/>
                </a:solidFill>
                <a:latin typeface="+mn-lt"/>
                <a:ea typeface="+mn-ea"/>
                <a:cs typeface="+mn-cs"/>
              </a:rPr>
              <a:t>than</a:t>
            </a:r>
            <a:r>
              <a:rPr lang="nb-NO" sz="1200" kern="1200" dirty="0">
                <a:solidFill>
                  <a:schemeClr val="tx1"/>
                </a:solidFill>
                <a:latin typeface="+mn-lt"/>
                <a:ea typeface="+mn-ea"/>
                <a:cs typeface="+mn-cs"/>
              </a:rPr>
              <a:t> 2 billion is </a:t>
            </a:r>
            <a:r>
              <a:rPr lang="nb-NO" sz="1200" kern="1200" dirty="0" err="1">
                <a:solidFill>
                  <a:schemeClr val="tx1"/>
                </a:solidFill>
                <a:latin typeface="+mn-lt"/>
                <a:ea typeface="+mn-ea"/>
                <a:cs typeface="+mn-cs"/>
              </a:rPr>
              <a:t>small</a:t>
            </a:r>
            <a:r>
              <a:rPr lang="nb-NO" sz="1200" kern="1200" dirty="0">
                <a:solidFill>
                  <a:schemeClr val="tx1"/>
                </a:solidFill>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F3ABE-E573-42CB-8330-80C99D8C3EF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25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i="0" dirty="0">
                <a:solidFill>
                  <a:srgbClr val="111111"/>
                </a:solidFill>
                <a:effectLst/>
                <a:latin typeface="SourceSansPro"/>
              </a:rPr>
              <a:t>The higher risk you take, the more in premium is to be expected.</a:t>
            </a:r>
          </a:p>
          <a:p>
            <a:endParaRPr lang="en-US" b="1" i="0" dirty="0">
              <a:solidFill>
                <a:srgbClr val="111111"/>
              </a:solidFill>
              <a:effectLst/>
              <a:latin typeface="SourceSansPro"/>
            </a:endParaRPr>
          </a:p>
          <a:p>
            <a:r>
              <a:rPr lang="en-US" b="1" i="0" dirty="0">
                <a:solidFill>
                  <a:srgbClr val="111111"/>
                </a:solidFill>
                <a:effectLst/>
                <a:latin typeface="SourceSansPro"/>
              </a:rPr>
              <a:t>Stocks should in general yield 4-8% above risk free interest rate</a:t>
            </a:r>
          </a:p>
          <a:p>
            <a:r>
              <a:rPr lang="en-US" b="1" i="0" dirty="0">
                <a:solidFill>
                  <a:srgbClr val="111111"/>
                </a:solidFill>
                <a:effectLst/>
                <a:latin typeface="SourceSansPro"/>
              </a:rPr>
              <a:t>Equities OTC =&gt; NOT THE PRINCIPLE OF EQUAL INOFORMATION </a:t>
            </a:r>
          </a:p>
          <a:p>
            <a:r>
              <a:rPr lang="en-US" b="1" i="0" dirty="0">
                <a:solidFill>
                  <a:srgbClr val="111111"/>
                </a:solidFill>
                <a:effectLst/>
                <a:latin typeface="SourceSansPro"/>
              </a:rPr>
              <a:t>Low liquidity, High Risk of bankruptcy, Longer </a:t>
            </a:r>
            <a:r>
              <a:rPr lang="en-US" b="1" i="0" dirty="0" err="1">
                <a:solidFill>
                  <a:srgbClr val="111111"/>
                </a:solidFill>
                <a:effectLst/>
                <a:latin typeface="SourceSansPro"/>
              </a:rPr>
              <a:t>investement</a:t>
            </a:r>
            <a:r>
              <a:rPr lang="en-US" b="1" i="0" dirty="0">
                <a:solidFill>
                  <a:srgbClr val="111111"/>
                </a:solidFill>
                <a:effectLst/>
                <a:latin typeface="SourceSansPro"/>
              </a:rPr>
              <a:t> horizon</a:t>
            </a:r>
          </a:p>
          <a:p>
            <a:endParaRPr lang="en-US" b="0" i="0" dirty="0">
              <a:solidFill>
                <a:srgbClr val="111111"/>
              </a:solidFill>
              <a:effectLst/>
              <a:latin typeface="SourceSansPro"/>
            </a:endParaRPr>
          </a:p>
          <a:p>
            <a:r>
              <a:rPr lang="en-US" b="0" i="0" dirty="0">
                <a:solidFill>
                  <a:srgbClr val="111111"/>
                </a:solidFill>
                <a:effectLst/>
                <a:latin typeface="SourceSansPro"/>
              </a:rPr>
              <a:t>Owning stock in a company over time may </a:t>
            </a:r>
            <a:r>
              <a:rPr lang="en-US" b="1" i="0" dirty="0">
                <a:solidFill>
                  <a:srgbClr val="111111"/>
                </a:solidFill>
                <a:effectLst/>
                <a:latin typeface="SourceSansPro"/>
              </a:rPr>
              <a:t>yield capital gains or stock price appreciation </a:t>
            </a:r>
            <a:r>
              <a:rPr lang="en-US" b="0" i="0" dirty="0">
                <a:solidFill>
                  <a:srgbClr val="111111"/>
                </a:solidFill>
                <a:effectLst/>
                <a:latin typeface="SourceSansPro"/>
              </a:rPr>
              <a:t>as well as </a:t>
            </a:r>
            <a:r>
              <a:rPr lang="en-US" b="1" i="0" dirty="0">
                <a:solidFill>
                  <a:srgbClr val="111111"/>
                </a:solidFill>
                <a:effectLst/>
                <a:latin typeface="SourceSansPro"/>
              </a:rPr>
              <a:t>dividends</a:t>
            </a:r>
            <a:r>
              <a:rPr lang="en-US" b="0" i="0" dirty="0">
                <a:solidFill>
                  <a:srgbClr val="111111"/>
                </a:solidFill>
                <a:effectLst/>
                <a:latin typeface="SourceSansPro"/>
              </a:rPr>
              <a:t> for shareholders.</a:t>
            </a:r>
          </a:p>
          <a:p>
            <a:endParaRPr lang="en-US" b="0" i="0" dirty="0">
              <a:solidFill>
                <a:srgbClr val="111111"/>
              </a:solidFill>
              <a:effectLst/>
              <a:latin typeface="SourceSansPro"/>
            </a:endParaRPr>
          </a:p>
          <a:p>
            <a:r>
              <a:rPr lang="en-US" sz="1200" b="0" i="0" kern="1200" dirty="0">
                <a:solidFill>
                  <a:schemeClr val="tx1"/>
                </a:solidFill>
                <a:effectLst/>
                <a:latin typeface="+mn-lt"/>
                <a:ea typeface="+mn-ea"/>
                <a:cs typeface="+mn-cs"/>
              </a:rPr>
              <a:t>Equity represents the shareholders’ stake in the company. The calculation of equity is a company's total assets minus its total liabilities.</a:t>
            </a:r>
            <a:endParaRPr lang="en-US" dirty="0"/>
          </a:p>
          <a:p>
            <a:endParaRPr lang="en-US" dirty="0"/>
          </a:p>
          <a:p>
            <a:r>
              <a:rPr lang="en-US" dirty="0"/>
              <a:t>OTC - t</a:t>
            </a:r>
            <a:r>
              <a:rPr lang="en-US" sz="1200" b="0" i="0" kern="1200" dirty="0">
                <a:solidFill>
                  <a:schemeClr val="tx1"/>
                </a:solidFill>
                <a:effectLst/>
                <a:latin typeface="+mn-lt"/>
                <a:ea typeface="+mn-ea"/>
                <a:cs typeface="+mn-cs"/>
              </a:rPr>
              <a:t>hese securities do not meet the requirements to have a listing on a standard market exchange. OTC trading helps promote equity and financial instruments that would otherwise be unavailable to investors.</a:t>
            </a:r>
            <a:endParaRPr lang="en-US"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8E3-FA62-4895-B413-464FC75610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96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19</a:t>
            </a:fld>
            <a:endParaRPr lang="nb-NO"/>
          </a:p>
        </p:txBody>
      </p:sp>
    </p:spTree>
    <p:extLst>
      <p:ext uri="{BB962C8B-B14F-4D97-AF65-F5344CB8AC3E}">
        <p14:creationId xmlns:p14="http://schemas.microsoft.com/office/powerpoint/2010/main" val="34105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B2038E3-FA62-4895-B413-464FC756104F}" type="slidenum">
              <a:rPr lang="nb-NO" smtClean="0"/>
              <a:t>28</a:t>
            </a:fld>
            <a:endParaRPr lang="nb-NO"/>
          </a:p>
        </p:txBody>
      </p:sp>
    </p:spTree>
    <p:extLst>
      <p:ext uri="{BB962C8B-B14F-4D97-AF65-F5344CB8AC3E}">
        <p14:creationId xmlns:p14="http://schemas.microsoft.com/office/powerpoint/2010/main" val="3210849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Betaler du 95 kroner i minste kurtasje og 0,15% gir dette optimalt investert kr 63.000 </a:t>
            </a:r>
          </a:p>
          <a:p>
            <a:endParaRPr lang="nb-NO" dirty="0"/>
          </a:p>
          <a:p>
            <a:r>
              <a:rPr lang="nb-NO" dirty="0"/>
              <a:t>Men kanskje du har høye mål for sparingen og er villig til å betale 0,4% som for indeksfond, kommer du ned i 23.000 kr</a:t>
            </a:r>
          </a:p>
          <a:p>
            <a:endParaRPr lang="nb-NO" dirty="0"/>
          </a:p>
          <a:p>
            <a:r>
              <a:rPr lang="nb-NO" dirty="0"/>
              <a:t>Viktigst er det at du tar hensyn til dette. Kjøper du en aksje for kr 1.000 og betaler 100 kr ved kjøp og 100 ved salg, har du en kostand på 200 kr. Allerede da har du et tap på 20%</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8E3-FA62-4895-B413-464FC75610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10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23F5E3-33A3-41EA-943C-BA1AE2FFF02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7FABF1D-C6A1-4244-9D3D-D51502A9A1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B5A6F30-9958-44CB-B33A-B4FE8667668E}"/>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5" name="Plassholder for bunntekst 4">
            <a:extLst>
              <a:ext uri="{FF2B5EF4-FFF2-40B4-BE49-F238E27FC236}">
                <a16:creationId xmlns:a16="http://schemas.microsoft.com/office/drawing/2014/main" id="{2F6DAD54-18B8-4245-A1AF-415F7B42C0E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6A0F58E-8D60-4F10-9B0A-003924B00974}"/>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362310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293FC-C1F3-4849-92DF-467D91243EC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6F1798F-973A-42B3-AD6A-B4D616E0B602}"/>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6A5F320-C49E-4F9C-8F17-45187C71E907}"/>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5" name="Plassholder for bunntekst 4">
            <a:extLst>
              <a:ext uri="{FF2B5EF4-FFF2-40B4-BE49-F238E27FC236}">
                <a16:creationId xmlns:a16="http://schemas.microsoft.com/office/drawing/2014/main" id="{BE0270EB-1225-4995-A3E0-802541D2C9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BF7E9AE-6003-4AED-A011-F42A7E3F75C4}"/>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120464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A3E01CA-8996-46B1-9C07-8126054F260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BC9A34E-652C-4497-B8AB-188FB1098372}"/>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38CB84-5216-4679-A15E-3FEA014FB8E5}"/>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5" name="Plassholder for bunntekst 4">
            <a:extLst>
              <a:ext uri="{FF2B5EF4-FFF2-40B4-BE49-F238E27FC236}">
                <a16:creationId xmlns:a16="http://schemas.microsoft.com/office/drawing/2014/main" id="{A57B2095-63B5-407D-B892-1B6D7832F08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80F3A6-F8BA-45F4-923B-D17B3883C4B2}"/>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365393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04.03.2020</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311017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02243A"/>
        </a:solidFill>
        <a:effectLst/>
      </p:bgPr>
    </p:bg>
    <p:spTree>
      <p:nvGrpSpPr>
        <p:cNvPr id="1" name=""/>
        <p:cNvGrpSpPr/>
        <p:nvPr/>
      </p:nvGrpSpPr>
      <p:grpSpPr>
        <a:xfrm>
          <a:off x="0" y="0"/>
          <a:ext cx="0" cy="0"/>
          <a:chOff x="0" y="0"/>
          <a:chExt cx="0" cy="0"/>
        </a:xfrm>
      </p:grpSpPr>
      <p:sp>
        <p:nvSpPr>
          <p:cNvPr id="7" name="Undertittel 2"/>
          <p:cNvSpPr>
            <a:spLocks noGrp="1"/>
          </p:cNvSpPr>
          <p:nvPr>
            <p:ph type="subTitle" idx="10"/>
          </p:nvPr>
        </p:nvSpPr>
        <p:spPr>
          <a:xfrm>
            <a:off x="914401" y="3070960"/>
            <a:ext cx="10535140" cy="1752600"/>
          </a:xfrm>
        </p:spPr>
        <p:txBody>
          <a:bodyPr>
            <a:normAutofit/>
          </a:bodyPr>
          <a:lstStyle>
            <a:lvl1pPr marL="0" indent="0" algn="l">
              <a:buNone/>
              <a:defRPr sz="2400">
                <a:solidFill>
                  <a:schemeClr val="tx1"/>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2" name="Tittel 1">
            <a:extLst>
              <a:ext uri="{FF2B5EF4-FFF2-40B4-BE49-F238E27FC236}">
                <a16:creationId xmlns:a16="http://schemas.microsoft.com/office/drawing/2014/main" id="{FADC25D6-64C9-4D3D-A225-1649A5714640}"/>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22018420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hasCustomPrompt="1"/>
          </p:nvPr>
        </p:nvSpPr>
        <p:spPr>
          <a:xfrm>
            <a:off x="914401" y="1593121"/>
            <a:ext cx="10535140" cy="1470025"/>
          </a:xfrm>
        </p:spPr>
        <p:txBody>
          <a:bodyPr>
            <a:normAutofit/>
          </a:bodyPr>
          <a:lstStyle>
            <a:lvl1pPr algn="r">
              <a:defRPr sz="3200">
                <a:solidFill>
                  <a:srgbClr val="FFFFFF"/>
                </a:solidFill>
              </a:defRPr>
            </a:lvl1pPr>
          </a:lstStyle>
          <a:p>
            <a:r>
              <a:rPr lang="nb-NO" dirty="0"/>
              <a:t>Klikk for å </a:t>
            </a:r>
            <a:br>
              <a:rPr lang="nb-NO" dirty="0"/>
            </a:br>
            <a:r>
              <a:rPr lang="nb-NO" dirty="0"/>
              <a:t>redigere tittelstil</a:t>
            </a:r>
          </a:p>
        </p:txBody>
      </p:sp>
      <p:sp>
        <p:nvSpPr>
          <p:cNvPr id="10" name="Undertittel 2"/>
          <p:cNvSpPr>
            <a:spLocks noGrp="1"/>
          </p:cNvSpPr>
          <p:nvPr>
            <p:ph type="subTitle" idx="10"/>
          </p:nvPr>
        </p:nvSpPr>
        <p:spPr>
          <a:xfrm>
            <a:off x="914401" y="3070960"/>
            <a:ext cx="10535140" cy="1752600"/>
          </a:xfrm>
        </p:spPr>
        <p:txBody>
          <a:bodyPr>
            <a:normAutofit/>
          </a:bodyPr>
          <a:lstStyle>
            <a:lvl1pPr marL="0" indent="0" algn="r">
              <a:buNone/>
              <a:defRPr sz="2400">
                <a:solidFill>
                  <a:srgbClr val="FFFFFF"/>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pic>
        <p:nvPicPr>
          <p:cNvPr id="12" name="Bilde 11" descr="AN logo negati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8946" y="5778688"/>
            <a:ext cx="1470595" cy="182236"/>
          </a:xfrm>
          <a:prstGeom prst="rect">
            <a:avLst/>
          </a:prstGeom>
        </p:spPr>
      </p:pic>
    </p:spTree>
    <p:extLst>
      <p:ext uri="{BB962C8B-B14F-4D97-AF65-F5344CB8AC3E}">
        <p14:creationId xmlns:p14="http://schemas.microsoft.com/office/powerpoint/2010/main" val="174507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lvl1pPr algn="r">
              <a:defRPr/>
            </a:lvl1pPr>
          </a:lstStyle>
          <a:p>
            <a:r>
              <a:rPr lang="nb-NO"/>
              <a:t>Klikk for å redigere tittelstil</a:t>
            </a:r>
            <a:endParaRPr lang="nb-NO" dirty="0"/>
          </a:p>
        </p:txBody>
      </p:sp>
      <p:sp>
        <p:nvSpPr>
          <p:cNvPr id="3" name="Undertittel 2"/>
          <p:cNvSpPr>
            <a:spLocks noGrp="1"/>
          </p:cNvSpPr>
          <p:nvPr>
            <p:ph type="subTitle" idx="1"/>
          </p:nvPr>
        </p:nvSpPr>
        <p:spPr>
          <a:xfrm>
            <a:off x="609600" y="3886200"/>
            <a:ext cx="10668000" cy="1752600"/>
          </a:xfrm>
        </p:spPr>
        <p:txBody>
          <a:bodyPr/>
          <a:lstStyle>
            <a:lvl1pPr marL="0" indent="0" algn="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04.03.2020</a:t>
            </a:fld>
            <a:endParaRPr lang="nb-NO" dirty="0"/>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935141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2"/>
            <a:ext cx="10363200" cy="1362074"/>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C46D691-BD66-2E4B-8D57-803DD8FB4034}" type="datetimeFigureOut">
              <a:rPr lang="nb-NO" smtClean="0"/>
              <a:t>04.03.2020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4090927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04.03.2020</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891350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04.03.2020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12833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C46D691-BD66-2E4B-8D57-803DD8FB4034}" type="datetimeFigureOut">
              <a:rPr lang="nb-NO" smtClean="0"/>
              <a:t>04.03.2020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550447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3B19CA-5E71-4D2D-90E7-B1DAD69377F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DC6D575-633A-49B5-9F79-B97340D81889}"/>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EF3DFA2-0087-4D81-960D-FEA528B3786F}"/>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5" name="Plassholder for bunntekst 4">
            <a:extLst>
              <a:ext uri="{FF2B5EF4-FFF2-40B4-BE49-F238E27FC236}">
                <a16:creationId xmlns:a16="http://schemas.microsoft.com/office/drawing/2014/main" id="{48784EEF-A92D-4E2C-9D3F-D7E736824A5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EC5C647-1446-4A65-B2AB-402AE1CBB8F5}"/>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1589885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3" y="1535113"/>
            <a:ext cx="5389033"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C46D691-BD66-2E4B-8D57-803DD8FB4034}" type="datetimeFigureOut">
              <a:rPr lang="nb-NO" smtClean="0"/>
              <a:t>04.03.2020</a:t>
            </a:fld>
            <a:endParaRPr lang="nb-NO"/>
          </a:p>
        </p:txBody>
      </p:sp>
      <p:sp>
        <p:nvSpPr>
          <p:cNvPr id="8" name="Plassholder for bunntekst 7"/>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045959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6" y="273049"/>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6" y="1435103"/>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04.03.2020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79993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40"/>
            <a:ext cx="7315200" cy="8048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04.03.2020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304404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C46D691-BD66-2E4B-8D57-803DD8FB4034}" type="datetimeFigureOut">
              <a:rPr lang="nb-NO" smtClean="0"/>
              <a:t>04.03.2020</a:t>
            </a:fld>
            <a:endParaRPr lang="nb-NO"/>
          </a:p>
        </p:txBody>
      </p:sp>
      <p:sp>
        <p:nvSpPr>
          <p:cNvPr id="3" name="Plassholder for bunntekst 2"/>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054314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Simple slide_02">
    <p:spTree>
      <p:nvGrpSpPr>
        <p:cNvPr id="1" name=""/>
        <p:cNvGrpSpPr/>
        <p:nvPr/>
      </p:nvGrpSpPr>
      <p:grpSpPr>
        <a:xfrm>
          <a:off x="0" y="0"/>
          <a:ext cx="0" cy="0"/>
          <a:chOff x="0" y="0"/>
          <a:chExt cx="0" cy="0"/>
        </a:xfrm>
      </p:grpSpPr>
      <p:sp>
        <p:nvSpPr>
          <p:cNvPr id="2" name="Slide Number Placeholder 2"/>
          <p:cNvSpPr>
            <a:spLocks noGrp="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7B5858E-6E3A-FA41-A729-5166818DF071}" type="slidenum">
              <a:rPr lang="en-US" sz="2400">
                <a:solidFill>
                  <a:srgbClr val="008D7F"/>
                </a:solidFill>
              </a:rPr>
              <a:pPr/>
              <a:t>‹#›</a:t>
            </a:fld>
            <a:endParaRPr lang="en-US" sz="2400">
              <a:solidFill>
                <a:srgbClr val="008D7F"/>
              </a:solidFill>
            </a:endParaRPr>
          </a:p>
        </p:txBody>
      </p:sp>
      <p:sp>
        <p:nvSpPr>
          <p:cNvPr id="3" name="TextBox 2">
            <a:extLst>
              <a:ext uri="{FF2B5EF4-FFF2-40B4-BE49-F238E27FC236}">
                <a16:creationId xmlns:a16="http://schemas.microsoft.com/office/drawing/2014/main" id="{0F3B598D-74E7-4138-8B01-7AE04BC5F5D6}"/>
              </a:ext>
            </a:extLst>
          </p:cNvPr>
          <p:cNvSpPr txBox="1"/>
          <p:nvPr userDrawn="1"/>
        </p:nvSpPr>
        <p:spPr>
          <a:xfrm>
            <a:off x="11450473" y="6405746"/>
            <a:ext cx="623476" cy="205121"/>
          </a:xfrm>
          <a:prstGeom prst="rect">
            <a:avLst/>
          </a:prstGeom>
          <a:noFill/>
        </p:spPr>
        <p:txBody>
          <a:bodyPr wrap="square" lIns="0" tIns="0" rIns="0" bIns="0" rtlCol="0">
            <a:spAutoFit/>
          </a:bodyPr>
          <a:lstStyle/>
          <a:p>
            <a:pPr algn="ctr">
              <a:spcAft>
                <a:spcPts val="1333"/>
              </a:spcAft>
              <a:buClr>
                <a:srgbClr val="79D100"/>
              </a:buClr>
            </a:pPr>
            <a:r>
              <a:rPr lang="en-GB" sz="1333" dirty="0">
                <a:latin typeface="Calibri"/>
                <a:ea typeface="Cambria" panose="02040503050406030204" pitchFamily="18" charset="0"/>
              </a:rPr>
              <a:t>│ </a:t>
            </a:r>
            <a:fld id="{DF88D168-6FB1-4268-9486-B07D168000C6}" type="slidenum">
              <a:rPr lang="en-US" sz="1333" smtClean="0">
                <a:latin typeface="Calibri" pitchFamily="34" charset="0"/>
                <a:cs typeface="Calibri" pitchFamily="34" charset="0"/>
              </a:rPr>
              <a:pPr algn="ctr">
                <a:spcAft>
                  <a:spcPts val="1333"/>
                </a:spcAft>
                <a:buClr>
                  <a:srgbClr val="79D100"/>
                </a:buClr>
              </a:pPr>
              <a:t>‹#›</a:t>
            </a:fld>
            <a:endParaRPr lang="en-US" sz="1333" dirty="0">
              <a:latin typeface="Calibri" pitchFamily="34" charset="0"/>
              <a:cs typeface="Calibri" pitchFamily="34" charset="0"/>
            </a:endParaRPr>
          </a:p>
        </p:txBody>
      </p:sp>
      <p:sp>
        <p:nvSpPr>
          <p:cNvPr id="28" name="Text Placeholder 6">
            <a:extLst>
              <a:ext uri="{FF2B5EF4-FFF2-40B4-BE49-F238E27FC236}">
                <a16:creationId xmlns:a16="http://schemas.microsoft.com/office/drawing/2014/main" id="{22165D12-AFEC-47FD-AFA7-13DF75D39E84}"/>
              </a:ext>
            </a:extLst>
          </p:cNvPr>
          <p:cNvSpPr>
            <a:spLocks noGrp="1"/>
          </p:cNvSpPr>
          <p:nvPr>
            <p:ph type="body" sz="quarter" idx="17" hasCustomPrompt="1"/>
          </p:nvPr>
        </p:nvSpPr>
        <p:spPr>
          <a:xfrm>
            <a:off x="690033" y="1028733"/>
            <a:ext cx="10974584" cy="287867"/>
          </a:xfrm>
          <a:prstGeom prst="rect">
            <a:avLst/>
          </a:prstGeom>
        </p:spPr>
        <p:txBody>
          <a:bodyPr lIns="0" tIns="0" rIns="0" bIns="0" anchor="ctr" anchorCtr="0"/>
          <a:lstStyle>
            <a:lvl1pPr marL="0" indent="0">
              <a:spcAft>
                <a:spcPts val="0"/>
              </a:spcAft>
              <a:defRPr sz="1867" b="0" cap="none" spc="133" baseline="0">
                <a:solidFill>
                  <a:srgbClr val="505050"/>
                </a:solidFill>
              </a:defRPr>
            </a:lvl1pPr>
          </a:lstStyle>
          <a:p>
            <a:pPr lvl="0"/>
            <a:r>
              <a:rPr lang="en-US" dirty="0"/>
              <a:t>Subtitle here</a:t>
            </a:r>
            <a:endParaRPr lang="fr-FR" dirty="0"/>
          </a:p>
        </p:txBody>
      </p:sp>
      <p:sp>
        <p:nvSpPr>
          <p:cNvPr id="17" name="Text Placeholder 6">
            <a:extLst>
              <a:ext uri="{FF2B5EF4-FFF2-40B4-BE49-F238E27FC236}">
                <a16:creationId xmlns:a16="http://schemas.microsoft.com/office/drawing/2014/main" id="{F4A9985C-409E-48FB-832A-6B18D774B6A1}"/>
              </a:ext>
            </a:extLst>
          </p:cNvPr>
          <p:cNvSpPr>
            <a:spLocks noGrp="1"/>
          </p:cNvSpPr>
          <p:nvPr>
            <p:ph type="body" sz="quarter" idx="34" hasCustomPrompt="1"/>
          </p:nvPr>
        </p:nvSpPr>
        <p:spPr>
          <a:xfrm>
            <a:off x="2623933" y="6434007"/>
            <a:ext cx="8368607" cy="176923"/>
          </a:xfrm>
          <a:prstGeom prst="rect">
            <a:avLst/>
          </a:prstGeom>
        </p:spPr>
        <p:txBody>
          <a:bodyPr lIns="0" tIns="0" rIns="0" bIns="0"/>
          <a:lstStyle>
            <a:lvl1pPr marL="95998" indent="-95998">
              <a:spcAft>
                <a:spcPts val="0"/>
              </a:spcAft>
              <a:buClr>
                <a:schemeClr val="accent6"/>
              </a:buClr>
              <a:buFont typeface="Calibri" panose="020F0502020204030204" pitchFamily="34" charset="0"/>
              <a:buChar char="│"/>
              <a:defRPr sz="933" b="0">
                <a:solidFill>
                  <a:schemeClr val="accent5"/>
                </a:solidFill>
              </a:defRPr>
            </a:lvl1pPr>
            <a:lvl2pPr>
              <a:defRPr sz="1400"/>
            </a:lvl2pPr>
            <a:lvl3pPr>
              <a:defRPr sz="1200"/>
            </a:lvl3pPr>
            <a:lvl4pPr>
              <a:defRPr sz="933"/>
            </a:lvl4pPr>
            <a:lvl5pPr>
              <a:defRPr sz="933"/>
            </a:lvl5pPr>
          </a:lstStyle>
          <a:p>
            <a:pPr lvl="0"/>
            <a:r>
              <a:rPr lang="en-US" dirty="0"/>
              <a:t>Add note here</a:t>
            </a:r>
            <a:endParaRPr lang="fr-FR" dirty="0"/>
          </a:p>
        </p:txBody>
      </p:sp>
      <p:sp>
        <p:nvSpPr>
          <p:cNvPr id="12" name="Title Placeholder 8">
            <a:extLst>
              <a:ext uri="{FF2B5EF4-FFF2-40B4-BE49-F238E27FC236}">
                <a16:creationId xmlns:a16="http://schemas.microsoft.com/office/drawing/2014/main" id="{FC3A9795-B5B9-439F-BA26-5A16C6E29517}"/>
              </a:ext>
            </a:extLst>
          </p:cNvPr>
          <p:cNvSpPr>
            <a:spLocks noGrp="1"/>
          </p:cNvSpPr>
          <p:nvPr>
            <p:ph type="title" hasCustomPrompt="1"/>
          </p:nvPr>
        </p:nvSpPr>
        <p:spPr>
          <a:xfrm>
            <a:off x="690032" y="415029"/>
            <a:ext cx="10515600" cy="374516"/>
          </a:xfrm>
          <a:prstGeom prst="rect">
            <a:avLst/>
          </a:prstGeom>
        </p:spPr>
        <p:txBody>
          <a:bodyPr vert="horz" lIns="0" tIns="45720" rIns="91440" bIns="45720" rtlCol="0" anchor="ctr">
            <a:noAutofit/>
          </a:bodyPr>
          <a:lstStyle>
            <a:lvl1pPr>
              <a:defRPr sz="2667"/>
            </a:lvl1pPr>
          </a:lstStyle>
          <a:p>
            <a:r>
              <a:rPr lang="en-US" dirty="0"/>
              <a:t>CLICK TO EDIT MASTER TITLE STYLE</a:t>
            </a:r>
          </a:p>
        </p:txBody>
      </p:sp>
      <p:sp>
        <p:nvSpPr>
          <p:cNvPr id="13" name="Rectangle 12">
            <a:extLst>
              <a:ext uri="{FF2B5EF4-FFF2-40B4-BE49-F238E27FC236}">
                <a16:creationId xmlns:a16="http://schemas.microsoft.com/office/drawing/2014/main" id="{E767508A-8109-4CD7-8AD0-B9600CA8FC32}"/>
              </a:ext>
            </a:extLst>
          </p:cNvPr>
          <p:cNvSpPr/>
          <p:nvPr userDrawn="1"/>
        </p:nvSpPr>
        <p:spPr>
          <a:xfrm>
            <a:off x="1" y="260648"/>
            <a:ext cx="468244" cy="683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pic>
        <p:nvPicPr>
          <p:cNvPr id="15" name="Picture 14" descr="A picture containing drawing&#10;&#10;Description automatically generated">
            <a:extLst>
              <a:ext uri="{FF2B5EF4-FFF2-40B4-BE49-F238E27FC236}">
                <a16:creationId xmlns:a16="http://schemas.microsoft.com/office/drawing/2014/main" id="{5A253137-15CA-4A43-A8C4-893596688E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369" y="6131253"/>
            <a:ext cx="1726167" cy="726747"/>
          </a:xfrm>
          <a:prstGeom prst="rect">
            <a:avLst/>
          </a:prstGeom>
        </p:spPr>
      </p:pic>
      <p:sp>
        <p:nvSpPr>
          <p:cNvPr id="14" name="Plassholder for innhold 4">
            <a:extLst>
              <a:ext uri="{FF2B5EF4-FFF2-40B4-BE49-F238E27FC236}">
                <a16:creationId xmlns:a16="http://schemas.microsoft.com/office/drawing/2014/main" id="{AE0DF320-36A0-4E1C-BFBB-AF7AEFF4772F}"/>
              </a:ext>
            </a:extLst>
          </p:cNvPr>
          <p:cNvSpPr>
            <a:spLocks noGrp="1"/>
          </p:cNvSpPr>
          <p:nvPr>
            <p:ph sz="quarter" idx="35" hasCustomPrompt="1"/>
          </p:nvPr>
        </p:nvSpPr>
        <p:spPr>
          <a:xfrm>
            <a:off x="690033" y="1813984"/>
            <a:ext cx="3485755" cy="4207304"/>
          </a:xfrm>
          <a:prstGeom prst="rect">
            <a:avLst/>
          </a:prstGeom>
        </p:spPr>
        <p:txBody>
          <a:bodyPr lIns="0" tIns="0" rIns="0" bIns="0">
            <a:normAutofit/>
          </a:bodyPr>
          <a:lstStyle>
            <a:lvl1pPr marL="380990" indent="-380990" algn="l" rtl="0" eaLnBrk="1" fontAlgn="base" hangingPunct="1">
              <a:spcBef>
                <a:spcPct val="0"/>
              </a:spcBef>
              <a:spcAft>
                <a:spcPts val="533"/>
              </a:spcAft>
              <a:defRPr lang="en-US" sz="1867" b="0" kern="1200" smtClean="0">
                <a:solidFill>
                  <a:schemeClr val="accent6"/>
                </a:solidFill>
                <a:latin typeface="+mn-lt"/>
                <a:ea typeface="Geneva" charset="0"/>
                <a:cs typeface="Calibri" pitchFamily="34" charset="0"/>
              </a:defRPr>
            </a:lvl1pPr>
            <a:lvl3pPr algn="l" rtl="0" eaLnBrk="1" fontAlgn="base" hangingPunct="1">
              <a:spcBef>
                <a:spcPct val="0"/>
              </a:spcBef>
              <a:spcAft>
                <a:spcPts val="533"/>
              </a:spcAft>
              <a:defRPr lang="en-US" sz="1600" b="0" kern="1200" smtClean="0">
                <a:solidFill>
                  <a:schemeClr val="accent6"/>
                </a:solidFill>
                <a:latin typeface="+mn-lt"/>
                <a:ea typeface="Geneva" charset="0"/>
                <a:cs typeface="Calibri" pitchFamily="34" charset="0"/>
              </a:defRPr>
            </a:lvl3pPr>
            <a:lvl4pPr marL="1003892" indent="-380990" algn="l" rtl="0" eaLnBrk="1" fontAlgn="base" hangingPunct="1">
              <a:spcBef>
                <a:spcPct val="0"/>
              </a:spcBef>
              <a:spcAft>
                <a:spcPts val="533"/>
              </a:spcAft>
              <a:defRPr lang="en-US" sz="1467" b="0" kern="1200" smtClean="0">
                <a:solidFill>
                  <a:schemeClr val="accent6"/>
                </a:solidFill>
                <a:latin typeface="+mn-lt"/>
                <a:ea typeface="Geneva" charset="0"/>
                <a:cs typeface="Calibri" pitchFamily="34" charset="0"/>
              </a:defRPr>
            </a:lvl4pPr>
            <a:lvl5pPr marL="1260002" indent="-380990" algn="l" rtl="0" eaLnBrk="1" fontAlgn="base" hangingPunct="1">
              <a:spcBef>
                <a:spcPct val="0"/>
              </a:spcBef>
              <a:spcAft>
                <a:spcPts val="533"/>
              </a:spcAft>
              <a:defRPr lang="en-US" sz="1400" b="0" kern="1200" dirty="0">
                <a:solidFill>
                  <a:schemeClr val="accent6"/>
                </a:solidFill>
                <a:latin typeface="+mn-lt"/>
                <a:ea typeface="Geneva" charset="0"/>
                <a:cs typeface="Calibri" pitchFamily="34" charset="0"/>
              </a:defRPr>
            </a:lvl5pPr>
          </a:lstStyle>
          <a:p>
            <a:pPr marL="228594" lvl="0" indent="-228594" algn="l" rtl="0" eaLnBrk="1" fontAlgn="base" hangingPunct="1">
              <a:spcBef>
                <a:spcPct val="0"/>
              </a:spcBef>
              <a:spcAft>
                <a:spcPts val="533"/>
              </a:spcAft>
              <a:buClr>
                <a:schemeClr val="tx1"/>
              </a:buClr>
              <a:buFont typeface="Wingdings" panose="05000000000000000000" pitchFamily="2" charset="2"/>
              <a:buChar char="§"/>
            </a:pPr>
            <a:r>
              <a:rPr lang="en-US"/>
              <a:t>Add text here</a:t>
            </a:r>
          </a:p>
          <a:p>
            <a:pPr marL="551986" lvl="2" indent="-239994" algn="l" rtl="0" eaLnBrk="1" fontAlgn="base" hangingPunct="1">
              <a:spcBef>
                <a:spcPct val="0"/>
              </a:spcBef>
              <a:spcAft>
                <a:spcPts val="533"/>
              </a:spcAft>
              <a:buClr>
                <a:schemeClr val="tx1"/>
              </a:buClr>
              <a:buSzPct val="100000"/>
              <a:buFont typeface="Wingdings" panose="05000000000000000000" pitchFamily="2" charset="2"/>
              <a:buChar char="§"/>
            </a:pPr>
            <a:r>
              <a:rPr lang="en-US"/>
              <a:t>Add text here</a:t>
            </a:r>
          </a:p>
          <a:p>
            <a:pPr marL="814897" lvl="3" indent="-191995" algn="l" rtl="0" eaLnBrk="1" fontAlgn="base" hangingPunct="1">
              <a:spcBef>
                <a:spcPct val="0"/>
              </a:spcBef>
              <a:spcAft>
                <a:spcPts val="533"/>
              </a:spcAft>
              <a:buClr>
                <a:schemeClr val="accent6"/>
              </a:buClr>
              <a:buSzPct val="60000"/>
              <a:buFont typeface="Wingdings" panose="05000000000000000000" pitchFamily="2" charset="2"/>
              <a:buChar char="§"/>
            </a:pPr>
            <a:r>
              <a:rPr lang="en-US"/>
              <a:t>Add text here</a:t>
            </a:r>
          </a:p>
          <a:p>
            <a:pPr marL="1071007" lvl="4" indent="-191995" algn="l" rtl="0" eaLnBrk="1" fontAlgn="base" hangingPunct="1">
              <a:spcBef>
                <a:spcPct val="0"/>
              </a:spcBef>
              <a:spcAft>
                <a:spcPts val="533"/>
              </a:spcAft>
              <a:buClr>
                <a:schemeClr val="accent6"/>
              </a:buClr>
              <a:buSzPct val="60000"/>
              <a:buFont typeface="Calibri" panose="020F0502020204030204" pitchFamily="34" charset="0"/>
              <a:buChar char="–"/>
            </a:pPr>
            <a:r>
              <a:rPr lang="en-US"/>
              <a:t>Add text here</a:t>
            </a:r>
            <a:endParaRPr lang="en-US" dirty="0"/>
          </a:p>
        </p:txBody>
      </p:sp>
      <p:sp>
        <p:nvSpPr>
          <p:cNvPr id="16" name="Plassholder for innhold 4">
            <a:extLst>
              <a:ext uri="{FF2B5EF4-FFF2-40B4-BE49-F238E27FC236}">
                <a16:creationId xmlns:a16="http://schemas.microsoft.com/office/drawing/2014/main" id="{288F0E45-253E-480A-9345-F3B579E628BB}"/>
              </a:ext>
            </a:extLst>
          </p:cNvPr>
          <p:cNvSpPr>
            <a:spLocks noGrp="1"/>
          </p:cNvSpPr>
          <p:nvPr>
            <p:ph sz="quarter" idx="36" hasCustomPrompt="1"/>
          </p:nvPr>
        </p:nvSpPr>
        <p:spPr>
          <a:xfrm>
            <a:off x="4434447" y="1812977"/>
            <a:ext cx="3485755" cy="4207304"/>
          </a:xfrm>
          <a:prstGeom prst="rect">
            <a:avLst/>
          </a:prstGeom>
        </p:spPr>
        <p:txBody>
          <a:bodyPr lIns="0" tIns="0" rIns="0" bIns="0">
            <a:normAutofit/>
          </a:bodyPr>
          <a:lstStyle>
            <a:lvl1pPr marL="380990" indent="-380990" algn="l" rtl="0" eaLnBrk="1" fontAlgn="base" hangingPunct="1">
              <a:spcBef>
                <a:spcPct val="0"/>
              </a:spcBef>
              <a:spcAft>
                <a:spcPts val="533"/>
              </a:spcAft>
              <a:defRPr lang="en-US" sz="1867" b="0" kern="1200" smtClean="0">
                <a:solidFill>
                  <a:schemeClr val="accent6"/>
                </a:solidFill>
                <a:latin typeface="+mn-lt"/>
                <a:ea typeface="Geneva" charset="0"/>
                <a:cs typeface="Calibri" pitchFamily="34" charset="0"/>
              </a:defRPr>
            </a:lvl1pPr>
            <a:lvl3pPr algn="l" rtl="0" eaLnBrk="1" fontAlgn="base" hangingPunct="1">
              <a:spcBef>
                <a:spcPct val="0"/>
              </a:spcBef>
              <a:spcAft>
                <a:spcPts val="533"/>
              </a:spcAft>
              <a:defRPr lang="en-US" sz="1600" b="0" kern="1200" smtClean="0">
                <a:solidFill>
                  <a:schemeClr val="accent6"/>
                </a:solidFill>
                <a:latin typeface="+mn-lt"/>
                <a:ea typeface="Geneva" charset="0"/>
                <a:cs typeface="Calibri" pitchFamily="34" charset="0"/>
              </a:defRPr>
            </a:lvl3pPr>
            <a:lvl4pPr marL="1003892" indent="-380990" algn="l" rtl="0" eaLnBrk="1" fontAlgn="base" hangingPunct="1">
              <a:spcBef>
                <a:spcPct val="0"/>
              </a:spcBef>
              <a:spcAft>
                <a:spcPts val="533"/>
              </a:spcAft>
              <a:defRPr lang="en-US" sz="1467" b="0" kern="1200" smtClean="0">
                <a:solidFill>
                  <a:schemeClr val="accent6"/>
                </a:solidFill>
                <a:latin typeface="+mn-lt"/>
                <a:ea typeface="Geneva" charset="0"/>
                <a:cs typeface="Calibri" pitchFamily="34" charset="0"/>
              </a:defRPr>
            </a:lvl4pPr>
            <a:lvl5pPr marL="1260002" indent="-380990" algn="l" rtl="0" eaLnBrk="1" fontAlgn="base" hangingPunct="1">
              <a:spcBef>
                <a:spcPct val="0"/>
              </a:spcBef>
              <a:spcAft>
                <a:spcPts val="533"/>
              </a:spcAft>
              <a:defRPr lang="en-US" sz="1400" b="0" kern="1200" dirty="0">
                <a:solidFill>
                  <a:schemeClr val="accent6"/>
                </a:solidFill>
                <a:latin typeface="+mn-lt"/>
                <a:ea typeface="Geneva" charset="0"/>
                <a:cs typeface="Calibri" pitchFamily="34" charset="0"/>
              </a:defRPr>
            </a:lvl5pPr>
          </a:lstStyle>
          <a:p>
            <a:pPr marL="228594" lvl="0" indent="-228594" algn="l" rtl="0" eaLnBrk="1" fontAlgn="base" hangingPunct="1">
              <a:spcBef>
                <a:spcPct val="0"/>
              </a:spcBef>
              <a:spcAft>
                <a:spcPts val="533"/>
              </a:spcAft>
              <a:buClr>
                <a:schemeClr val="tx1"/>
              </a:buClr>
              <a:buFont typeface="Wingdings" panose="05000000000000000000" pitchFamily="2" charset="2"/>
              <a:buChar char="§"/>
            </a:pPr>
            <a:r>
              <a:rPr lang="en-US"/>
              <a:t>Add text here</a:t>
            </a:r>
          </a:p>
          <a:p>
            <a:pPr marL="551986" lvl="2" indent="-239994" algn="l" rtl="0" eaLnBrk="1" fontAlgn="base" hangingPunct="1">
              <a:spcBef>
                <a:spcPct val="0"/>
              </a:spcBef>
              <a:spcAft>
                <a:spcPts val="533"/>
              </a:spcAft>
              <a:buClr>
                <a:schemeClr val="tx1"/>
              </a:buClr>
              <a:buSzPct val="100000"/>
              <a:buFont typeface="Wingdings" panose="05000000000000000000" pitchFamily="2" charset="2"/>
              <a:buChar char="§"/>
            </a:pPr>
            <a:r>
              <a:rPr lang="en-US"/>
              <a:t>Add text here</a:t>
            </a:r>
          </a:p>
          <a:p>
            <a:pPr marL="814897" lvl="3" indent="-191995" algn="l" rtl="0" eaLnBrk="1" fontAlgn="base" hangingPunct="1">
              <a:spcBef>
                <a:spcPct val="0"/>
              </a:spcBef>
              <a:spcAft>
                <a:spcPts val="533"/>
              </a:spcAft>
              <a:buClr>
                <a:schemeClr val="accent6"/>
              </a:buClr>
              <a:buSzPct val="60000"/>
              <a:buFont typeface="Wingdings" panose="05000000000000000000" pitchFamily="2" charset="2"/>
              <a:buChar char="§"/>
            </a:pPr>
            <a:r>
              <a:rPr lang="en-US"/>
              <a:t>Add text here</a:t>
            </a:r>
          </a:p>
          <a:p>
            <a:pPr marL="1071007" lvl="4" indent="-191995" algn="l" rtl="0" eaLnBrk="1" fontAlgn="base" hangingPunct="1">
              <a:spcBef>
                <a:spcPct val="0"/>
              </a:spcBef>
              <a:spcAft>
                <a:spcPts val="533"/>
              </a:spcAft>
              <a:buClr>
                <a:schemeClr val="accent6"/>
              </a:buClr>
              <a:buSzPct val="60000"/>
              <a:buFont typeface="Calibri" panose="020F0502020204030204" pitchFamily="34" charset="0"/>
              <a:buChar char="–"/>
            </a:pPr>
            <a:r>
              <a:rPr lang="en-US"/>
              <a:t>Add text here</a:t>
            </a:r>
            <a:endParaRPr lang="en-US" dirty="0"/>
          </a:p>
        </p:txBody>
      </p:sp>
      <p:sp>
        <p:nvSpPr>
          <p:cNvPr id="18" name="Plassholder for innhold 4">
            <a:extLst>
              <a:ext uri="{FF2B5EF4-FFF2-40B4-BE49-F238E27FC236}">
                <a16:creationId xmlns:a16="http://schemas.microsoft.com/office/drawing/2014/main" id="{896379C1-F502-47AE-851C-BBB6A86A2380}"/>
              </a:ext>
            </a:extLst>
          </p:cNvPr>
          <p:cNvSpPr>
            <a:spLocks noGrp="1"/>
          </p:cNvSpPr>
          <p:nvPr>
            <p:ph sz="quarter" idx="37" hasCustomPrompt="1"/>
          </p:nvPr>
        </p:nvSpPr>
        <p:spPr>
          <a:xfrm>
            <a:off x="8178860" y="1812977"/>
            <a:ext cx="3485755" cy="4207304"/>
          </a:xfrm>
          <a:prstGeom prst="rect">
            <a:avLst/>
          </a:prstGeom>
        </p:spPr>
        <p:txBody>
          <a:bodyPr lIns="0" tIns="0" rIns="0" bIns="0">
            <a:normAutofit/>
          </a:bodyPr>
          <a:lstStyle>
            <a:lvl1pPr marL="380990" indent="-380990" algn="l" rtl="0" eaLnBrk="1" fontAlgn="base" hangingPunct="1">
              <a:spcBef>
                <a:spcPct val="0"/>
              </a:spcBef>
              <a:spcAft>
                <a:spcPts val="533"/>
              </a:spcAft>
              <a:defRPr lang="en-US" sz="1867" b="0" kern="1200" smtClean="0">
                <a:solidFill>
                  <a:schemeClr val="accent6"/>
                </a:solidFill>
                <a:latin typeface="+mn-lt"/>
                <a:ea typeface="Geneva" charset="0"/>
                <a:cs typeface="Calibri" pitchFamily="34" charset="0"/>
              </a:defRPr>
            </a:lvl1pPr>
            <a:lvl3pPr algn="l" rtl="0" eaLnBrk="1" fontAlgn="base" hangingPunct="1">
              <a:spcBef>
                <a:spcPct val="0"/>
              </a:spcBef>
              <a:spcAft>
                <a:spcPts val="533"/>
              </a:spcAft>
              <a:defRPr lang="en-US" sz="1600" b="0" kern="1200" smtClean="0">
                <a:solidFill>
                  <a:schemeClr val="accent6"/>
                </a:solidFill>
                <a:latin typeface="+mn-lt"/>
                <a:ea typeface="Geneva" charset="0"/>
                <a:cs typeface="Calibri" pitchFamily="34" charset="0"/>
              </a:defRPr>
            </a:lvl3pPr>
            <a:lvl4pPr marL="1003892" indent="-380990" algn="l" rtl="0" eaLnBrk="1" fontAlgn="base" hangingPunct="1">
              <a:spcBef>
                <a:spcPct val="0"/>
              </a:spcBef>
              <a:spcAft>
                <a:spcPts val="533"/>
              </a:spcAft>
              <a:defRPr lang="en-US" sz="1467" b="0" kern="1200" smtClean="0">
                <a:solidFill>
                  <a:schemeClr val="accent6"/>
                </a:solidFill>
                <a:latin typeface="+mn-lt"/>
                <a:ea typeface="Geneva" charset="0"/>
                <a:cs typeface="Calibri" pitchFamily="34" charset="0"/>
              </a:defRPr>
            </a:lvl4pPr>
            <a:lvl5pPr marL="1260002" indent="-380990" algn="l" rtl="0" eaLnBrk="1" fontAlgn="base" hangingPunct="1">
              <a:spcBef>
                <a:spcPct val="0"/>
              </a:spcBef>
              <a:spcAft>
                <a:spcPts val="533"/>
              </a:spcAft>
              <a:defRPr lang="en-US" sz="1400" b="0" kern="1200" dirty="0">
                <a:solidFill>
                  <a:schemeClr val="accent6"/>
                </a:solidFill>
                <a:latin typeface="+mn-lt"/>
                <a:ea typeface="Geneva" charset="0"/>
                <a:cs typeface="Calibri" pitchFamily="34" charset="0"/>
              </a:defRPr>
            </a:lvl5pPr>
          </a:lstStyle>
          <a:p>
            <a:pPr marL="228594" lvl="0" indent="-228594" algn="l" rtl="0" eaLnBrk="1" fontAlgn="base" hangingPunct="1">
              <a:spcBef>
                <a:spcPct val="0"/>
              </a:spcBef>
              <a:spcAft>
                <a:spcPts val="533"/>
              </a:spcAft>
              <a:buClr>
                <a:schemeClr val="tx1"/>
              </a:buClr>
              <a:buFont typeface="Wingdings" panose="05000000000000000000" pitchFamily="2" charset="2"/>
              <a:buChar char="§"/>
            </a:pPr>
            <a:r>
              <a:rPr lang="en-US"/>
              <a:t>Add text here</a:t>
            </a:r>
          </a:p>
          <a:p>
            <a:pPr marL="551986" lvl="2" indent="-239994" algn="l" rtl="0" eaLnBrk="1" fontAlgn="base" hangingPunct="1">
              <a:spcBef>
                <a:spcPct val="0"/>
              </a:spcBef>
              <a:spcAft>
                <a:spcPts val="533"/>
              </a:spcAft>
              <a:buClr>
                <a:schemeClr val="tx1"/>
              </a:buClr>
              <a:buSzPct val="100000"/>
              <a:buFont typeface="Wingdings" panose="05000000000000000000" pitchFamily="2" charset="2"/>
              <a:buChar char="§"/>
            </a:pPr>
            <a:r>
              <a:rPr lang="en-US"/>
              <a:t>Add text here</a:t>
            </a:r>
          </a:p>
          <a:p>
            <a:pPr marL="814897" lvl="3" indent="-191995" algn="l" rtl="0" eaLnBrk="1" fontAlgn="base" hangingPunct="1">
              <a:spcBef>
                <a:spcPct val="0"/>
              </a:spcBef>
              <a:spcAft>
                <a:spcPts val="533"/>
              </a:spcAft>
              <a:buClr>
                <a:schemeClr val="accent6"/>
              </a:buClr>
              <a:buSzPct val="60000"/>
              <a:buFont typeface="Wingdings" panose="05000000000000000000" pitchFamily="2" charset="2"/>
              <a:buChar char="§"/>
            </a:pPr>
            <a:r>
              <a:rPr lang="en-US"/>
              <a:t>Add text here</a:t>
            </a:r>
          </a:p>
          <a:p>
            <a:pPr marL="1071007" lvl="4" indent="-191995" algn="l" rtl="0" eaLnBrk="1" fontAlgn="base" hangingPunct="1">
              <a:spcBef>
                <a:spcPct val="0"/>
              </a:spcBef>
              <a:spcAft>
                <a:spcPts val="533"/>
              </a:spcAft>
              <a:buClr>
                <a:schemeClr val="accent6"/>
              </a:buClr>
              <a:buSzPct val="60000"/>
              <a:buFont typeface="Calibri" panose="020F0502020204030204" pitchFamily="34" charset="0"/>
              <a:buChar char="–"/>
            </a:pPr>
            <a:r>
              <a:rPr lang="en-US"/>
              <a:t>Add text here</a:t>
            </a:r>
            <a:endParaRPr lang="en-US" dirty="0"/>
          </a:p>
        </p:txBody>
      </p:sp>
    </p:spTree>
    <p:extLst>
      <p:ext uri="{BB962C8B-B14F-4D97-AF65-F5344CB8AC3E}">
        <p14:creationId xmlns:p14="http://schemas.microsoft.com/office/powerpoint/2010/main" val="1795550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02243A"/>
        </a:solidFill>
        <a:effectLst/>
      </p:bgPr>
    </p:bg>
    <p:spTree>
      <p:nvGrpSpPr>
        <p:cNvPr id="1" name=""/>
        <p:cNvGrpSpPr/>
        <p:nvPr/>
      </p:nvGrpSpPr>
      <p:grpSpPr>
        <a:xfrm>
          <a:off x="0" y="0"/>
          <a:ext cx="0" cy="0"/>
          <a:chOff x="0" y="0"/>
          <a:chExt cx="0" cy="0"/>
        </a:xfrm>
      </p:grpSpPr>
      <p:sp>
        <p:nvSpPr>
          <p:cNvPr id="6" name="Tittel 1"/>
          <p:cNvSpPr>
            <a:spLocks noGrp="1"/>
          </p:cNvSpPr>
          <p:nvPr>
            <p:ph type="ctrTitle" hasCustomPrompt="1"/>
          </p:nvPr>
        </p:nvSpPr>
        <p:spPr>
          <a:xfrm>
            <a:off x="914399" y="1593120"/>
            <a:ext cx="10535140" cy="1470025"/>
          </a:xfrm>
        </p:spPr>
        <p:txBody>
          <a:bodyPr>
            <a:normAutofit/>
          </a:bodyPr>
          <a:lstStyle>
            <a:lvl1pPr algn="l">
              <a:defRPr sz="3200">
                <a:solidFill>
                  <a:schemeClr val="tx1"/>
                </a:solidFill>
              </a:defRPr>
            </a:lvl1pPr>
          </a:lstStyle>
          <a:p>
            <a:r>
              <a:rPr lang="nb-NO" dirty="0"/>
              <a:t>Klikk for å </a:t>
            </a:r>
            <a:br>
              <a:rPr lang="nb-NO" dirty="0"/>
            </a:br>
            <a:r>
              <a:rPr lang="nb-NO" dirty="0"/>
              <a:t>redigere tittelstil</a:t>
            </a:r>
          </a:p>
        </p:txBody>
      </p:sp>
      <p:sp>
        <p:nvSpPr>
          <p:cNvPr id="7" name="Undertittel 2"/>
          <p:cNvSpPr>
            <a:spLocks noGrp="1"/>
          </p:cNvSpPr>
          <p:nvPr>
            <p:ph type="subTitle" idx="10"/>
          </p:nvPr>
        </p:nvSpPr>
        <p:spPr>
          <a:xfrm>
            <a:off x="914399" y="3070959"/>
            <a:ext cx="1053514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1" name="Bilde 10" descr="AN logo negati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8945" y="6471706"/>
            <a:ext cx="1470595" cy="182236"/>
          </a:xfrm>
          <a:prstGeom prst="rect">
            <a:avLst/>
          </a:prstGeom>
        </p:spPr>
      </p:pic>
    </p:spTree>
    <p:extLst>
      <p:ext uri="{BB962C8B-B14F-4D97-AF65-F5344CB8AC3E}">
        <p14:creationId xmlns:p14="http://schemas.microsoft.com/office/powerpoint/2010/main" val="59423836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hasCustomPrompt="1"/>
          </p:nvPr>
        </p:nvSpPr>
        <p:spPr>
          <a:xfrm>
            <a:off x="914399" y="1593120"/>
            <a:ext cx="10535140" cy="1470025"/>
          </a:xfrm>
        </p:spPr>
        <p:txBody>
          <a:bodyPr>
            <a:normAutofit/>
          </a:bodyPr>
          <a:lstStyle>
            <a:lvl1pPr algn="r">
              <a:defRPr sz="3200">
                <a:solidFill>
                  <a:srgbClr val="FFFFFF"/>
                </a:solidFill>
              </a:defRPr>
            </a:lvl1pPr>
          </a:lstStyle>
          <a:p>
            <a:r>
              <a:rPr lang="nb-NO" dirty="0"/>
              <a:t>Klikk for å </a:t>
            </a:r>
            <a:br>
              <a:rPr lang="nb-NO" dirty="0"/>
            </a:br>
            <a:r>
              <a:rPr lang="nb-NO" dirty="0"/>
              <a:t>redigere tittelstil</a:t>
            </a:r>
          </a:p>
        </p:txBody>
      </p:sp>
      <p:sp>
        <p:nvSpPr>
          <p:cNvPr id="10" name="Undertittel 2"/>
          <p:cNvSpPr>
            <a:spLocks noGrp="1"/>
          </p:cNvSpPr>
          <p:nvPr>
            <p:ph type="subTitle" idx="10"/>
          </p:nvPr>
        </p:nvSpPr>
        <p:spPr>
          <a:xfrm>
            <a:off x="914399" y="3070959"/>
            <a:ext cx="10535140" cy="1752600"/>
          </a:xfrm>
        </p:spPr>
        <p:txBody>
          <a:bodyPr>
            <a:normAutofit/>
          </a:bodyPr>
          <a:lstStyle>
            <a:lvl1pPr marL="0" indent="0" algn="r">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2" name="Bilde 11" descr="AN logo negativ.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945" y="6471706"/>
            <a:ext cx="1470595" cy="182236"/>
          </a:xfrm>
          <a:prstGeom prst="rect">
            <a:avLst/>
          </a:prstGeom>
        </p:spPr>
      </p:pic>
    </p:spTree>
    <p:extLst>
      <p:ext uri="{BB962C8B-B14F-4D97-AF65-F5344CB8AC3E}">
        <p14:creationId xmlns:p14="http://schemas.microsoft.com/office/powerpoint/2010/main" val="3180775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lvl1pPr algn="r">
              <a:defRPr/>
            </a:lvl1pPr>
          </a:lstStyle>
          <a:p>
            <a:r>
              <a:rPr lang="nb-NO"/>
              <a:t>Klikk for å redigere tittelstil</a:t>
            </a:r>
            <a:endParaRPr lang="nb-NO" dirty="0"/>
          </a:p>
        </p:txBody>
      </p:sp>
      <p:sp>
        <p:nvSpPr>
          <p:cNvPr id="3" name="Undertittel 2"/>
          <p:cNvSpPr>
            <a:spLocks noGrp="1"/>
          </p:cNvSpPr>
          <p:nvPr>
            <p:ph type="subTitle" idx="1"/>
          </p:nvPr>
        </p:nvSpPr>
        <p:spPr>
          <a:xfrm>
            <a:off x="609600" y="3886200"/>
            <a:ext cx="106680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04.03.2020</a:t>
            </a:fld>
            <a:endParaRPr lang="nb-NO" dirty="0"/>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711485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2"/>
            <a:ext cx="10363200" cy="1362074"/>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C46D691-BD66-2E4B-8D57-803DD8FB4034}" type="datetimeFigureOut">
              <a:rPr lang="nb-NO" smtClean="0"/>
              <a:t>04.03.2020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815645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04.03.2020</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21881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A458C8-3EDD-458B-93F8-B845552061D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89390F2-9311-4762-8E62-85A1902DC5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8A577C5E-6CA3-4701-9E75-39D459680EB3}"/>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5" name="Plassholder for bunntekst 4">
            <a:extLst>
              <a:ext uri="{FF2B5EF4-FFF2-40B4-BE49-F238E27FC236}">
                <a16:creationId xmlns:a16="http://schemas.microsoft.com/office/drawing/2014/main" id="{EEF426FE-ED9E-475C-B3EC-93AC722EEE5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249CF87-2AA8-4764-9728-D8BFD8892DF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721712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04.03.2020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76900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C46D691-BD66-2E4B-8D57-803DD8FB4034}" type="datetimeFigureOut">
              <a:rPr lang="nb-NO" smtClean="0"/>
              <a:t>04.03.2020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703290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C46D691-BD66-2E4B-8D57-803DD8FB4034}" type="datetimeFigureOut">
              <a:rPr lang="nb-NO" smtClean="0"/>
              <a:t>04.03.2020</a:t>
            </a:fld>
            <a:endParaRPr lang="nb-NO"/>
          </a:p>
        </p:txBody>
      </p:sp>
      <p:sp>
        <p:nvSpPr>
          <p:cNvPr id="8" name="Plassholder for bunntekst 7"/>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163890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5" y="273050"/>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04.03.2020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601825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04.03.2020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172954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C46D691-BD66-2E4B-8D57-803DD8FB4034}" type="datetimeFigureOut">
              <a:rPr lang="nb-NO" smtClean="0"/>
              <a:t>04.03.2020</a:t>
            </a:fld>
            <a:endParaRPr lang="nb-NO"/>
          </a:p>
        </p:txBody>
      </p:sp>
      <p:sp>
        <p:nvSpPr>
          <p:cNvPr id="3" name="Plassholder for bunntekst 2"/>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637572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ildeside 3">
    <p:spTree>
      <p:nvGrpSpPr>
        <p:cNvPr id="1" name=""/>
        <p:cNvGrpSpPr/>
        <p:nvPr/>
      </p:nvGrpSpPr>
      <p:grpSpPr>
        <a:xfrm>
          <a:off x="0" y="0"/>
          <a:ext cx="0" cy="0"/>
          <a:chOff x="0" y="0"/>
          <a:chExt cx="0" cy="0"/>
        </a:xfrm>
      </p:grpSpPr>
      <p:sp>
        <p:nvSpPr>
          <p:cNvPr id="7" name="Title 1"/>
          <p:cNvSpPr>
            <a:spLocks noGrp="1"/>
          </p:cNvSpPr>
          <p:nvPr>
            <p:ph type="title"/>
          </p:nvPr>
        </p:nvSpPr>
        <p:spPr>
          <a:xfrm>
            <a:off x="798351" y="3826933"/>
            <a:ext cx="10627573" cy="1339850"/>
          </a:xfrm>
        </p:spPr>
        <p:txBody>
          <a:bodyPr>
            <a:normAutofit/>
          </a:bodyPr>
          <a:lstStyle>
            <a:lvl1pPr>
              <a:defRPr sz="4500" baseline="0"/>
            </a:lvl1pPr>
          </a:lstStyle>
          <a:p>
            <a:r>
              <a:rPr lang="nb-NO"/>
              <a:t>Klikk for å redigere tittelstil</a:t>
            </a:r>
            <a:endParaRPr lang="nb-NO" dirty="0"/>
          </a:p>
        </p:txBody>
      </p:sp>
      <p:sp>
        <p:nvSpPr>
          <p:cNvPr id="10" name="Picture Placeholder 11"/>
          <p:cNvSpPr>
            <a:spLocks noGrp="1"/>
          </p:cNvSpPr>
          <p:nvPr>
            <p:ph type="pic" sz="quarter" idx="15" hasCustomPrompt="1"/>
          </p:nvPr>
        </p:nvSpPr>
        <p:spPr>
          <a:xfrm>
            <a:off x="0" y="0"/>
            <a:ext cx="12192000" cy="3484800"/>
          </a:xfrm>
          <a:pattFill prst="pct25">
            <a:fgClr>
              <a:schemeClr val="accent5">
                <a:lumMod val="20000"/>
                <a:lumOff val="80000"/>
              </a:schemeClr>
            </a:fgClr>
            <a:bgClr>
              <a:schemeClr val="accent5">
                <a:lumMod val="40000"/>
                <a:lumOff val="60000"/>
              </a:schemeClr>
            </a:bgClr>
          </a:pattFill>
        </p:spPr>
        <p:txBody>
          <a:bodyPr bIns="1224000" anchor="ctr">
            <a:normAutofit/>
          </a:bodyPr>
          <a:lstStyle>
            <a:lvl1pPr marL="1350" indent="0" algn="ctr">
              <a:buNone/>
              <a:defRPr sz="1200" baseline="0">
                <a:solidFill>
                  <a:schemeClr val="bg1">
                    <a:lumMod val="50000"/>
                  </a:schemeClr>
                </a:solidFill>
              </a:defRPr>
            </a:lvl1pPr>
          </a:lstStyle>
          <a:p>
            <a:r>
              <a:rPr lang="nb-NO" dirty="0"/>
              <a:t>Dra inn et bilde eller trykk på ikonet for å legge til. </a:t>
            </a:r>
          </a:p>
        </p:txBody>
      </p:sp>
      <p:sp>
        <p:nvSpPr>
          <p:cNvPr id="12" name="Text Placeholder 10"/>
          <p:cNvSpPr>
            <a:spLocks noGrp="1"/>
          </p:cNvSpPr>
          <p:nvPr>
            <p:ph type="body" sz="quarter" idx="16" hasCustomPrompt="1"/>
          </p:nvPr>
        </p:nvSpPr>
        <p:spPr>
          <a:xfrm>
            <a:off x="798351" y="5166783"/>
            <a:ext cx="4872789" cy="412750"/>
          </a:xfrm>
        </p:spPr>
        <p:txBody>
          <a:bodyPr lIns="100800" tIns="0" rIns="90000">
            <a:normAutofit/>
          </a:bodyPr>
          <a:lstStyle>
            <a:lvl1pPr marL="1350" indent="0">
              <a:buNone/>
              <a:defRPr sz="930" cap="all" baseline="0">
                <a:solidFill>
                  <a:srgbClr val="7B8A9E"/>
                </a:solidFill>
              </a:defRPr>
            </a:lvl1pPr>
          </a:lstStyle>
          <a:p>
            <a:pPr lvl="0"/>
            <a:r>
              <a:rPr lang="en-US" dirty="0"/>
              <a:t>STIKKTITTEL, info  </a:t>
            </a:r>
            <a:r>
              <a:rPr lang="en-US" dirty="0" err="1"/>
              <a:t>og</a:t>
            </a:r>
            <a:r>
              <a:rPr lang="en-US" dirty="0"/>
              <a:t>  ETC.</a:t>
            </a:r>
            <a:endParaRPr lang="nb-NO" dirty="0"/>
          </a:p>
        </p:txBody>
      </p:sp>
    </p:spTree>
    <p:extLst>
      <p:ext uri="{BB962C8B-B14F-4D97-AF65-F5344CB8AC3E}">
        <p14:creationId xmlns:p14="http://schemas.microsoft.com/office/powerpoint/2010/main" val="586619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nb-NO" dirty="0"/>
          </a:p>
        </p:txBody>
      </p:sp>
      <p:sp>
        <p:nvSpPr>
          <p:cNvPr id="3" name="Content Placeholder 2"/>
          <p:cNvSpPr>
            <a:spLocks noGrp="1"/>
          </p:cNvSpPr>
          <p:nvPr>
            <p:ph idx="1"/>
          </p:nvPr>
        </p:nvSpPr>
        <p:spPr>
          <a:xfrm>
            <a:off x="838200" y="2015837"/>
            <a:ext cx="10515600" cy="4161127"/>
          </a:xfrm>
        </p:spPr>
        <p:txBody>
          <a:bodyPr/>
          <a:lstStyle>
            <a:lvl1pPr>
              <a:defRPr>
                <a:solidFill>
                  <a:srgbClr val="003366"/>
                </a:solidFill>
              </a:defRPr>
            </a:lvl1pPr>
            <a:lvl2pPr>
              <a:defRPr sz="1200">
                <a:solidFill>
                  <a:srgbClr val="003366"/>
                </a:solidFill>
              </a:defRPr>
            </a:lvl2pPr>
            <a:lvl3pPr>
              <a:defRPr sz="1100">
                <a:solidFill>
                  <a:srgbClr val="003366"/>
                </a:solidFill>
              </a:defRPr>
            </a:lvl3pPr>
            <a:lvl4pPr>
              <a:defRPr sz="1050">
                <a:solidFill>
                  <a:srgbClr val="003366"/>
                </a:solidFill>
              </a:defRPr>
            </a:lvl4pPr>
            <a:lvl5pPr>
              <a:defRPr sz="1050">
                <a:solidFill>
                  <a:srgbClr val="003366"/>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Text Placeholder 10"/>
          <p:cNvSpPr>
            <a:spLocks noGrp="1"/>
          </p:cNvSpPr>
          <p:nvPr>
            <p:ph type="body" sz="quarter" idx="14" hasCustomPrompt="1"/>
          </p:nvPr>
        </p:nvSpPr>
        <p:spPr>
          <a:xfrm>
            <a:off x="838200" y="1190720"/>
            <a:ext cx="7958560" cy="412750"/>
          </a:xfrm>
        </p:spPr>
        <p:txBody>
          <a:bodyPr lIns="100800" tIns="0" rIns="90000">
            <a:normAutofit/>
          </a:bodyPr>
          <a:lstStyle>
            <a:lvl1pPr marL="1350" indent="0">
              <a:buNone/>
              <a:defRPr sz="930" cap="all" baseline="0">
                <a:solidFill>
                  <a:srgbClr val="6B88B0"/>
                </a:solidFill>
              </a:defRPr>
            </a:lvl1pPr>
          </a:lstStyle>
          <a:p>
            <a:pPr lvl="0"/>
            <a:r>
              <a:rPr lang="en-US" dirty="0"/>
              <a:t>STIKKTITTEL, info  </a:t>
            </a:r>
            <a:r>
              <a:rPr lang="en-US" dirty="0" err="1"/>
              <a:t>og</a:t>
            </a:r>
            <a:r>
              <a:rPr lang="en-US" dirty="0"/>
              <a:t>  ETC.</a:t>
            </a:r>
            <a:endParaRPr lang="nb-NO" dirty="0"/>
          </a:p>
        </p:txBody>
      </p:sp>
    </p:spTree>
    <p:extLst>
      <p:ext uri="{BB962C8B-B14F-4D97-AF65-F5344CB8AC3E}">
        <p14:creationId xmlns:p14="http://schemas.microsoft.com/office/powerpoint/2010/main" val="3464784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pSp>
        <p:nvGrpSpPr>
          <p:cNvPr id="6" name="Pulse"/>
          <p:cNvGrpSpPr/>
          <p:nvPr userDrawn="1"/>
        </p:nvGrpSpPr>
        <p:grpSpPr>
          <a:xfrm>
            <a:off x="8432786" y="2994841"/>
            <a:ext cx="3762841" cy="3430428"/>
            <a:chOff x="6324589" y="2994841"/>
            <a:chExt cx="2822131" cy="3430428"/>
          </a:xfrm>
        </p:grpSpPr>
        <p:sp>
          <p:nvSpPr>
            <p:cNvPr id="24"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5"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6"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4"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5"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grpSp>
      <p:sp>
        <p:nvSpPr>
          <p:cNvPr id="2" name="Title 1"/>
          <p:cNvSpPr>
            <a:spLocks noGrp="1"/>
          </p:cNvSpPr>
          <p:nvPr userDrawn="1">
            <p:ph type="ctrTitle"/>
          </p:nvPr>
        </p:nvSpPr>
        <p:spPr>
          <a:xfrm>
            <a:off x="720000" y="1342800"/>
            <a:ext cx="7198125" cy="74520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userDrawn="1">
            <p:ph type="subTitle" idx="1"/>
          </p:nvPr>
        </p:nvSpPr>
        <p:spPr>
          <a:xfrm>
            <a:off x="720000" y="2133156"/>
            <a:ext cx="7198125" cy="360000"/>
          </a:xfrm>
        </p:spPr>
        <p:txBody>
          <a:bodyPr>
            <a:noAutofit/>
          </a:bodyPr>
          <a:lstStyle>
            <a:lvl1pPr marL="0" indent="0" algn="l">
              <a:buNone/>
              <a:defRPr sz="1600" b="1">
                <a:solidFill>
                  <a:srgbClr val="FFFFFF"/>
                </a:solidFill>
              </a:defRPr>
            </a:lvl1pPr>
            <a:lvl2pPr marL="457123" indent="0" algn="ctr">
              <a:buNone/>
              <a:defRPr>
                <a:solidFill>
                  <a:schemeClr val="tx1">
                    <a:tint val="75000"/>
                  </a:schemeClr>
                </a:solidFill>
              </a:defRPr>
            </a:lvl2pPr>
            <a:lvl3pPr marL="914245" indent="0" algn="ctr">
              <a:buNone/>
              <a:defRPr>
                <a:solidFill>
                  <a:schemeClr val="tx1">
                    <a:tint val="75000"/>
                  </a:schemeClr>
                </a:solidFill>
              </a:defRPr>
            </a:lvl3pPr>
            <a:lvl4pPr marL="1371368" indent="0" algn="ctr">
              <a:buNone/>
              <a:defRPr>
                <a:solidFill>
                  <a:schemeClr val="tx1">
                    <a:tint val="75000"/>
                  </a:schemeClr>
                </a:solidFill>
              </a:defRPr>
            </a:lvl4pPr>
            <a:lvl5pPr marL="1828490" indent="0" algn="ctr">
              <a:buNone/>
              <a:defRPr>
                <a:solidFill>
                  <a:schemeClr val="tx1">
                    <a:tint val="75000"/>
                  </a:schemeClr>
                </a:solidFill>
              </a:defRPr>
            </a:lvl5pPr>
            <a:lvl6pPr marL="2285613" indent="0" algn="ctr">
              <a:buNone/>
              <a:defRPr>
                <a:solidFill>
                  <a:schemeClr val="tx1">
                    <a:tint val="75000"/>
                  </a:schemeClr>
                </a:solidFill>
              </a:defRPr>
            </a:lvl6pPr>
            <a:lvl7pPr marL="2742736" indent="0" algn="ctr">
              <a:buNone/>
              <a:defRPr>
                <a:solidFill>
                  <a:schemeClr val="tx1">
                    <a:tint val="75000"/>
                  </a:schemeClr>
                </a:solidFill>
              </a:defRPr>
            </a:lvl7pPr>
            <a:lvl8pPr marL="3199858" indent="0" algn="ctr">
              <a:buNone/>
              <a:defRPr>
                <a:solidFill>
                  <a:schemeClr val="tx1">
                    <a:tint val="75000"/>
                  </a:schemeClr>
                </a:solidFill>
              </a:defRPr>
            </a:lvl8pPr>
            <a:lvl9pPr marL="3656981"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userDrawn="1">
            <p:ph type="body" sz="quarter" idx="13" hasCustomPrompt="1"/>
          </p:nvPr>
        </p:nvSpPr>
        <p:spPr>
          <a:xfrm>
            <a:off x="720000" y="2591400"/>
            <a:ext cx="7198125" cy="215950"/>
          </a:xfrm>
        </p:spPr>
        <p:txBody>
          <a:bodyPr>
            <a:noAutofit/>
          </a:bodyPr>
          <a:lstStyle>
            <a:lvl1pPr marL="0" indent="0">
              <a:buNone/>
              <a:defRPr sz="1300">
                <a:solidFill>
                  <a:srgbClr val="FFFFFF"/>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Name, title</a:t>
            </a:r>
          </a:p>
        </p:txBody>
      </p:sp>
      <p:sp>
        <p:nvSpPr>
          <p:cNvPr id="22" name="Text Placeholder 20"/>
          <p:cNvSpPr>
            <a:spLocks noGrp="1"/>
          </p:cNvSpPr>
          <p:nvPr userDrawn="1">
            <p:ph type="body" sz="quarter" idx="14" hasCustomPrompt="1"/>
          </p:nvPr>
        </p:nvSpPr>
        <p:spPr>
          <a:xfrm>
            <a:off x="720000" y="2843342"/>
            <a:ext cx="7198125" cy="215950"/>
          </a:xfrm>
        </p:spPr>
        <p:txBody>
          <a:bodyPr>
            <a:noAutofit/>
          </a:bodyPr>
          <a:lstStyle>
            <a:lvl1pPr marL="0" indent="0">
              <a:buNone/>
              <a:defRPr sz="1300">
                <a:solidFill>
                  <a:srgbClr val="FFFFFF"/>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Date</a:t>
            </a:r>
          </a:p>
        </p:txBody>
      </p:sp>
      <p:sp>
        <p:nvSpPr>
          <p:cNvPr id="8" name="AutoShape 3"/>
          <p:cNvSpPr>
            <a:spLocks noChangeAspect="1" noChangeArrowheads="1" noTextEdit="1"/>
          </p:cNvSpPr>
          <p:nvPr userDrawn="1"/>
        </p:nvSpPr>
        <p:spPr bwMode="auto">
          <a:xfrm>
            <a:off x="8324272" y="2853665"/>
            <a:ext cx="3994697" cy="400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782" tIns="38391" rIns="76782" bIns="38391" numCol="1" anchor="t" anchorCtr="0" compatLnSpc="1">
            <a:prstTxWarp prst="textNoShape">
              <a:avLst/>
            </a:prstTxWarp>
          </a:bodyPr>
          <a:lstStyle/>
          <a:p>
            <a:endParaRPr lang="en-GB" sz="1800" dirty="0"/>
          </a:p>
        </p:txBody>
      </p:sp>
      <p:grpSp>
        <p:nvGrpSpPr>
          <p:cNvPr id="20" name="Logotype"/>
          <p:cNvGrpSpPr>
            <a:grpSpLocks noChangeAspect="1"/>
          </p:cNvGrpSpPr>
          <p:nvPr userDrawn="1"/>
        </p:nvGrpSpPr>
        <p:grpSpPr>
          <a:xfrm>
            <a:off x="730286" y="536398"/>
            <a:ext cx="1845385" cy="455276"/>
            <a:chOff x="5072063" y="3095625"/>
            <a:chExt cx="2051050" cy="674688"/>
          </a:xfrm>
        </p:grpSpPr>
        <p:sp>
          <p:nvSpPr>
            <p:cNvPr id="23" name="Freeform 5"/>
            <p:cNvSpPr>
              <a:spLocks noEditPoints="1"/>
            </p:cNvSpPr>
            <p:nvPr/>
          </p:nvSpPr>
          <p:spPr bwMode="auto">
            <a:xfrm>
              <a:off x="6783388" y="3184525"/>
              <a:ext cx="339725" cy="346075"/>
            </a:xfrm>
            <a:custGeom>
              <a:avLst/>
              <a:gdLst>
                <a:gd name="T0" fmla="*/ 42 w 90"/>
                <a:gd name="T1" fmla="*/ 2 h 91"/>
                <a:gd name="T2" fmla="*/ 1 w 90"/>
                <a:gd name="T3" fmla="*/ 43 h 91"/>
                <a:gd name="T4" fmla="*/ 46 w 90"/>
                <a:gd name="T5" fmla="*/ 91 h 91"/>
                <a:gd name="T6" fmla="*/ 73 w 90"/>
                <a:gd name="T7" fmla="*/ 76 h 91"/>
                <a:gd name="T8" fmla="*/ 73 w 90"/>
                <a:gd name="T9" fmla="*/ 89 h 91"/>
                <a:gd name="T10" fmla="*/ 90 w 90"/>
                <a:gd name="T11" fmla="*/ 89 h 91"/>
                <a:gd name="T12" fmla="*/ 90 w 90"/>
                <a:gd name="T13" fmla="*/ 47 h 91"/>
                <a:gd name="T14" fmla="*/ 42 w 90"/>
                <a:gd name="T15" fmla="*/ 2 h 91"/>
                <a:gd name="T16" fmla="*/ 71 w 90"/>
                <a:gd name="T17" fmla="*/ 47 h 91"/>
                <a:gd name="T18" fmla="*/ 42 w 90"/>
                <a:gd name="T19" fmla="*/ 72 h 91"/>
                <a:gd name="T20" fmla="*/ 20 w 90"/>
                <a:gd name="T21" fmla="*/ 49 h 91"/>
                <a:gd name="T22" fmla="*/ 46 w 90"/>
                <a:gd name="T23" fmla="*/ 20 h 91"/>
                <a:gd name="T24" fmla="*/ 71 w 90"/>
                <a:gd name="T25" fmla="*/ 45 h 91"/>
                <a:gd name="T26" fmla="*/ 71 w 90"/>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1">
                  <a:moveTo>
                    <a:pt x="42" y="2"/>
                  </a:moveTo>
                  <a:cubicBezTo>
                    <a:pt x="20" y="3"/>
                    <a:pt x="3" y="21"/>
                    <a:pt x="1" y="43"/>
                  </a:cubicBezTo>
                  <a:cubicBezTo>
                    <a:pt x="0" y="69"/>
                    <a:pt x="20" y="91"/>
                    <a:pt x="46" y="91"/>
                  </a:cubicBezTo>
                  <a:cubicBezTo>
                    <a:pt x="55" y="91"/>
                    <a:pt x="68" y="86"/>
                    <a:pt x="73" y="76"/>
                  </a:cubicBezTo>
                  <a:cubicBezTo>
                    <a:pt x="73" y="89"/>
                    <a:pt x="73" y="89"/>
                    <a:pt x="73" y="89"/>
                  </a:cubicBezTo>
                  <a:cubicBezTo>
                    <a:pt x="90" y="89"/>
                    <a:pt x="90" y="89"/>
                    <a:pt x="90" y="89"/>
                  </a:cubicBezTo>
                  <a:cubicBezTo>
                    <a:pt x="90" y="47"/>
                    <a:pt x="90" y="47"/>
                    <a:pt x="90" y="47"/>
                  </a:cubicBezTo>
                  <a:cubicBezTo>
                    <a:pt x="90" y="19"/>
                    <a:pt x="68" y="0"/>
                    <a:pt x="42" y="2"/>
                  </a:cubicBezTo>
                  <a:moveTo>
                    <a:pt x="71" y="47"/>
                  </a:moveTo>
                  <a:cubicBezTo>
                    <a:pt x="71" y="62"/>
                    <a:pt x="58" y="73"/>
                    <a:pt x="42" y="72"/>
                  </a:cubicBezTo>
                  <a:cubicBezTo>
                    <a:pt x="31" y="70"/>
                    <a:pt x="22" y="61"/>
                    <a:pt x="20" y="49"/>
                  </a:cubicBezTo>
                  <a:cubicBezTo>
                    <a:pt x="18" y="33"/>
                    <a:pt x="31" y="20"/>
                    <a:pt x="46" y="20"/>
                  </a:cubicBezTo>
                  <a:cubicBezTo>
                    <a:pt x="59" y="20"/>
                    <a:pt x="71" y="31"/>
                    <a:pt x="71" y="45"/>
                  </a:cubicBezTo>
                  <a:lnTo>
                    <a:pt x="7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 name="Freeform 6"/>
            <p:cNvSpPr>
              <a:spLocks noEditPoints="1"/>
            </p:cNvSpPr>
            <p:nvPr/>
          </p:nvSpPr>
          <p:spPr bwMode="auto">
            <a:xfrm>
              <a:off x="6421438" y="3187700"/>
              <a:ext cx="334963" cy="342900"/>
            </a:xfrm>
            <a:custGeom>
              <a:avLst/>
              <a:gdLst>
                <a:gd name="T0" fmla="*/ 44 w 89"/>
                <a:gd name="T1" fmla="*/ 0 h 90"/>
                <a:gd name="T2" fmla="*/ 0 w 89"/>
                <a:gd name="T3" fmla="*/ 45 h 90"/>
                <a:gd name="T4" fmla="*/ 45 w 89"/>
                <a:gd name="T5" fmla="*/ 90 h 90"/>
                <a:gd name="T6" fmla="*/ 86 w 89"/>
                <a:gd name="T7" fmla="*/ 62 h 90"/>
                <a:gd name="T8" fmla="*/ 69 w 89"/>
                <a:gd name="T9" fmla="*/ 57 h 90"/>
                <a:gd name="T10" fmla="*/ 50 w 89"/>
                <a:gd name="T11" fmla="*/ 72 h 90"/>
                <a:gd name="T12" fmla="*/ 22 w 89"/>
                <a:gd name="T13" fmla="*/ 58 h 90"/>
                <a:gd name="T14" fmla="*/ 89 w 89"/>
                <a:gd name="T15" fmla="*/ 40 h 90"/>
                <a:gd name="T16" fmla="*/ 44 w 89"/>
                <a:gd name="T17" fmla="*/ 0 h 90"/>
                <a:gd name="T18" fmla="*/ 19 w 89"/>
                <a:gd name="T19" fmla="*/ 43 h 90"/>
                <a:gd name="T20" fmla="*/ 36 w 89"/>
                <a:gd name="T21" fmla="*/ 19 h 90"/>
                <a:gd name="T22" fmla="*/ 67 w 89"/>
                <a:gd name="T23" fmla="*/ 30 h 90"/>
                <a:gd name="T24" fmla="*/ 19 w 89"/>
                <a:gd name="T25"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0"/>
                  </a:moveTo>
                  <a:cubicBezTo>
                    <a:pt x="20" y="1"/>
                    <a:pt x="0" y="19"/>
                    <a:pt x="0" y="45"/>
                  </a:cubicBezTo>
                  <a:cubicBezTo>
                    <a:pt x="0" y="70"/>
                    <a:pt x="20" y="90"/>
                    <a:pt x="45" y="90"/>
                  </a:cubicBezTo>
                  <a:cubicBezTo>
                    <a:pt x="62" y="90"/>
                    <a:pt x="80" y="79"/>
                    <a:pt x="86" y="62"/>
                  </a:cubicBezTo>
                  <a:cubicBezTo>
                    <a:pt x="69" y="57"/>
                    <a:pt x="69" y="57"/>
                    <a:pt x="69" y="57"/>
                  </a:cubicBezTo>
                  <a:cubicBezTo>
                    <a:pt x="66" y="64"/>
                    <a:pt x="58" y="70"/>
                    <a:pt x="50" y="72"/>
                  </a:cubicBezTo>
                  <a:cubicBezTo>
                    <a:pt x="38" y="74"/>
                    <a:pt x="27" y="67"/>
                    <a:pt x="22" y="58"/>
                  </a:cubicBezTo>
                  <a:cubicBezTo>
                    <a:pt x="89" y="40"/>
                    <a:pt x="89" y="40"/>
                    <a:pt x="89" y="40"/>
                  </a:cubicBezTo>
                  <a:cubicBezTo>
                    <a:pt x="87" y="23"/>
                    <a:pt x="72" y="0"/>
                    <a:pt x="44" y="0"/>
                  </a:cubicBezTo>
                  <a:moveTo>
                    <a:pt x="19" y="43"/>
                  </a:moveTo>
                  <a:cubicBezTo>
                    <a:pt x="19" y="34"/>
                    <a:pt x="24" y="23"/>
                    <a:pt x="36" y="19"/>
                  </a:cubicBezTo>
                  <a:cubicBezTo>
                    <a:pt x="50" y="13"/>
                    <a:pt x="62" y="20"/>
                    <a:pt x="67" y="30"/>
                  </a:cubicBezTo>
                  <a:lnTo>
                    <a:pt x="1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 name="Freeform 7"/>
            <p:cNvSpPr>
              <a:spLocks/>
            </p:cNvSpPr>
            <p:nvPr/>
          </p:nvSpPr>
          <p:spPr bwMode="auto">
            <a:xfrm>
              <a:off x="5867401" y="3187700"/>
              <a:ext cx="166688" cy="334963"/>
            </a:xfrm>
            <a:custGeom>
              <a:avLst/>
              <a:gdLst>
                <a:gd name="T0" fmla="*/ 44 w 44"/>
                <a:gd name="T1" fmla="*/ 19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19 w 44"/>
                <a:gd name="T15" fmla="*/ 88 h 88"/>
                <a:gd name="T16" fmla="*/ 19 w 44"/>
                <a:gd name="T17" fmla="*/ 47 h 88"/>
                <a:gd name="T18" fmla="*/ 44 w 44"/>
                <a:gd name="T19" fmla="*/ 1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9"/>
                  </a:moveTo>
                  <a:cubicBezTo>
                    <a:pt x="44" y="0"/>
                    <a:pt x="44" y="0"/>
                    <a:pt x="44" y="0"/>
                  </a:cubicBezTo>
                  <a:cubicBezTo>
                    <a:pt x="27" y="0"/>
                    <a:pt x="21" y="8"/>
                    <a:pt x="19" y="13"/>
                  </a:cubicBezTo>
                  <a:cubicBezTo>
                    <a:pt x="19" y="3"/>
                    <a:pt x="19" y="3"/>
                    <a:pt x="19" y="3"/>
                  </a:cubicBezTo>
                  <a:cubicBezTo>
                    <a:pt x="0" y="3"/>
                    <a:pt x="0" y="3"/>
                    <a:pt x="0" y="3"/>
                  </a:cubicBezTo>
                  <a:cubicBezTo>
                    <a:pt x="0" y="44"/>
                    <a:pt x="0" y="44"/>
                    <a:pt x="0" y="44"/>
                  </a:cubicBezTo>
                  <a:cubicBezTo>
                    <a:pt x="0" y="88"/>
                    <a:pt x="0" y="88"/>
                    <a:pt x="0" y="88"/>
                  </a:cubicBezTo>
                  <a:cubicBezTo>
                    <a:pt x="19" y="88"/>
                    <a:pt x="19" y="88"/>
                    <a:pt x="19" y="88"/>
                  </a:cubicBezTo>
                  <a:cubicBezTo>
                    <a:pt x="19" y="62"/>
                    <a:pt x="19" y="62"/>
                    <a:pt x="19" y="47"/>
                  </a:cubicBezTo>
                  <a:cubicBezTo>
                    <a:pt x="19" y="27"/>
                    <a:pt x="30" y="19"/>
                    <a:pt x="44"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9" name="Freeform 8"/>
            <p:cNvSpPr>
              <a:spLocks/>
            </p:cNvSpPr>
            <p:nvPr/>
          </p:nvSpPr>
          <p:spPr bwMode="auto">
            <a:xfrm>
              <a:off x="5072063" y="3130550"/>
              <a:ext cx="369888" cy="392113"/>
            </a:xfrm>
            <a:custGeom>
              <a:avLst/>
              <a:gdLst>
                <a:gd name="T0" fmla="*/ 186 w 233"/>
                <a:gd name="T1" fmla="*/ 166 h 247"/>
                <a:gd name="T2" fmla="*/ 48 w 233"/>
                <a:gd name="T3" fmla="*/ 0 h 247"/>
                <a:gd name="T4" fmla="*/ 0 w 233"/>
                <a:gd name="T5" fmla="*/ 0 h 247"/>
                <a:gd name="T6" fmla="*/ 0 w 233"/>
                <a:gd name="T7" fmla="*/ 247 h 247"/>
                <a:gd name="T8" fmla="*/ 50 w 233"/>
                <a:gd name="T9" fmla="*/ 247 h 247"/>
                <a:gd name="T10" fmla="*/ 50 w 233"/>
                <a:gd name="T11" fmla="*/ 84 h 247"/>
                <a:gd name="T12" fmla="*/ 190 w 233"/>
                <a:gd name="T13" fmla="*/ 247 h 247"/>
                <a:gd name="T14" fmla="*/ 233 w 233"/>
                <a:gd name="T15" fmla="*/ 247 h 247"/>
                <a:gd name="T16" fmla="*/ 233 w 233"/>
                <a:gd name="T17" fmla="*/ 0 h 247"/>
                <a:gd name="T18" fmla="*/ 186 w 233"/>
                <a:gd name="T19" fmla="*/ 0 h 247"/>
                <a:gd name="T20" fmla="*/ 186 w 233"/>
                <a:gd name="T21" fmla="*/ 16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7">
                  <a:moveTo>
                    <a:pt x="186" y="166"/>
                  </a:moveTo>
                  <a:lnTo>
                    <a:pt x="48" y="0"/>
                  </a:lnTo>
                  <a:lnTo>
                    <a:pt x="0" y="0"/>
                  </a:lnTo>
                  <a:lnTo>
                    <a:pt x="0" y="247"/>
                  </a:lnTo>
                  <a:lnTo>
                    <a:pt x="50" y="247"/>
                  </a:lnTo>
                  <a:lnTo>
                    <a:pt x="50" y="84"/>
                  </a:lnTo>
                  <a:lnTo>
                    <a:pt x="190" y="247"/>
                  </a:lnTo>
                  <a:lnTo>
                    <a:pt x="233" y="247"/>
                  </a:lnTo>
                  <a:lnTo>
                    <a:pt x="233" y="0"/>
                  </a:lnTo>
                  <a:lnTo>
                    <a:pt x="186" y="0"/>
                  </a:lnTo>
                  <a:lnTo>
                    <a:pt x="186"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0" name="Freeform 9"/>
            <p:cNvSpPr>
              <a:spLocks noEditPoints="1"/>
            </p:cNvSpPr>
            <p:nvPr/>
          </p:nvSpPr>
          <p:spPr bwMode="auto">
            <a:xfrm>
              <a:off x="6034088" y="3095625"/>
              <a:ext cx="342900" cy="434975"/>
            </a:xfrm>
            <a:custGeom>
              <a:avLst/>
              <a:gdLst>
                <a:gd name="T0" fmla="*/ 91 w 91"/>
                <a:gd name="T1" fmla="*/ 0 h 114"/>
                <a:gd name="T2" fmla="*/ 73 w 91"/>
                <a:gd name="T3" fmla="*/ 0 h 114"/>
                <a:gd name="T4" fmla="*/ 73 w 91"/>
                <a:gd name="T5" fmla="*/ 34 h 114"/>
                <a:gd name="T6" fmla="*/ 43 w 91"/>
                <a:gd name="T7" fmla="*/ 25 h 114"/>
                <a:gd name="T8" fmla="*/ 2 w 91"/>
                <a:gd name="T9" fmla="*/ 66 h 114"/>
                <a:gd name="T10" fmla="*/ 47 w 91"/>
                <a:gd name="T11" fmla="*/ 114 h 114"/>
                <a:gd name="T12" fmla="*/ 74 w 91"/>
                <a:gd name="T13" fmla="*/ 101 h 114"/>
                <a:gd name="T14" fmla="*/ 74 w 91"/>
                <a:gd name="T15" fmla="*/ 112 h 114"/>
                <a:gd name="T16" fmla="*/ 91 w 91"/>
                <a:gd name="T17" fmla="*/ 112 h 114"/>
                <a:gd name="T18" fmla="*/ 91 w 91"/>
                <a:gd name="T19" fmla="*/ 70 h 114"/>
                <a:gd name="T20" fmla="*/ 91 w 91"/>
                <a:gd name="T21" fmla="*/ 69 h 114"/>
                <a:gd name="T22" fmla="*/ 91 w 91"/>
                <a:gd name="T23" fmla="*/ 68 h 114"/>
                <a:gd name="T24" fmla="*/ 91 w 91"/>
                <a:gd name="T25" fmla="*/ 0 h 114"/>
                <a:gd name="T26" fmla="*/ 72 w 91"/>
                <a:gd name="T27" fmla="*/ 70 h 114"/>
                <a:gd name="T28" fmla="*/ 43 w 91"/>
                <a:gd name="T29" fmla="*/ 95 h 114"/>
                <a:gd name="T30" fmla="*/ 21 w 91"/>
                <a:gd name="T31" fmla="*/ 72 h 114"/>
                <a:gd name="T32" fmla="*/ 47 w 91"/>
                <a:gd name="T33" fmla="*/ 43 h 114"/>
                <a:gd name="T34" fmla="*/ 72 w 91"/>
                <a:gd name="T35" fmla="*/ 68 h 114"/>
                <a:gd name="T36" fmla="*/ 72 w 91"/>
                <a:gd name="T37"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4">
                  <a:moveTo>
                    <a:pt x="91" y="0"/>
                  </a:moveTo>
                  <a:cubicBezTo>
                    <a:pt x="73" y="0"/>
                    <a:pt x="73" y="0"/>
                    <a:pt x="73" y="0"/>
                  </a:cubicBezTo>
                  <a:cubicBezTo>
                    <a:pt x="73" y="34"/>
                    <a:pt x="73" y="34"/>
                    <a:pt x="73" y="34"/>
                  </a:cubicBezTo>
                  <a:cubicBezTo>
                    <a:pt x="68" y="28"/>
                    <a:pt x="55" y="24"/>
                    <a:pt x="43" y="25"/>
                  </a:cubicBezTo>
                  <a:cubicBezTo>
                    <a:pt x="21" y="26"/>
                    <a:pt x="3" y="44"/>
                    <a:pt x="2" y="66"/>
                  </a:cubicBezTo>
                  <a:cubicBezTo>
                    <a:pt x="0" y="92"/>
                    <a:pt x="21" y="114"/>
                    <a:pt x="47" y="114"/>
                  </a:cubicBezTo>
                  <a:cubicBezTo>
                    <a:pt x="56" y="114"/>
                    <a:pt x="69" y="109"/>
                    <a:pt x="74" y="101"/>
                  </a:cubicBezTo>
                  <a:cubicBezTo>
                    <a:pt x="74" y="112"/>
                    <a:pt x="74" y="112"/>
                    <a:pt x="74" y="112"/>
                  </a:cubicBezTo>
                  <a:cubicBezTo>
                    <a:pt x="91" y="112"/>
                    <a:pt x="91" y="112"/>
                    <a:pt x="91" y="112"/>
                  </a:cubicBezTo>
                  <a:cubicBezTo>
                    <a:pt x="91" y="70"/>
                    <a:pt x="91" y="70"/>
                    <a:pt x="91" y="70"/>
                  </a:cubicBezTo>
                  <a:cubicBezTo>
                    <a:pt x="91" y="70"/>
                    <a:pt x="91" y="69"/>
                    <a:pt x="91" y="69"/>
                  </a:cubicBezTo>
                  <a:cubicBezTo>
                    <a:pt x="91" y="69"/>
                    <a:pt x="91" y="68"/>
                    <a:pt x="91" y="68"/>
                  </a:cubicBezTo>
                  <a:lnTo>
                    <a:pt x="91" y="0"/>
                  </a:lnTo>
                  <a:close/>
                  <a:moveTo>
                    <a:pt x="72" y="70"/>
                  </a:moveTo>
                  <a:cubicBezTo>
                    <a:pt x="72" y="85"/>
                    <a:pt x="59" y="96"/>
                    <a:pt x="43" y="95"/>
                  </a:cubicBezTo>
                  <a:cubicBezTo>
                    <a:pt x="32" y="93"/>
                    <a:pt x="22" y="84"/>
                    <a:pt x="21" y="72"/>
                  </a:cubicBezTo>
                  <a:cubicBezTo>
                    <a:pt x="19" y="56"/>
                    <a:pt x="31" y="43"/>
                    <a:pt x="47" y="43"/>
                  </a:cubicBezTo>
                  <a:cubicBezTo>
                    <a:pt x="60" y="43"/>
                    <a:pt x="72" y="54"/>
                    <a:pt x="72" y="68"/>
                  </a:cubicBezTo>
                  <a:lnTo>
                    <a:pt x="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1" name="Freeform 10"/>
            <p:cNvSpPr>
              <a:spLocks noEditPoints="1"/>
            </p:cNvSpPr>
            <p:nvPr/>
          </p:nvSpPr>
          <p:spPr bwMode="auto">
            <a:xfrm>
              <a:off x="5487988" y="3187700"/>
              <a:ext cx="334963" cy="342900"/>
            </a:xfrm>
            <a:custGeom>
              <a:avLst/>
              <a:gdLst>
                <a:gd name="T0" fmla="*/ 44 w 89"/>
                <a:gd name="T1" fmla="*/ 0 h 90"/>
                <a:gd name="T2" fmla="*/ 0 w 89"/>
                <a:gd name="T3" fmla="*/ 45 h 90"/>
                <a:gd name="T4" fmla="*/ 44 w 89"/>
                <a:gd name="T5" fmla="*/ 90 h 90"/>
                <a:gd name="T6" fmla="*/ 89 w 89"/>
                <a:gd name="T7" fmla="*/ 45 h 90"/>
                <a:gd name="T8" fmla="*/ 44 w 89"/>
                <a:gd name="T9" fmla="*/ 0 h 90"/>
                <a:gd name="T10" fmla="*/ 44 w 89"/>
                <a:gd name="T11" fmla="*/ 71 h 90"/>
                <a:gd name="T12" fmla="*/ 19 w 89"/>
                <a:gd name="T13" fmla="*/ 45 h 90"/>
                <a:gd name="T14" fmla="*/ 44 w 89"/>
                <a:gd name="T15" fmla="*/ 19 h 90"/>
                <a:gd name="T16" fmla="*/ 70 w 89"/>
                <a:gd name="T17" fmla="*/ 45 h 90"/>
                <a:gd name="T18" fmla="*/ 44 w 89"/>
                <a:gd name="T19"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90">
                  <a:moveTo>
                    <a:pt x="44" y="0"/>
                  </a:moveTo>
                  <a:cubicBezTo>
                    <a:pt x="20" y="0"/>
                    <a:pt x="0" y="20"/>
                    <a:pt x="0" y="45"/>
                  </a:cubicBezTo>
                  <a:cubicBezTo>
                    <a:pt x="0" y="70"/>
                    <a:pt x="20" y="90"/>
                    <a:pt x="44" y="90"/>
                  </a:cubicBezTo>
                  <a:cubicBezTo>
                    <a:pt x="69" y="90"/>
                    <a:pt x="89" y="70"/>
                    <a:pt x="89" y="45"/>
                  </a:cubicBezTo>
                  <a:cubicBezTo>
                    <a:pt x="89" y="20"/>
                    <a:pt x="69" y="0"/>
                    <a:pt x="44" y="0"/>
                  </a:cubicBezTo>
                  <a:moveTo>
                    <a:pt x="44" y="71"/>
                  </a:moveTo>
                  <a:cubicBezTo>
                    <a:pt x="30" y="71"/>
                    <a:pt x="19" y="59"/>
                    <a:pt x="19" y="45"/>
                  </a:cubicBezTo>
                  <a:cubicBezTo>
                    <a:pt x="19" y="31"/>
                    <a:pt x="30" y="19"/>
                    <a:pt x="44" y="19"/>
                  </a:cubicBezTo>
                  <a:cubicBezTo>
                    <a:pt x="58" y="19"/>
                    <a:pt x="70" y="31"/>
                    <a:pt x="70" y="45"/>
                  </a:cubicBezTo>
                  <a:cubicBezTo>
                    <a:pt x="70" y="59"/>
                    <a:pt x="58" y="71"/>
                    <a:pt x="44"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2" name="Freeform 11"/>
            <p:cNvSpPr>
              <a:spLocks noEditPoints="1"/>
            </p:cNvSpPr>
            <p:nvPr/>
          </p:nvSpPr>
          <p:spPr bwMode="auto">
            <a:xfrm>
              <a:off x="5186363" y="3668713"/>
              <a:ext cx="96838" cy="101600"/>
            </a:xfrm>
            <a:custGeom>
              <a:avLst/>
              <a:gdLst>
                <a:gd name="T0" fmla="*/ 18 w 26"/>
                <a:gd name="T1" fmla="*/ 21 h 27"/>
                <a:gd name="T2" fmla="*/ 7 w 26"/>
                <a:gd name="T3" fmla="*/ 21 h 27"/>
                <a:gd name="T4" fmla="*/ 5 w 26"/>
                <a:gd name="T5" fmla="*/ 27 h 27"/>
                <a:gd name="T6" fmla="*/ 0 w 26"/>
                <a:gd name="T7" fmla="*/ 27 h 27"/>
                <a:gd name="T8" fmla="*/ 10 w 26"/>
                <a:gd name="T9" fmla="*/ 0 h 27"/>
                <a:gd name="T10" fmla="*/ 16 w 26"/>
                <a:gd name="T11" fmla="*/ 0 h 27"/>
                <a:gd name="T12" fmla="*/ 26 w 26"/>
                <a:gd name="T13" fmla="*/ 27 h 27"/>
                <a:gd name="T14" fmla="*/ 20 w 26"/>
                <a:gd name="T15" fmla="*/ 27 h 27"/>
                <a:gd name="T16" fmla="*/ 18 w 26"/>
                <a:gd name="T17" fmla="*/ 21 h 27"/>
                <a:gd name="T18" fmla="*/ 17 w 26"/>
                <a:gd name="T19" fmla="*/ 16 h 27"/>
                <a:gd name="T20" fmla="*/ 16 w 26"/>
                <a:gd name="T21" fmla="*/ 15 h 27"/>
                <a:gd name="T22" fmla="*/ 13 w 26"/>
                <a:gd name="T23" fmla="*/ 5 h 27"/>
                <a:gd name="T24" fmla="*/ 9 w 26"/>
                <a:gd name="T25" fmla="*/ 15 h 27"/>
                <a:gd name="T26" fmla="*/ 9 w 26"/>
                <a:gd name="T27" fmla="*/ 16 h 27"/>
                <a:gd name="T28" fmla="*/ 17 w 26"/>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7">
                  <a:moveTo>
                    <a:pt x="18" y="21"/>
                  </a:moveTo>
                  <a:cubicBezTo>
                    <a:pt x="7" y="21"/>
                    <a:pt x="7" y="21"/>
                    <a:pt x="7" y="21"/>
                  </a:cubicBezTo>
                  <a:cubicBezTo>
                    <a:pt x="5" y="27"/>
                    <a:pt x="5" y="27"/>
                    <a:pt x="5" y="27"/>
                  </a:cubicBezTo>
                  <a:cubicBezTo>
                    <a:pt x="0" y="27"/>
                    <a:pt x="0" y="27"/>
                    <a:pt x="0" y="27"/>
                  </a:cubicBezTo>
                  <a:cubicBezTo>
                    <a:pt x="10" y="0"/>
                    <a:pt x="10" y="0"/>
                    <a:pt x="10" y="0"/>
                  </a:cubicBezTo>
                  <a:cubicBezTo>
                    <a:pt x="16" y="0"/>
                    <a:pt x="16" y="0"/>
                    <a:pt x="16" y="0"/>
                  </a:cubicBezTo>
                  <a:cubicBezTo>
                    <a:pt x="26" y="27"/>
                    <a:pt x="26" y="27"/>
                    <a:pt x="26" y="27"/>
                  </a:cubicBezTo>
                  <a:cubicBezTo>
                    <a:pt x="20" y="27"/>
                    <a:pt x="20" y="27"/>
                    <a:pt x="20" y="27"/>
                  </a:cubicBezTo>
                  <a:lnTo>
                    <a:pt x="18" y="21"/>
                  </a:lnTo>
                  <a:close/>
                  <a:moveTo>
                    <a:pt x="17" y="16"/>
                  </a:moveTo>
                  <a:cubicBezTo>
                    <a:pt x="16" y="15"/>
                    <a:pt x="16" y="15"/>
                    <a:pt x="16" y="15"/>
                  </a:cubicBezTo>
                  <a:cubicBezTo>
                    <a:pt x="15" y="12"/>
                    <a:pt x="14" y="9"/>
                    <a:pt x="13" y="5"/>
                  </a:cubicBezTo>
                  <a:cubicBezTo>
                    <a:pt x="12" y="9"/>
                    <a:pt x="11" y="12"/>
                    <a:pt x="9" y="15"/>
                  </a:cubicBezTo>
                  <a:cubicBezTo>
                    <a:pt x="9" y="16"/>
                    <a:pt x="9" y="16"/>
                    <a:pt x="9"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3" name="Freeform 12"/>
            <p:cNvSpPr>
              <a:spLocks/>
            </p:cNvSpPr>
            <p:nvPr/>
          </p:nvSpPr>
          <p:spPr bwMode="auto">
            <a:xfrm>
              <a:off x="5302251" y="3663950"/>
              <a:ext cx="79375" cy="106363"/>
            </a:xfrm>
            <a:custGeom>
              <a:avLst/>
              <a:gdLst>
                <a:gd name="T0" fmla="*/ 0 w 21"/>
                <a:gd name="T1" fmla="*/ 24 h 28"/>
                <a:gd name="T2" fmla="*/ 3 w 21"/>
                <a:gd name="T3" fmla="*/ 20 h 28"/>
                <a:gd name="T4" fmla="*/ 10 w 21"/>
                <a:gd name="T5" fmla="*/ 23 h 28"/>
                <a:gd name="T6" fmla="*/ 15 w 21"/>
                <a:gd name="T7" fmla="*/ 20 h 28"/>
                <a:gd name="T8" fmla="*/ 10 w 21"/>
                <a:gd name="T9" fmla="*/ 16 h 28"/>
                <a:gd name="T10" fmla="*/ 1 w 21"/>
                <a:gd name="T11" fmla="*/ 8 h 28"/>
                <a:gd name="T12" fmla="*/ 11 w 21"/>
                <a:gd name="T13" fmla="*/ 0 h 28"/>
                <a:gd name="T14" fmla="*/ 20 w 21"/>
                <a:gd name="T15" fmla="*/ 3 h 28"/>
                <a:gd name="T16" fmla="*/ 17 w 21"/>
                <a:gd name="T17" fmla="*/ 7 h 28"/>
                <a:gd name="T18" fmla="*/ 11 w 21"/>
                <a:gd name="T19" fmla="*/ 5 h 28"/>
                <a:gd name="T20" fmla="*/ 7 w 21"/>
                <a:gd name="T21" fmla="*/ 8 h 28"/>
                <a:gd name="T22" fmla="*/ 12 w 21"/>
                <a:gd name="T23" fmla="*/ 12 h 28"/>
                <a:gd name="T24" fmla="*/ 21 w 21"/>
                <a:gd name="T25" fmla="*/ 20 h 28"/>
                <a:gd name="T26" fmla="*/ 11 w 21"/>
                <a:gd name="T27" fmla="*/ 28 h 28"/>
                <a:gd name="T28" fmla="*/ 0 w 21"/>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0" y="24"/>
                  </a:moveTo>
                  <a:cubicBezTo>
                    <a:pt x="3" y="20"/>
                    <a:pt x="3" y="20"/>
                    <a:pt x="3" y="20"/>
                  </a:cubicBezTo>
                  <a:cubicBezTo>
                    <a:pt x="4" y="22"/>
                    <a:pt x="7" y="23"/>
                    <a:pt x="10" y="23"/>
                  </a:cubicBezTo>
                  <a:cubicBezTo>
                    <a:pt x="13" y="23"/>
                    <a:pt x="15" y="22"/>
                    <a:pt x="15" y="20"/>
                  </a:cubicBezTo>
                  <a:cubicBezTo>
                    <a:pt x="15" y="18"/>
                    <a:pt x="13" y="17"/>
                    <a:pt x="10" y="16"/>
                  </a:cubicBezTo>
                  <a:cubicBezTo>
                    <a:pt x="4" y="15"/>
                    <a:pt x="1" y="13"/>
                    <a:pt x="1" y="8"/>
                  </a:cubicBezTo>
                  <a:cubicBezTo>
                    <a:pt x="1" y="4"/>
                    <a:pt x="4" y="0"/>
                    <a:pt x="11" y="0"/>
                  </a:cubicBezTo>
                  <a:cubicBezTo>
                    <a:pt x="15" y="0"/>
                    <a:pt x="19" y="2"/>
                    <a:pt x="20" y="3"/>
                  </a:cubicBezTo>
                  <a:cubicBezTo>
                    <a:pt x="17" y="7"/>
                    <a:pt x="17" y="7"/>
                    <a:pt x="17" y="7"/>
                  </a:cubicBezTo>
                  <a:cubicBezTo>
                    <a:pt x="16" y="6"/>
                    <a:pt x="14" y="5"/>
                    <a:pt x="11" y="5"/>
                  </a:cubicBezTo>
                  <a:cubicBezTo>
                    <a:pt x="8" y="5"/>
                    <a:pt x="7" y="6"/>
                    <a:pt x="7" y="8"/>
                  </a:cubicBezTo>
                  <a:cubicBezTo>
                    <a:pt x="7" y="10"/>
                    <a:pt x="9" y="10"/>
                    <a:pt x="12" y="12"/>
                  </a:cubicBezTo>
                  <a:cubicBezTo>
                    <a:pt x="18" y="13"/>
                    <a:pt x="21" y="16"/>
                    <a:pt x="21" y="20"/>
                  </a:cubicBezTo>
                  <a:cubicBezTo>
                    <a:pt x="21" y="25"/>
                    <a:pt x="17" y="28"/>
                    <a:pt x="11" y="28"/>
                  </a:cubicBezTo>
                  <a:cubicBezTo>
                    <a:pt x="6"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3" name="Freeform 13"/>
            <p:cNvSpPr>
              <a:spLocks/>
            </p:cNvSpPr>
            <p:nvPr/>
          </p:nvSpPr>
          <p:spPr bwMode="auto">
            <a:xfrm>
              <a:off x="5403851" y="3663950"/>
              <a:ext cx="76200" cy="106363"/>
            </a:xfrm>
            <a:custGeom>
              <a:avLst/>
              <a:gdLst>
                <a:gd name="T0" fmla="*/ 0 w 20"/>
                <a:gd name="T1" fmla="*/ 24 h 28"/>
                <a:gd name="T2" fmla="*/ 2 w 20"/>
                <a:gd name="T3" fmla="*/ 20 h 28"/>
                <a:gd name="T4" fmla="*/ 10 w 20"/>
                <a:gd name="T5" fmla="*/ 23 h 28"/>
                <a:gd name="T6" fmla="*/ 14 w 20"/>
                <a:gd name="T7" fmla="*/ 20 h 28"/>
                <a:gd name="T8" fmla="*/ 9 w 20"/>
                <a:gd name="T9" fmla="*/ 16 h 28"/>
                <a:gd name="T10" fmla="*/ 0 w 20"/>
                <a:gd name="T11" fmla="*/ 8 h 28"/>
                <a:gd name="T12" fmla="*/ 11 w 20"/>
                <a:gd name="T13" fmla="*/ 0 h 28"/>
                <a:gd name="T14" fmla="*/ 20 w 20"/>
                <a:gd name="T15" fmla="*/ 3 h 28"/>
                <a:gd name="T16" fmla="*/ 17 w 20"/>
                <a:gd name="T17" fmla="*/ 7 h 28"/>
                <a:gd name="T18" fmla="*/ 10 w 20"/>
                <a:gd name="T19" fmla="*/ 5 h 28"/>
                <a:gd name="T20" fmla="*/ 6 w 20"/>
                <a:gd name="T21" fmla="*/ 8 h 28"/>
                <a:gd name="T22" fmla="*/ 12 w 20"/>
                <a:gd name="T23" fmla="*/ 12 h 28"/>
                <a:gd name="T24" fmla="*/ 20 w 20"/>
                <a:gd name="T25" fmla="*/ 20 h 28"/>
                <a:gd name="T26" fmla="*/ 10 w 20"/>
                <a:gd name="T27" fmla="*/ 28 h 28"/>
                <a:gd name="T28" fmla="*/ 0 w 20"/>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0" y="24"/>
                  </a:moveTo>
                  <a:cubicBezTo>
                    <a:pt x="2" y="20"/>
                    <a:pt x="2" y="20"/>
                    <a:pt x="2" y="20"/>
                  </a:cubicBezTo>
                  <a:cubicBezTo>
                    <a:pt x="4" y="22"/>
                    <a:pt x="7" y="23"/>
                    <a:pt x="10" y="23"/>
                  </a:cubicBezTo>
                  <a:cubicBezTo>
                    <a:pt x="13" y="23"/>
                    <a:pt x="14" y="22"/>
                    <a:pt x="14" y="20"/>
                  </a:cubicBezTo>
                  <a:cubicBezTo>
                    <a:pt x="14" y="18"/>
                    <a:pt x="13" y="17"/>
                    <a:pt x="9" y="16"/>
                  </a:cubicBezTo>
                  <a:cubicBezTo>
                    <a:pt x="3" y="15"/>
                    <a:pt x="0" y="13"/>
                    <a:pt x="0" y="8"/>
                  </a:cubicBezTo>
                  <a:cubicBezTo>
                    <a:pt x="0" y="4"/>
                    <a:pt x="4" y="0"/>
                    <a:pt x="11" y="0"/>
                  </a:cubicBezTo>
                  <a:cubicBezTo>
                    <a:pt x="15" y="0"/>
                    <a:pt x="18" y="2"/>
                    <a:pt x="20" y="3"/>
                  </a:cubicBezTo>
                  <a:cubicBezTo>
                    <a:pt x="17" y="7"/>
                    <a:pt x="17" y="7"/>
                    <a:pt x="17" y="7"/>
                  </a:cubicBezTo>
                  <a:cubicBezTo>
                    <a:pt x="15" y="6"/>
                    <a:pt x="13" y="5"/>
                    <a:pt x="10" y="5"/>
                  </a:cubicBezTo>
                  <a:cubicBezTo>
                    <a:pt x="8" y="5"/>
                    <a:pt x="6" y="6"/>
                    <a:pt x="6" y="8"/>
                  </a:cubicBezTo>
                  <a:cubicBezTo>
                    <a:pt x="6" y="10"/>
                    <a:pt x="8" y="10"/>
                    <a:pt x="12" y="12"/>
                  </a:cubicBezTo>
                  <a:cubicBezTo>
                    <a:pt x="18" y="13"/>
                    <a:pt x="20" y="16"/>
                    <a:pt x="20" y="20"/>
                  </a:cubicBezTo>
                  <a:cubicBezTo>
                    <a:pt x="20" y="25"/>
                    <a:pt x="16" y="28"/>
                    <a:pt x="10" y="28"/>
                  </a:cubicBezTo>
                  <a:cubicBezTo>
                    <a:pt x="5"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4" name="Freeform 14"/>
            <p:cNvSpPr>
              <a:spLocks/>
            </p:cNvSpPr>
            <p:nvPr/>
          </p:nvSpPr>
          <p:spPr bwMode="auto">
            <a:xfrm>
              <a:off x="5510213" y="3668713"/>
              <a:ext cx="71438" cy="101600"/>
            </a:xfrm>
            <a:custGeom>
              <a:avLst/>
              <a:gdLst>
                <a:gd name="T0" fmla="*/ 45 w 45"/>
                <a:gd name="T1" fmla="*/ 52 h 64"/>
                <a:gd name="T2" fmla="*/ 45 w 45"/>
                <a:gd name="T3" fmla="*/ 64 h 64"/>
                <a:gd name="T4" fmla="*/ 0 w 45"/>
                <a:gd name="T5" fmla="*/ 64 h 64"/>
                <a:gd name="T6" fmla="*/ 0 w 45"/>
                <a:gd name="T7" fmla="*/ 0 h 64"/>
                <a:gd name="T8" fmla="*/ 42 w 45"/>
                <a:gd name="T9" fmla="*/ 0 h 64"/>
                <a:gd name="T10" fmla="*/ 42 w 45"/>
                <a:gd name="T11" fmla="*/ 12 h 64"/>
                <a:gd name="T12" fmla="*/ 14 w 45"/>
                <a:gd name="T13" fmla="*/ 12 h 64"/>
                <a:gd name="T14" fmla="*/ 14 w 45"/>
                <a:gd name="T15" fmla="*/ 26 h 64"/>
                <a:gd name="T16" fmla="*/ 40 w 45"/>
                <a:gd name="T17" fmla="*/ 26 h 64"/>
                <a:gd name="T18" fmla="*/ 40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2" y="0"/>
                  </a:lnTo>
                  <a:lnTo>
                    <a:pt x="42" y="12"/>
                  </a:lnTo>
                  <a:lnTo>
                    <a:pt x="14" y="12"/>
                  </a:lnTo>
                  <a:lnTo>
                    <a:pt x="14" y="26"/>
                  </a:lnTo>
                  <a:lnTo>
                    <a:pt x="40" y="26"/>
                  </a:lnTo>
                  <a:lnTo>
                    <a:pt x="40"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5" name="Freeform 15"/>
            <p:cNvSpPr>
              <a:spLocks/>
            </p:cNvSpPr>
            <p:nvPr/>
          </p:nvSpPr>
          <p:spPr bwMode="auto">
            <a:xfrm>
              <a:off x="5611813" y="3668713"/>
              <a:ext cx="79375" cy="101600"/>
            </a:xfrm>
            <a:custGeom>
              <a:avLst/>
              <a:gdLst>
                <a:gd name="T0" fmla="*/ 16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6 w 50"/>
                <a:gd name="T15" fmla="*/ 64 h 64"/>
                <a:gd name="T16" fmla="*/ 16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6" y="12"/>
                  </a:moveTo>
                  <a:lnTo>
                    <a:pt x="0" y="12"/>
                  </a:lnTo>
                  <a:lnTo>
                    <a:pt x="0" y="0"/>
                  </a:lnTo>
                  <a:lnTo>
                    <a:pt x="50" y="0"/>
                  </a:lnTo>
                  <a:lnTo>
                    <a:pt x="50" y="12"/>
                  </a:lnTo>
                  <a:lnTo>
                    <a:pt x="31" y="12"/>
                  </a:lnTo>
                  <a:lnTo>
                    <a:pt x="31" y="64"/>
                  </a:lnTo>
                  <a:lnTo>
                    <a:pt x="16" y="64"/>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6" name="Freeform 16"/>
            <p:cNvSpPr>
              <a:spLocks/>
            </p:cNvSpPr>
            <p:nvPr/>
          </p:nvSpPr>
          <p:spPr bwMode="auto">
            <a:xfrm>
              <a:off x="5781676" y="3668713"/>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6 h 27"/>
                <a:gd name="T10" fmla="*/ 20 w 30"/>
                <a:gd name="T11" fmla="*/ 17 h 27"/>
                <a:gd name="T12" fmla="*/ 17 w 30"/>
                <a:gd name="T13" fmla="*/ 27 h 27"/>
                <a:gd name="T14" fmla="*/ 13 w 30"/>
                <a:gd name="T15" fmla="*/ 27 h 27"/>
                <a:gd name="T16" fmla="*/ 9 w 30"/>
                <a:gd name="T17" fmla="*/ 17 h 27"/>
                <a:gd name="T18" fmla="*/ 5 w 30"/>
                <a:gd name="T19" fmla="*/ 6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6"/>
                  </a:cubicBezTo>
                  <a:cubicBezTo>
                    <a:pt x="23" y="10"/>
                    <a:pt x="22" y="14"/>
                    <a:pt x="20" y="17"/>
                  </a:cubicBezTo>
                  <a:cubicBezTo>
                    <a:pt x="17" y="27"/>
                    <a:pt x="17" y="27"/>
                    <a:pt x="17" y="27"/>
                  </a:cubicBezTo>
                  <a:cubicBezTo>
                    <a:pt x="13" y="27"/>
                    <a:pt x="13" y="27"/>
                    <a:pt x="13" y="27"/>
                  </a:cubicBezTo>
                  <a:cubicBezTo>
                    <a:pt x="9" y="17"/>
                    <a:pt x="9" y="17"/>
                    <a:pt x="9" y="17"/>
                  </a:cubicBezTo>
                  <a:cubicBezTo>
                    <a:pt x="8" y="14"/>
                    <a:pt x="7" y="10"/>
                    <a:pt x="5" y="6"/>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3"/>
                    <a:pt x="14" y="16"/>
                    <a:pt x="15" y="19"/>
                  </a:cubicBezTo>
                  <a:cubicBezTo>
                    <a:pt x="16" y="16"/>
                    <a:pt x="17" y="13"/>
                    <a:pt x="18" y="11"/>
                  </a:cubicBezTo>
                  <a:cubicBezTo>
                    <a:pt x="22" y="0"/>
                    <a:pt x="22" y="0"/>
                    <a:pt x="22" y="0"/>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7" name="Freeform 17"/>
            <p:cNvSpPr>
              <a:spLocks noEditPoints="1"/>
            </p:cNvSpPr>
            <p:nvPr/>
          </p:nvSpPr>
          <p:spPr bwMode="auto">
            <a:xfrm>
              <a:off x="5919788" y="3668713"/>
              <a:ext cx="103188"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3"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8" name="Freeform 18"/>
            <p:cNvSpPr>
              <a:spLocks/>
            </p:cNvSpPr>
            <p:nvPr/>
          </p:nvSpPr>
          <p:spPr bwMode="auto">
            <a:xfrm>
              <a:off x="6053138"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8"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9" name="Freeform 19"/>
            <p:cNvSpPr>
              <a:spLocks noEditPoints="1"/>
            </p:cNvSpPr>
            <p:nvPr/>
          </p:nvSpPr>
          <p:spPr bwMode="auto">
            <a:xfrm>
              <a:off x="6165851" y="3668713"/>
              <a:ext cx="101600"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2"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20"/>
            <p:cNvSpPr>
              <a:spLocks/>
            </p:cNvSpPr>
            <p:nvPr/>
          </p:nvSpPr>
          <p:spPr bwMode="auto">
            <a:xfrm>
              <a:off x="6286501" y="3663950"/>
              <a:ext cx="85725" cy="106363"/>
            </a:xfrm>
            <a:custGeom>
              <a:avLst/>
              <a:gdLst>
                <a:gd name="T0" fmla="*/ 23 w 23"/>
                <a:gd name="T1" fmla="*/ 12 h 28"/>
                <a:gd name="T2" fmla="*/ 23 w 23"/>
                <a:gd name="T3" fmla="*/ 24 h 28"/>
                <a:gd name="T4" fmla="*/ 14 w 23"/>
                <a:gd name="T5" fmla="*/ 28 h 28"/>
                <a:gd name="T6" fmla="*/ 0 w 23"/>
                <a:gd name="T7" fmla="*/ 14 h 28"/>
                <a:gd name="T8" fmla="*/ 14 w 23"/>
                <a:gd name="T9" fmla="*/ 0 h 28"/>
                <a:gd name="T10" fmla="*/ 22 w 23"/>
                <a:gd name="T11" fmla="*/ 3 h 28"/>
                <a:gd name="T12" fmla="*/ 19 w 23"/>
                <a:gd name="T13" fmla="*/ 7 h 28"/>
                <a:gd name="T14" fmla="*/ 14 w 23"/>
                <a:gd name="T15" fmla="*/ 5 h 28"/>
                <a:gd name="T16" fmla="*/ 6 w 23"/>
                <a:gd name="T17" fmla="*/ 14 h 28"/>
                <a:gd name="T18" fmla="*/ 14 w 23"/>
                <a:gd name="T19" fmla="*/ 23 h 28"/>
                <a:gd name="T20" fmla="*/ 18 w 23"/>
                <a:gd name="T21" fmla="*/ 22 h 28"/>
                <a:gd name="T22" fmla="*/ 18 w 23"/>
                <a:gd name="T23" fmla="*/ 17 h 28"/>
                <a:gd name="T24" fmla="*/ 12 w 23"/>
                <a:gd name="T25" fmla="*/ 17 h 28"/>
                <a:gd name="T26" fmla="*/ 12 w 23"/>
                <a:gd name="T27" fmla="*/ 12 h 28"/>
                <a:gd name="T28" fmla="*/ 23 w 23"/>
                <a:gd name="T29"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23" y="12"/>
                  </a:moveTo>
                  <a:cubicBezTo>
                    <a:pt x="23" y="24"/>
                    <a:pt x="23" y="24"/>
                    <a:pt x="23" y="24"/>
                  </a:cubicBezTo>
                  <a:cubicBezTo>
                    <a:pt x="21" y="27"/>
                    <a:pt x="18" y="28"/>
                    <a:pt x="14" y="28"/>
                  </a:cubicBezTo>
                  <a:cubicBezTo>
                    <a:pt x="5" y="28"/>
                    <a:pt x="0" y="23"/>
                    <a:pt x="0" y="14"/>
                  </a:cubicBezTo>
                  <a:cubicBezTo>
                    <a:pt x="0" y="5"/>
                    <a:pt x="6" y="0"/>
                    <a:pt x="14" y="0"/>
                  </a:cubicBezTo>
                  <a:cubicBezTo>
                    <a:pt x="17" y="0"/>
                    <a:pt x="21" y="1"/>
                    <a:pt x="22" y="3"/>
                  </a:cubicBezTo>
                  <a:cubicBezTo>
                    <a:pt x="19" y="7"/>
                    <a:pt x="19" y="7"/>
                    <a:pt x="19" y="7"/>
                  </a:cubicBezTo>
                  <a:cubicBezTo>
                    <a:pt x="18" y="6"/>
                    <a:pt x="16" y="5"/>
                    <a:pt x="14" y="5"/>
                  </a:cubicBezTo>
                  <a:cubicBezTo>
                    <a:pt x="8" y="5"/>
                    <a:pt x="6" y="10"/>
                    <a:pt x="6" y="14"/>
                  </a:cubicBezTo>
                  <a:cubicBezTo>
                    <a:pt x="6" y="19"/>
                    <a:pt x="8" y="23"/>
                    <a:pt x="14" y="23"/>
                  </a:cubicBezTo>
                  <a:cubicBezTo>
                    <a:pt x="16" y="23"/>
                    <a:pt x="17" y="23"/>
                    <a:pt x="18" y="22"/>
                  </a:cubicBezTo>
                  <a:cubicBezTo>
                    <a:pt x="18" y="17"/>
                    <a:pt x="18" y="17"/>
                    <a:pt x="18" y="17"/>
                  </a:cubicBezTo>
                  <a:cubicBezTo>
                    <a:pt x="12" y="17"/>
                    <a:pt x="12" y="17"/>
                    <a:pt x="12" y="17"/>
                  </a:cubicBezTo>
                  <a:cubicBezTo>
                    <a:pt x="12" y="12"/>
                    <a:pt x="12" y="12"/>
                    <a:pt x="12" y="12"/>
                  </a:cubicBezTo>
                  <a:lnTo>
                    <a:pt x="2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1" name="Freeform 21"/>
            <p:cNvSpPr>
              <a:spLocks/>
            </p:cNvSpPr>
            <p:nvPr/>
          </p:nvSpPr>
          <p:spPr bwMode="auto">
            <a:xfrm>
              <a:off x="6413501" y="3668713"/>
              <a:ext cx="71438" cy="101600"/>
            </a:xfrm>
            <a:custGeom>
              <a:avLst/>
              <a:gdLst>
                <a:gd name="T0" fmla="*/ 45 w 45"/>
                <a:gd name="T1" fmla="*/ 52 h 64"/>
                <a:gd name="T2" fmla="*/ 45 w 45"/>
                <a:gd name="T3" fmla="*/ 64 h 64"/>
                <a:gd name="T4" fmla="*/ 0 w 45"/>
                <a:gd name="T5" fmla="*/ 64 h 64"/>
                <a:gd name="T6" fmla="*/ 0 w 45"/>
                <a:gd name="T7" fmla="*/ 0 h 64"/>
                <a:gd name="T8" fmla="*/ 43 w 45"/>
                <a:gd name="T9" fmla="*/ 0 h 64"/>
                <a:gd name="T10" fmla="*/ 43 w 45"/>
                <a:gd name="T11" fmla="*/ 12 h 64"/>
                <a:gd name="T12" fmla="*/ 15 w 45"/>
                <a:gd name="T13" fmla="*/ 12 h 64"/>
                <a:gd name="T14" fmla="*/ 15 w 45"/>
                <a:gd name="T15" fmla="*/ 26 h 64"/>
                <a:gd name="T16" fmla="*/ 41 w 45"/>
                <a:gd name="T17" fmla="*/ 26 h 64"/>
                <a:gd name="T18" fmla="*/ 41 w 45"/>
                <a:gd name="T19" fmla="*/ 36 h 64"/>
                <a:gd name="T20" fmla="*/ 15 w 45"/>
                <a:gd name="T21" fmla="*/ 36 h 64"/>
                <a:gd name="T22" fmla="*/ 15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3" y="0"/>
                  </a:lnTo>
                  <a:lnTo>
                    <a:pt x="43" y="12"/>
                  </a:lnTo>
                  <a:lnTo>
                    <a:pt x="15" y="12"/>
                  </a:lnTo>
                  <a:lnTo>
                    <a:pt x="15" y="26"/>
                  </a:lnTo>
                  <a:lnTo>
                    <a:pt x="41" y="26"/>
                  </a:lnTo>
                  <a:lnTo>
                    <a:pt x="41" y="36"/>
                  </a:lnTo>
                  <a:lnTo>
                    <a:pt x="15" y="36"/>
                  </a:lnTo>
                  <a:lnTo>
                    <a:pt x="15"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2" name="Freeform 22"/>
            <p:cNvSpPr>
              <a:spLocks/>
            </p:cNvSpPr>
            <p:nvPr/>
          </p:nvSpPr>
          <p:spPr bwMode="auto">
            <a:xfrm>
              <a:off x="6527801" y="3668713"/>
              <a:ext cx="107950" cy="101600"/>
            </a:xfrm>
            <a:custGeom>
              <a:avLst/>
              <a:gdLst>
                <a:gd name="T0" fmla="*/ 29 w 29"/>
                <a:gd name="T1" fmla="*/ 0 h 27"/>
                <a:gd name="T2" fmla="*/ 29 w 29"/>
                <a:gd name="T3" fmla="*/ 27 h 27"/>
                <a:gd name="T4" fmla="*/ 24 w 29"/>
                <a:gd name="T5" fmla="*/ 27 h 27"/>
                <a:gd name="T6" fmla="*/ 24 w 29"/>
                <a:gd name="T7" fmla="*/ 17 h 27"/>
                <a:gd name="T8" fmla="*/ 24 w 29"/>
                <a:gd name="T9" fmla="*/ 6 h 27"/>
                <a:gd name="T10" fmla="*/ 20 w 29"/>
                <a:gd name="T11" fmla="*/ 17 h 27"/>
                <a:gd name="T12" fmla="*/ 16 w 29"/>
                <a:gd name="T13" fmla="*/ 27 h 27"/>
                <a:gd name="T14" fmla="*/ 12 w 29"/>
                <a:gd name="T15" fmla="*/ 27 h 27"/>
                <a:gd name="T16" fmla="*/ 9 w 29"/>
                <a:gd name="T17" fmla="*/ 17 h 27"/>
                <a:gd name="T18" fmla="*/ 5 w 29"/>
                <a:gd name="T19" fmla="*/ 6 h 27"/>
                <a:gd name="T20" fmla="*/ 5 w 29"/>
                <a:gd name="T21" fmla="*/ 17 h 27"/>
                <a:gd name="T22" fmla="*/ 5 w 29"/>
                <a:gd name="T23" fmla="*/ 27 h 27"/>
                <a:gd name="T24" fmla="*/ 0 w 29"/>
                <a:gd name="T25" fmla="*/ 27 h 27"/>
                <a:gd name="T26" fmla="*/ 0 w 29"/>
                <a:gd name="T27" fmla="*/ 0 h 27"/>
                <a:gd name="T28" fmla="*/ 7 w 29"/>
                <a:gd name="T29" fmla="*/ 0 h 27"/>
                <a:gd name="T30" fmla="*/ 11 w 29"/>
                <a:gd name="T31" fmla="*/ 11 h 27"/>
                <a:gd name="T32" fmla="*/ 14 w 29"/>
                <a:gd name="T33" fmla="*/ 19 h 27"/>
                <a:gd name="T34" fmla="*/ 17 w 29"/>
                <a:gd name="T35" fmla="*/ 11 h 27"/>
                <a:gd name="T36" fmla="*/ 21 w 29"/>
                <a:gd name="T37" fmla="*/ 0 h 27"/>
                <a:gd name="T38" fmla="*/ 29 w 29"/>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27">
                  <a:moveTo>
                    <a:pt x="29" y="0"/>
                  </a:moveTo>
                  <a:cubicBezTo>
                    <a:pt x="29" y="27"/>
                    <a:pt x="29" y="27"/>
                    <a:pt x="29" y="27"/>
                  </a:cubicBezTo>
                  <a:cubicBezTo>
                    <a:pt x="24" y="27"/>
                    <a:pt x="24" y="27"/>
                    <a:pt x="24" y="27"/>
                  </a:cubicBezTo>
                  <a:cubicBezTo>
                    <a:pt x="24" y="17"/>
                    <a:pt x="24" y="17"/>
                    <a:pt x="24" y="17"/>
                  </a:cubicBezTo>
                  <a:cubicBezTo>
                    <a:pt x="24" y="14"/>
                    <a:pt x="24" y="10"/>
                    <a:pt x="24" y="6"/>
                  </a:cubicBezTo>
                  <a:cubicBezTo>
                    <a:pt x="22" y="10"/>
                    <a:pt x="21" y="14"/>
                    <a:pt x="20" y="17"/>
                  </a:cubicBezTo>
                  <a:cubicBezTo>
                    <a:pt x="16" y="27"/>
                    <a:pt x="16" y="27"/>
                    <a:pt x="16" y="27"/>
                  </a:cubicBezTo>
                  <a:cubicBezTo>
                    <a:pt x="12" y="27"/>
                    <a:pt x="12" y="27"/>
                    <a:pt x="12" y="27"/>
                  </a:cubicBezTo>
                  <a:cubicBezTo>
                    <a:pt x="9" y="17"/>
                    <a:pt x="9" y="17"/>
                    <a:pt x="9" y="17"/>
                  </a:cubicBezTo>
                  <a:cubicBezTo>
                    <a:pt x="7" y="14"/>
                    <a:pt x="6" y="10"/>
                    <a:pt x="5" y="6"/>
                  </a:cubicBezTo>
                  <a:cubicBezTo>
                    <a:pt x="5" y="10"/>
                    <a:pt x="5" y="14"/>
                    <a:pt x="5" y="17"/>
                  </a:cubicBezTo>
                  <a:cubicBezTo>
                    <a:pt x="5" y="27"/>
                    <a:pt x="5" y="27"/>
                    <a:pt x="5" y="27"/>
                  </a:cubicBezTo>
                  <a:cubicBezTo>
                    <a:pt x="0" y="27"/>
                    <a:pt x="0" y="27"/>
                    <a:pt x="0" y="27"/>
                  </a:cubicBezTo>
                  <a:cubicBezTo>
                    <a:pt x="0" y="0"/>
                    <a:pt x="0" y="0"/>
                    <a:pt x="0" y="0"/>
                  </a:cubicBezTo>
                  <a:cubicBezTo>
                    <a:pt x="7" y="0"/>
                    <a:pt x="7" y="0"/>
                    <a:pt x="7" y="0"/>
                  </a:cubicBezTo>
                  <a:cubicBezTo>
                    <a:pt x="11" y="11"/>
                    <a:pt x="11" y="11"/>
                    <a:pt x="11" y="11"/>
                  </a:cubicBezTo>
                  <a:cubicBezTo>
                    <a:pt x="12" y="13"/>
                    <a:pt x="13" y="16"/>
                    <a:pt x="14" y="19"/>
                  </a:cubicBezTo>
                  <a:cubicBezTo>
                    <a:pt x="15" y="16"/>
                    <a:pt x="16" y="13"/>
                    <a:pt x="17" y="11"/>
                  </a:cubicBezTo>
                  <a:cubicBezTo>
                    <a:pt x="21" y="0"/>
                    <a:pt x="21" y="0"/>
                    <a:pt x="21"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3" name="Freeform 23"/>
            <p:cNvSpPr>
              <a:spLocks/>
            </p:cNvSpPr>
            <p:nvPr/>
          </p:nvSpPr>
          <p:spPr bwMode="auto">
            <a:xfrm>
              <a:off x="6678613" y="3668713"/>
              <a:ext cx="71438" cy="101600"/>
            </a:xfrm>
            <a:custGeom>
              <a:avLst/>
              <a:gdLst>
                <a:gd name="T0" fmla="*/ 45 w 45"/>
                <a:gd name="T1" fmla="*/ 52 h 64"/>
                <a:gd name="T2" fmla="*/ 45 w 45"/>
                <a:gd name="T3" fmla="*/ 64 h 64"/>
                <a:gd name="T4" fmla="*/ 0 w 45"/>
                <a:gd name="T5" fmla="*/ 64 h 64"/>
                <a:gd name="T6" fmla="*/ 0 w 45"/>
                <a:gd name="T7" fmla="*/ 0 h 64"/>
                <a:gd name="T8" fmla="*/ 45 w 45"/>
                <a:gd name="T9" fmla="*/ 0 h 64"/>
                <a:gd name="T10" fmla="*/ 45 w 45"/>
                <a:gd name="T11" fmla="*/ 12 h 64"/>
                <a:gd name="T12" fmla="*/ 14 w 45"/>
                <a:gd name="T13" fmla="*/ 12 h 64"/>
                <a:gd name="T14" fmla="*/ 14 w 45"/>
                <a:gd name="T15" fmla="*/ 26 h 64"/>
                <a:gd name="T16" fmla="*/ 42 w 45"/>
                <a:gd name="T17" fmla="*/ 26 h 64"/>
                <a:gd name="T18" fmla="*/ 42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5" y="0"/>
                  </a:lnTo>
                  <a:lnTo>
                    <a:pt x="45" y="12"/>
                  </a:lnTo>
                  <a:lnTo>
                    <a:pt x="14" y="12"/>
                  </a:lnTo>
                  <a:lnTo>
                    <a:pt x="14" y="26"/>
                  </a:lnTo>
                  <a:lnTo>
                    <a:pt x="42" y="26"/>
                  </a:lnTo>
                  <a:lnTo>
                    <a:pt x="42"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4" name="Freeform 24"/>
            <p:cNvSpPr>
              <a:spLocks/>
            </p:cNvSpPr>
            <p:nvPr/>
          </p:nvSpPr>
          <p:spPr bwMode="auto">
            <a:xfrm>
              <a:off x="6791326"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9"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5" name="Freeform 25"/>
            <p:cNvSpPr>
              <a:spLocks/>
            </p:cNvSpPr>
            <p:nvPr/>
          </p:nvSpPr>
          <p:spPr bwMode="auto">
            <a:xfrm>
              <a:off x="6907213" y="3668713"/>
              <a:ext cx="79375" cy="101600"/>
            </a:xfrm>
            <a:custGeom>
              <a:avLst/>
              <a:gdLst>
                <a:gd name="T0" fmla="*/ 19 w 50"/>
                <a:gd name="T1" fmla="*/ 12 h 64"/>
                <a:gd name="T2" fmla="*/ 0 w 50"/>
                <a:gd name="T3" fmla="*/ 12 h 64"/>
                <a:gd name="T4" fmla="*/ 0 w 50"/>
                <a:gd name="T5" fmla="*/ 0 h 64"/>
                <a:gd name="T6" fmla="*/ 50 w 50"/>
                <a:gd name="T7" fmla="*/ 0 h 64"/>
                <a:gd name="T8" fmla="*/ 50 w 50"/>
                <a:gd name="T9" fmla="*/ 12 h 64"/>
                <a:gd name="T10" fmla="*/ 34 w 50"/>
                <a:gd name="T11" fmla="*/ 12 h 64"/>
                <a:gd name="T12" fmla="*/ 34 w 50"/>
                <a:gd name="T13" fmla="*/ 64 h 64"/>
                <a:gd name="T14" fmla="*/ 19 w 50"/>
                <a:gd name="T15" fmla="*/ 64 h 64"/>
                <a:gd name="T16" fmla="*/ 19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9" y="12"/>
                  </a:moveTo>
                  <a:lnTo>
                    <a:pt x="0" y="12"/>
                  </a:lnTo>
                  <a:lnTo>
                    <a:pt x="0" y="0"/>
                  </a:lnTo>
                  <a:lnTo>
                    <a:pt x="50" y="0"/>
                  </a:lnTo>
                  <a:lnTo>
                    <a:pt x="50" y="12"/>
                  </a:lnTo>
                  <a:lnTo>
                    <a:pt x="34" y="12"/>
                  </a:lnTo>
                  <a:lnTo>
                    <a:pt x="34" y="64"/>
                  </a:lnTo>
                  <a:lnTo>
                    <a:pt x="19" y="64"/>
                  </a:lnTo>
                  <a:lnTo>
                    <a:pt x="1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154112460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dirty="0"/>
          </a:p>
        </p:txBody>
      </p:sp>
      <p:sp>
        <p:nvSpPr>
          <p:cNvPr id="4" name="Title 3"/>
          <p:cNvSpPr>
            <a:spLocks noGrp="1"/>
          </p:cNvSpPr>
          <p:nvPr>
            <p:ph type="title"/>
          </p:nvPr>
        </p:nvSpPr>
        <p:spPr/>
        <p:txBody>
          <a:bodyPr/>
          <a:lstStyle/>
          <a:p>
            <a:r>
              <a:rPr lang="en-GB" dirty="0"/>
              <a:t>Click to edit Master title style</a:t>
            </a:r>
          </a:p>
        </p:txBody>
      </p:sp>
      <p:sp>
        <p:nvSpPr>
          <p:cNvPr id="5" name="Footer Placeholder 4"/>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333170015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665E46-66DA-490F-A3DC-8A210537CEC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9ACA5EF-DC05-4FCC-B3BC-BDD9ACAA7BBB}"/>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27BAB30-6C2A-4882-A1E5-B07A58153FA1}"/>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93B41D5-087D-4B0E-AAAB-F3C9662EBF37}"/>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6" name="Plassholder for bunntekst 5">
            <a:extLst>
              <a:ext uri="{FF2B5EF4-FFF2-40B4-BE49-F238E27FC236}">
                <a16:creationId xmlns:a16="http://schemas.microsoft.com/office/drawing/2014/main" id="{FBB510A3-EDF3-4EC7-9370-EEE70A0B907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89701EE-85BB-4A88-AEFB-1E8CDB47F849}"/>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56208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720000" y="1332000"/>
            <a:ext cx="9024000" cy="442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dirty="0"/>
          </a:p>
        </p:txBody>
      </p:sp>
      <p:sp>
        <p:nvSpPr>
          <p:cNvPr id="5" name="Footer Placeholder 4"/>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1216187990"/>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0" y="360000"/>
            <a:ext cx="10752000" cy="720000"/>
          </a:xfrm>
        </p:spPr>
        <p:txBody>
          <a:bodyPr/>
          <a:lstStyle/>
          <a:p>
            <a:r>
              <a:rPr lang="en-GB" dirty="0"/>
              <a:t>Click to edit Master title style</a:t>
            </a:r>
          </a:p>
        </p:txBody>
      </p:sp>
      <p:sp>
        <p:nvSpPr>
          <p:cNvPr id="3" name="Content Placeholder 2"/>
          <p:cNvSpPr>
            <a:spLocks noGrp="1"/>
          </p:cNvSpPr>
          <p:nvPr>
            <p:ph sz="half" idx="1"/>
          </p:nvPr>
        </p:nvSpPr>
        <p:spPr>
          <a:xfrm>
            <a:off x="720000" y="1332000"/>
            <a:ext cx="5280000" cy="4428000"/>
          </a:xfrm>
        </p:spPr>
        <p:txBody>
          <a:bodyPr>
            <a:noAutofit/>
          </a:bodyPr>
          <a:lstStyle>
            <a:lvl1pPr>
              <a:defRPr sz="16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6192000" y="1332000"/>
            <a:ext cx="5280000" cy="4428000"/>
          </a:xfrm>
        </p:spPr>
        <p:txBody>
          <a:bodyPr>
            <a:noAutofit/>
          </a:bodyPr>
          <a:lstStyle>
            <a:lvl1pPr>
              <a:defRPr sz="16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6" name="Footer Placeholder 5"/>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3672404782"/>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dirty="0"/>
          </a:p>
        </p:txBody>
      </p:sp>
      <p:sp>
        <p:nvSpPr>
          <p:cNvPr id="3" name="Title 2"/>
          <p:cNvSpPr>
            <a:spLocks noGrp="1"/>
          </p:cNvSpPr>
          <p:nvPr>
            <p:ph type="title"/>
          </p:nvPr>
        </p:nvSpPr>
        <p:spPr/>
        <p:txBody>
          <a:bodyPr/>
          <a:lstStyle/>
          <a:p>
            <a:r>
              <a:rPr lang="en-GB" dirty="0"/>
              <a:t>Click to edit Master title style</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887677510"/>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dirty="0"/>
          </a:p>
        </p:txBody>
      </p:sp>
      <p:sp>
        <p:nvSpPr>
          <p:cNvPr id="2" name="Footer Placeholder 1"/>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381644142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720000" y="360000"/>
            <a:ext cx="10752000" cy="720000"/>
          </a:xfrm>
        </p:spPr>
        <p:txBody>
          <a:bodyPr/>
          <a:lstStyle/>
          <a:p>
            <a:r>
              <a:rPr lang="en-GB" dirty="0"/>
              <a:t>Click to edit Master title style</a:t>
            </a:r>
          </a:p>
        </p:txBody>
      </p:sp>
      <p:sp>
        <p:nvSpPr>
          <p:cNvPr id="4" name="Content Placeholder 3"/>
          <p:cNvSpPr>
            <a:spLocks noGrp="1"/>
          </p:cNvSpPr>
          <p:nvPr>
            <p:ph sz="half" idx="2"/>
          </p:nvPr>
        </p:nvSpPr>
        <p:spPr>
          <a:xfrm>
            <a:off x="6190387" y="1332000"/>
            <a:ext cx="5280000" cy="4428000"/>
          </a:xfrm>
        </p:spPr>
        <p:txBody>
          <a:bodyPr>
            <a:noAutofit/>
          </a:bodyPr>
          <a:lstStyle>
            <a:lvl1pPr>
              <a:defRPr sz="16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720000" y="1332000"/>
            <a:ext cx="5280000" cy="4428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3" name="Footer Placeholder 2"/>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4161559674"/>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20000" y="1332000"/>
            <a:ext cx="5280000" cy="4428000"/>
          </a:xfrm>
        </p:spPr>
        <p:txBody>
          <a:bodyPr>
            <a:noAutofit/>
          </a:bodyPr>
          <a:lstStyle>
            <a:lvl1pPr>
              <a:defRPr sz="16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192000" y="1332000"/>
            <a:ext cx="5280000" cy="4428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5" name="Title 4"/>
          <p:cNvSpPr>
            <a:spLocks noGrp="1"/>
          </p:cNvSpPr>
          <p:nvPr>
            <p:ph type="title"/>
          </p:nvPr>
        </p:nvSpPr>
        <p:spPr/>
        <p:txBody>
          <a:bodyPr/>
          <a:lstStyle/>
          <a:p>
            <a:r>
              <a:rPr lang="en-GB" dirty="0"/>
              <a:t>Click to edit Master title style</a:t>
            </a:r>
          </a:p>
        </p:txBody>
      </p:sp>
      <p:sp>
        <p:nvSpPr>
          <p:cNvPr id="2" name="Footer Placeholder 1"/>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3729710265"/>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720000" y="360000"/>
            <a:ext cx="10752000" cy="720000"/>
          </a:xfrm>
        </p:spPr>
        <p:txBody>
          <a:bodyPr/>
          <a:lstStyle/>
          <a:p>
            <a:r>
              <a:rPr lang="en-GB" dirty="0"/>
              <a:t>Click to edit Master title style</a:t>
            </a:r>
          </a:p>
        </p:txBody>
      </p:sp>
      <p:sp>
        <p:nvSpPr>
          <p:cNvPr id="4" name="Content Placeholder 3"/>
          <p:cNvSpPr>
            <a:spLocks noGrp="1"/>
          </p:cNvSpPr>
          <p:nvPr>
            <p:ph sz="half" idx="2"/>
          </p:nvPr>
        </p:nvSpPr>
        <p:spPr>
          <a:xfrm>
            <a:off x="720000" y="1332000"/>
            <a:ext cx="5280000" cy="4428000"/>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2" name="Picture Placeholder 9"/>
          <p:cNvSpPr>
            <a:spLocks noGrp="1"/>
          </p:cNvSpPr>
          <p:nvPr>
            <p:ph type="pic" sz="quarter" idx="14" hasCustomPrompt="1"/>
          </p:nvPr>
        </p:nvSpPr>
        <p:spPr>
          <a:xfrm>
            <a:off x="6192000" y="1332000"/>
            <a:ext cx="5280000" cy="2124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13" name="Picture Placeholder 9"/>
          <p:cNvSpPr>
            <a:spLocks noGrp="1"/>
          </p:cNvSpPr>
          <p:nvPr>
            <p:ph type="pic" sz="quarter" idx="15" hasCustomPrompt="1"/>
          </p:nvPr>
        </p:nvSpPr>
        <p:spPr>
          <a:xfrm>
            <a:off x="6192000" y="3636000"/>
            <a:ext cx="5280000" cy="21240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3" name="Footer Placeholder 2"/>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334383513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a:xfrm>
            <a:off x="2495951" y="397474"/>
            <a:ext cx="7198125" cy="943779"/>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5951" y="1485235"/>
            <a:ext cx="7198125" cy="360363"/>
          </a:xfrm>
        </p:spPr>
        <p:txBody>
          <a:bodyPr>
            <a:noAutofit/>
          </a:bodyPr>
          <a:lstStyle>
            <a:lvl1pPr marL="0" indent="0" algn="ctr">
              <a:buFontTx/>
              <a:buNone/>
              <a:defRPr sz="1600" b="1">
                <a:solidFill>
                  <a:srgbClr val="8B8A8D"/>
                </a:solidFill>
              </a:defRPr>
            </a:lvl1pPr>
            <a:lvl2pPr marL="215963" indent="0">
              <a:buFontTx/>
              <a:buNone/>
              <a:defRPr b="1">
                <a:solidFill>
                  <a:schemeClr val="accent4"/>
                </a:solidFill>
              </a:defRPr>
            </a:lvl2pPr>
            <a:lvl3pPr marL="431927" indent="0">
              <a:buFontTx/>
              <a:buNone/>
              <a:defRPr b="1">
                <a:solidFill>
                  <a:schemeClr val="accent4"/>
                </a:solidFill>
              </a:defRPr>
            </a:lvl3pPr>
            <a:lvl4pPr marL="647891" indent="0">
              <a:buFontTx/>
              <a:buNone/>
              <a:defRPr b="1">
                <a:solidFill>
                  <a:schemeClr val="accent4"/>
                </a:solidFill>
              </a:defRPr>
            </a:lvl4pPr>
            <a:lvl5pPr marL="863854" indent="0">
              <a:buFontTx/>
              <a:buNone/>
              <a:defRPr b="1">
                <a:solidFill>
                  <a:schemeClr val="accent4"/>
                </a:solidFill>
              </a:defRPr>
            </a:lvl5pPr>
          </a:lstStyle>
          <a:p>
            <a:pPr lvl="0"/>
            <a:r>
              <a:rPr lang="en-GB" dirty="0"/>
              <a:t>Click to add subtitle</a:t>
            </a:r>
          </a:p>
        </p:txBody>
      </p:sp>
      <p:sp>
        <p:nvSpPr>
          <p:cNvPr id="10" name="Picture Placeholder 9"/>
          <p:cNvSpPr>
            <a:spLocks noGrp="1"/>
          </p:cNvSpPr>
          <p:nvPr>
            <p:ph type="pic" sz="quarter" idx="14" hasCustomPrompt="1"/>
          </p:nvPr>
        </p:nvSpPr>
        <p:spPr>
          <a:xfrm>
            <a:off x="720000" y="2024744"/>
            <a:ext cx="10752000" cy="3729929"/>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3" name="Footer Placeholder 2"/>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57429970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2495951" y="397474"/>
            <a:ext cx="7198125" cy="943779"/>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5951" y="1485235"/>
            <a:ext cx="7198125" cy="360363"/>
          </a:xfrm>
        </p:spPr>
        <p:txBody>
          <a:bodyPr>
            <a:noAutofit/>
          </a:bodyPr>
          <a:lstStyle>
            <a:lvl1pPr marL="0" indent="0" algn="ctr">
              <a:buFontTx/>
              <a:buNone/>
              <a:defRPr sz="1600" b="1">
                <a:solidFill>
                  <a:srgbClr val="8B8A8D"/>
                </a:solidFill>
              </a:defRPr>
            </a:lvl1pPr>
            <a:lvl2pPr marL="215963" indent="0">
              <a:buFontTx/>
              <a:buNone/>
              <a:defRPr b="1">
                <a:solidFill>
                  <a:schemeClr val="accent4"/>
                </a:solidFill>
              </a:defRPr>
            </a:lvl2pPr>
            <a:lvl3pPr marL="431927" indent="0">
              <a:buFontTx/>
              <a:buNone/>
              <a:defRPr b="1">
                <a:solidFill>
                  <a:schemeClr val="accent4"/>
                </a:solidFill>
              </a:defRPr>
            </a:lvl3pPr>
            <a:lvl4pPr marL="647891" indent="0">
              <a:buFontTx/>
              <a:buNone/>
              <a:defRPr b="1">
                <a:solidFill>
                  <a:schemeClr val="accent4"/>
                </a:solidFill>
              </a:defRPr>
            </a:lvl4pPr>
            <a:lvl5pPr marL="863854" indent="0">
              <a:buFontTx/>
              <a:buNone/>
              <a:defRPr b="1">
                <a:solidFill>
                  <a:schemeClr val="accent4"/>
                </a:solidFill>
              </a:defRPr>
            </a:lvl5pPr>
          </a:lstStyle>
          <a:p>
            <a:pPr lvl="0"/>
            <a:r>
              <a:rPr lang="en-GB" dirty="0"/>
              <a:t>Click to add subtitle</a:t>
            </a:r>
          </a:p>
        </p:txBody>
      </p:sp>
      <p:sp>
        <p:nvSpPr>
          <p:cNvPr id="10" name="Picture Placeholder 9"/>
          <p:cNvSpPr>
            <a:spLocks noGrp="1"/>
          </p:cNvSpPr>
          <p:nvPr>
            <p:ph type="pic" sz="quarter" idx="14" hasCustomPrompt="1"/>
          </p:nvPr>
        </p:nvSpPr>
        <p:spPr>
          <a:xfrm>
            <a:off x="719999" y="2035828"/>
            <a:ext cx="2256000" cy="1979542"/>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8" name="Picture Placeholder 9"/>
          <p:cNvSpPr>
            <a:spLocks noGrp="1"/>
          </p:cNvSpPr>
          <p:nvPr>
            <p:ph type="pic" sz="quarter" idx="15" hasCustomPrompt="1"/>
          </p:nvPr>
        </p:nvSpPr>
        <p:spPr>
          <a:xfrm>
            <a:off x="3222000" y="2035828"/>
            <a:ext cx="4560000" cy="3023300"/>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11" name="Picture Placeholder 9"/>
          <p:cNvSpPr>
            <a:spLocks noGrp="1"/>
          </p:cNvSpPr>
          <p:nvPr>
            <p:ph type="pic" sz="quarter" idx="16" hasCustomPrompt="1"/>
          </p:nvPr>
        </p:nvSpPr>
        <p:spPr>
          <a:xfrm>
            <a:off x="8061899" y="2035828"/>
            <a:ext cx="3408000" cy="1979542"/>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12" name="Picture Placeholder 9"/>
          <p:cNvSpPr>
            <a:spLocks noGrp="1"/>
          </p:cNvSpPr>
          <p:nvPr>
            <p:ph type="pic" sz="quarter" idx="17" hasCustomPrompt="1"/>
          </p:nvPr>
        </p:nvSpPr>
        <p:spPr>
          <a:xfrm>
            <a:off x="8061900" y="4186237"/>
            <a:ext cx="2256000" cy="1331692"/>
          </a:xfrm>
          <a:solidFill>
            <a:schemeClr val="bg1">
              <a:lumMod val="95000"/>
            </a:schemeClr>
          </a:solidFill>
        </p:spPr>
        <p:txBody>
          <a:bodyPr anchor="ctr" anchorCtr="0"/>
          <a:lstStyle>
            <a:lvl1pPr marL="0" indent="0" algn="ctr">
              <a:buFontTx/>
              <a:buNone/>
              <a:defRPr/>
            </a:lvl1pPr>
          </a:lstStyle>
          <a:p>
            <a:r>
              <a:rPr lang="en-US" dirty="0"/>
              <a:t>Picture</a:t>
            </a:r>
            <a:endParaRPr lang="en-GB" dirty="0"/>
          </a:p>
        </p:txBody>
      </p:sp>
      <p:sp>
        <p:nvSpPr>
          <p:cNvPr id="3" name="Footer Placeholder 2"/>
          <p:cNvSpPr>
            <a:spLocks noGrp="1"/>
          </p:cNvSpPr>
          <p:nvPr>
            <p:ph type="ftr" sz="quarter" idx="18"/>
          </p:nvPr>
        </p:nvSpPr>
        <p:spPr/>
        <p:txBody>
          <a:bodyPr/>
          <a:lstStyle/>
          <a:p>
            <a:endParaRPr lang="en-GB" dirty="0"/>
          </a:p>
        </p:txBody>
      </p:sp>
    </p:spTree>
    <p:extLst>
      <p:ext uri="{BB962C8B-B14F-4D97-AF65-F5344CB8AC3E}">
        <p14:creationId xmlns:p14="http://schemas.microsoft.com/office/powerpoint/2010/main" val="1946628563"/>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342800"/>
            <a:ext cx="7198125" cy="7452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720000" y="2133156"/>
            <a:ext cx="7198125" cy="360000"/>
          </a:xfrm>
        </p:spPr>
        <p:txBody>
          <a:bodyPr>
            <a:noAutofit/>
          </a:bodyPr>
          <a:lstStyle>
            <a:lvl1pPr marL="0" indent="0" algn="l">
              <a:buNone/>
              <a:defRPr sz="1600" b="1">
                <a:solidFill>
                  <a:schemeClr val="tx2"/>
                </a:solidFill>
              </a:defRPr>
            </a:lvl1pPr>
            <a:lvl2pPr marL="457123" indent="0" algn="ctr">
              <a:buNone/>
              <a:defRPr>
                <a:solidFill>
                  <a:schemeClr val="tx1">
                    <a:tint val="75000"/>
                  </a:schemeClr>
                </a:solidFill>
              </a:defRPr>
            </a:lvl2pPr>
            <a:lvl3pPr marL="914245" indent="0" algn="ctr">
              <a:buNone/>
              <a:defRPr>
                <a:solidFill>
                  <a:schemeClr val="tx1">
                    <a:tint val="75000"/>
                  </a:schemeClr>
                </a:solidFill>
              </a:defRPr>
            </a:lvl3pPr>
            <a:lvl4pPr marL="1371368" indent="0" algn="ctr">
              <a:buNone/>
              <a:defRPr>
                <a:solidFill>
                  <a:schemeClr val="tx1">
                    <a:tint val="75000"/>
                  </a:schemeClr>
                </a:solidFill>
              </a:defRPr>
            </a:lvl4pPr>
            <a:lvl5pPr marL="1828490" indent="0" algn="ctr">
              <a:buNone/>
              <a:defRPr>
                <a:solidFill>
                  <a:schemeClr val="tx1">
                    <a:tint val="75000"/>
                  </a:schemeClr>
                </a:solidFill>
              </a:defRPr>
            </a:lvl5pPr>
            <a:lvl6pPr marL="2285613" indent="0" algn="ctr">
              <a:buNone/>
              <a:defRPr>
                <a:solidFill>
                  <a:schemeClr val="tx1">
                    <a:tint val="75000"/>
                  </a:schemeClr>
                </a:solidFill>
              </a:defRPr>
            </a:lvl6pPr>
            <a:lvl7pPr marL="2742736" indent="0" algn="ctr">
              <a:buNone/>
              <a:defRPr>
                <a:solidFill>
                  <a:schemeClr val="tx1">
                    <a:tint val="75000"/>
                  </a:schemeClr>
                </a:solidFill>
              </a:defRPr>
            </a:lvl7pPr>
            <a:lvl8pPr marL="3199858" indent="0" algn="ctr">
              <a:buNone/>
              <a:defRPr>
                <a:solidFill>
                  <a:schemeClr val="tx1">
                    <a:tint val="75000"/>
                  </a:schemeClr>
                </a:solidFill>
              </a:defRPr>
            </a:lvl8pPr>
            <a:lvl9pPr marL="3656981"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720000" y="2591400"/>
            <a:ext cx="7198125" cy="215950"/>
          </a:xfrm>
        </p:spPr>
        <p:txBody>
          <a:bodyPr>
            <a:noAutofit/>
          </a:bodyPr>
          <a:lstStyle>
            <a:lvl1pPr marL="0" indent="0">
              <a:buNone/>
              <a:defRPr sz="1300">
                <a:solidFill>
                  <a:srgbClr val="000040"/>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720000" y="2843342"/>
            <a:ext cx="7198125" cy="215950"/>
          </a:xfrm>
        </p:spPr>
        <p:txBody>
          <a:bodyPr>
            <a:noAutofit/>
          </a:bodyPr>
          <a:lstStyle>
            <a:lvl1pPr marL="0" indent="0">
              <a:buNone/>
              <a:defRPr sz="1300">
                <a:solidFill>
                  <a:srgbClr val="000040"/>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Date</a:t>
            </a:r>
          </a:p>
        </p:txBody>
      </p:sp>
      <p:grpSp>
        <p:nvGrpSpPr>
          <p:cNvPr id="28" name="Pulse"/>
          <p:cNvGrpSpPr/>
          <p:nvPr userDrawn="1"/>
        </p:nvGrpSpPr>
        <p:grpSpPr>
          <a:xfrm>
            <a:off x="8432786" y="2994841"/>
            <a:ext cx="3762841" cy="3430428"/>
            <a:chOff x="6324589" y="2994841"/>
            <a:chExt cx="2822131" cy="3430428"/>
          </a:xfrm>
        </p:grpSpPr>
        <p:sp>
          <p:nvSpPr>
            <p:cNvPr id="29"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0"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1"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2"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3"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grpSp>
      <p:grpSp>
        <p:nvGrpSpPr>
          <p:cNvPr id="19" name="Logotype"/>
          <p:cNvGrpSpPr>
            <a:grpSpLocks noChangeAspect="1"/>
          </p:cNvGrpSpPr>
          <p:nvPr userDrawn="1"/>
        </p:nvGrpSpPr>
        <p:grpSpPr>
          <a:xfrm>
            <a:off x="729601" y="536400"/>
            <a:ext cx="1845385" cy="455276"/>
            <a:chOff x="5072063" y="3095625"/>
            <a:chExt cx="2051050" cy="674688"/>
          </a:xfrm>
        </p:grpSpPr>
        <p:sp>
          <p:nvSpPr>
            <p:cNvPr id="20" name="Freeform 5"/>
            <p:cNvSpPr>
              <a:spLocks noEditPoints="1"/>
            </p:cNvSpPr>
            <p:nvPr/>
          </p:nvSpPr>
          <p:spPr bwMode="auto">
            <a:xfrm>
              <a:off x="6783388" y="3184525"/>
              <a:ext cx="339725" cy="346075"/>
            </a:xfrm>
            <a:custGeom>
              <a:avLst/>
              <a:gdLst>
                <a:gd name="T0" fmla="*/ 42 w 90"/>
                <a:gd name="T1" fmla="*/ 2 h 91"/>
                <a:gd name="T2" fmla="*/ 1 w 90"/>
                <a:gd name="T3" fmla="*/ 43 h 91"/>
                <a:gd name="T4" fmla="*/ 46 w 90"/>
                <a:gd name="T5" fmla="*/ 91 h 91"/>
                <a:gd name="T6" fmla="*/ 73 w 90"/>
                <a:gd name="T7" fmla="*/ 76 h 91"/>
                <a:gd name="T8" fmla="*/ 73 w 90"/>
                <a:gd name="T9" fmla="*/ 89 h 91"/>
                <a:gd name="T10" fmla="*/ 90 w 90"/>
                <a:gd name="T11" fmla="*/ 89 h 91"/>
                <a:gd name="T12" fmla="*/ 90 w 90"/>
                <a:gd name="T13" fmla="*/ 47 h 91"/>
                <a:gd name="T14" fmla="*/ 42 w 90"/>
                <a:gd name="T15" fmla="*/ 2 h 91"/>
                <a:gd name="T16" fmla="*/ 71 w 90"/>
                <a:gd name="T17" fmla="*/ 47 h 91"/>
                <a:gd name="T18" fmla="*/ 42 w 90"/>
                <a:gd name="T19" fmla="*/ 72 h 91"/>
                <a:gd name="T20" fmla="*/ 20 w 90"/>
                <a:gd name="T21" fmla="*/ 49 h 91"/>
                <a:gd name="T22" fmla="*/ 46 w 90"/>
                <a:gd name="T23" fmla="*/ 20 h 91"/>
                <a:gd name="T24" fmla="*/ 71 w 90"/>
                <a:gd name="T25" fmla="*/ 45 h 91"/>
                <a:gd name="T26" fmla="*/ 71 w 90"/>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1">
                  <a:moveTo>
                    <a:pt x="42" y="2"/>
                  </a:moveTo>
                  <a:cubicBezTo>
                    <a:pt x="20" y="3"/>
                    <a:pt x="3" y="21"/>
                    <a:pt x="1" y="43"/>
                  </a:cubicBezTo>
                  <a:cubicBezTo>
                    <a:pt x="0" y="69"/>
                    <a:pt x="20" y="91"/>
                    <a:pt x="46" y="91"/>
                  </a:cubicBezTo>
                  <a:cubicBezTo>
                    <a:pt x="55" y="91"/>
                    <a:pt x="68" y="86"/>
                    <a:pt x="73" y="76"/>
                  </a:cubicBezTo>
                  <a:cubicBezTo>
                    <a:pt x="73" y="89"/>
                    <a:pt x="73" y="89"/>
                    <a:pt x="73" y="89"/>
                  </a:cubicBezTo>
                  <a:cubicBezTo>
                    <a:pt x="90" y="89"/>
                    <a:pt x="90" y="89"/>
                    <a:pt x="90" y="89"/>
                  </a:cubicBezTo>
                  <a:cubicBezTo>
                    <a:pt x="90" y="47"/>
                    <a:pt x="90" y="47"/>
                    <a:pt x="90" y="47"/>
                  </a:cubicBezTo>
                  <a:cubicBezTo>
                    <a:pt x="90" y="19"/>
                    <a:pt x="68" y="0"/>
                    <a:pt x="42" y="2"/>
                  </a:cubicBezTo>
                  <a:moveTo>
                    <a:pt x="71" y="47"/>
                  </a:moveTo>
                  <a:cubicBezTo>
                    <a:pt x="71" y="62"/>
                    <a:pt x="58" y="73"/>
                    <a:pt x="42" y="72"/>
                  </a:cubicBezTo>
                  <a:cubicBezTo>
                    <a:pt x="31" y="70"/>
                    <a:pt x="22" y="61"/>
                    <a:pt x="20" y="49"/>
                  </a:cubicBezTo>
                  <a:cubicBezTo>
                    <a:pt x="18" y="33"/>
                    <a:pt x="31" y="20"/>
                    <a:pt x="46" y="20"/>
                  </a:cubicBezTo>
                  <a:cubicBezTo>
                    <a:pt x="59" y="20"/>
                    <a:pt x="71" y="31"/>
                    <a:pt x="71" y="45"/>
                  </a:cubicBezTo>
                  <a:lnTo>
                    <a:pt x="7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 name="Freeform 6"/>
            <p:cNvSpPr>
              <a:spLocks noEditPoints="1"/>
            </p:cNvSpPr>
            <p:nvPr/>
          </p:nvSpPr>
          <p:spPr bwMode="auto">
            <a:xfrm>
              <a:off x="6421438" y="3187700"/>
              <a:ext cx="334963" cy="342900"/>
            </a:xfrm>
            <a:custGeom>
              <a:avLst/>
              <a:gdLst>
                <a:gd name="T0" fmla="*/ 44 w 89"/>
                <a:gd name="T1" fmla="*/ 0 h 90"/>
                <a:gd name="T2" fmla="*/ 0 w 89"/>
                <a:gd name="T3" fmla="*/ 45 h 90"/>
                <a:gd name="T4" fmla="*/ 45 w 89"/>
                <a:gd name="T5" fmla="*/ 90 h 90"/>
                <a:gd name="T6" fmla="*/ 86 w 89"/>
                <a:gd name="T7" fmla="*/ 62 h 90"/>
                <a:gd name="T8" fmla="*/ 69 w 89"/>
                <a:gd name="T9" fmla="*/ 57 h 90"/>
                <a:gd name="T10" fmla="*/ 50 w 89"/>
                <a:gd name="T11" fmla="*/ 72 h 90"/>
                <a:gd name="T12" fmla="*/ 22 w 89"/>
                <a:gd name="T13" fmla="*/ 58 h 90"/>
                <a:gd name="T14" fmla="*/ 89 w 89"/>
                <a:gd name="T15" fmla="*/ 40 h 90"/>
                <a:gd name="T16" fmla="*/ 44 w 89"/>
                <a:gd name="T17" fmla="*/ 0 h 90"/>
                <a:gd name="T18" fmla="*/ 19 w 89"/>
                <a:gd name="T19" fmla="*/ 43 h 90"/>
                <a:gd name="T20" fmla="*/ 36 w 89"/>
                <a:gd name="T21" fmla="*/ 19 h 90"/>
                <a:gd name="T22" fmla="*/ 67 w 89"/>
                <a:gd name="T23" fmla="*/ 30 h 90"/>
                <a:gd name="T24" fmla="*/ 19 w 89"/>
                <a:gd name="T25"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0"/>
                  </a:moveTo>
                  <a:cubicBezTo>
                    <a:pt x="20" y="1"/>
                    <a:pt x="0" y="19"/>
                    <a:pt x="0" y="45"/>
                  </a:cubicBezTo>
                  <a:cubicBezTo>
                    <a:pt x="0" y="70"/>
                    <a:pt x="20" y="90"/>
                    <a:pt x="45" y="90"/>
                  </a:cubicBezTo>
                  <a:cubicBezTo>
                    <a:pt x="62" y="90"/>
                    <a:pt x="80" y="79"/>
                    <a:pt x="86" y="62"/>
                  </a:cubicBezTo>
                  <a:cubicBezTo>
                    <a:pt x="69" y="57"/>
                    <a:pt x="69" y="57"/>
                    <a:pt x="69" y="57"/>
                  </a:cubicBezTo>
                  <a:cubicBezTo>
                    <a:pt x="66" y="64"/>
                    <a:pt x="58" y="70"/>
                    <a:pt x="50" y="72"/>
                  </a:cubicBezTo>
                  <a:cubicBezTo>
                    <a:pt x="38" y="74"/>
                    <a:pt x="27" y="67"/>
                    <a:pt x="22" y="58"/>
                  </a:cubicBezTo>
                  <a:cubicBezTo>
                    <a:pt x="89" y="40"/>
                    <a:pt x="89" y="40"/>
                    <a:pt x="89" y="40"/>
                  </a:cubicBezTo>
                  <a:cubicBezTo>
                    <a:pt x="87" y="23"/>
                    <a:pt x="72" y="0"/>
                    <a:pt x="44" y="0"/>
                  </a:cubicBezTo>
                  <a:moveTo>
                    <a:pt x="19" y="43"/>
                  </a:moveTo>
                  <a:cubicBezTo>
                    <a:pt x="19" y="34"/>
                    <a:pt x="24" y="23"/>
                    <a:pt x="36" y="19"/>
                  </a:cubicBezTo>
                  <a:cubicBezTo>
                    <a:pt x="50" y="13"/>
                    <a:pt x="62" y="20"/>
                    <a:pt x="67" y="30"/>
                  </a:cubicBezTo>
                  <a:lnTo>
                    <a:pt x="1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 name="Freeform 7"/>
            <p:cNvSpPr>
              <a:spLocks/>
            </p:cNvSpPr>
            <p:nvPr/>
          </p:nvSpPr>
          <p:spPr bwMode="auto">
            <a:xfrm>
              <a:off x="5867401" y="3187700"/>
              <a:ext cx="166688" cy="334963"/>
            </a:xfrm>
            <a:custGeom>
              <a:avLst/>
              <a:gdLst>
                <a:gd name="T0" fmla="*/ 44 w 44"/>
                <a:gd name="T1" fmla="*/ 19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19 w 44"/>
                <a:gd name="T15" fmla="*/ 88 h 88"/>
                <a:gd name="T16" fmla="*/ 19 w 44"/>
                <a:gd name="T17" fmla="*/ 47 h 88"/>
                <a:gd name="T18" fmla="*/ 44 w 44"/>
                <a:gd name="T19" fmla="*/ 1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9"/>
                  </a:moveTo>
                  <a:cubicBezTo>
                    <a:pt x="44" y="0"/>
                    <a:pt x="44" y="0"/>
                    <a:pt x="44" y="0"/>
                  </a:cubicBezTo>
                  <a:cubicBezTo>
                    <a:pt x="27" y="0"/>
                    <a:pt x="21" y="8"/>
                    <a:pt x="19" y="13"/>
                  </a:cubicBezTo>
                  <a:cubicBezTo>
                    <a:pt x="19" y="3"/>
                    <a:pt x="19" y="3"/>
                    <a:pt x="19" y="3"/>
                  </a:cubicBezTo>
                  <a:cubicBezTo>
                    <a:pt x="0" y="3"/>
                    <a:pt x="0" y="3"/>
                    <a:pt x="0" y="3"/>
                  </a:cubicBezTo>
                  <a:cubicBezTo>
                    <a:pt x="0" y="44"/>
                    <a:pt x="0" y="44"/>
                    <a:pt x="0" y="44"/>
                  </a:cubicBezTo>
                  <a:cubicBezTo>
                    <a:pt x="0" y="88"/>
                    <a:pt x="0" y="88"/>
                    <a:pt x="0" y="88"/>
                  </a:cubicBezTo>
                  <a:cubicBezTo>
                    <a:pt x="19" y="88"/>
                    <a:pt x="19" y="88"/>
                    <a:pt x="19" y="88"/>
                  </a:cubicBezTo>
                  <a:cubicBezTo>
                    <a:pt x="19" y="62"/>
                    <a:pt x="19" y="62"/>
                    <a:pt x="19" y="47"/>
                  </a:cubicBezTo>
                  <a:cubicBezTo>
                    <a:pt x="19" y="27"/>
                    <a:pt x="30" y="19"/>
                    <a:pt x="44"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 name="Freeform 8"/>
            <p:cNvSpPr>
              <a:spLocks/>
            </p:cNvSpPr>
            <p:nvPr/>
          </p:nvSpPr>
          <p:spPr bwMode="auto">
            <a:xfrm>
              <a:off x="5072063" y="3130550"/>
              <a:ext cx="369888" cy="392113"/>
            </a:xfrm>
            <a:custGeom>
              <a:avLst/>
              <a:gdLst>
                <a:gd name="T0" fmla="*/ 186 w 233"/>
                <a:gd name="T1" fmla="*/ 166 h 247"/>
                <a:gd name="T2" fmla="*/ 48 w 233"/>
                <a:gd name="T3" fmla="*/ 0 h 247"/>
                <a:gd name="T4" fmla="*/ 0 w 233"/>
                <a:gd name="T5" fmla="*/ 0 h 247"/>
                <a:gd name="T6" fmla="*/ 0 w 233"/>
                <a:gd name="T7" fmla="*/ 247 h 247"/>
                <a:gd name="T8" fmla="*/ 50 w 233"/>
                <a:gd name="T9" fmla="*/ 247 h 247"/>
                <a:gd name="T10" fmla="*/ 50 w 233"/>
                <a:gd name="T11" fmla="*/ 84 h 247"/>
                <a:gd name="T12" fmla="*/ 190 w 233"/>
                <a:gd name="T13" fmla="*/ 247 h 247"/>
                <a:gd name="T14" fmla="*/ 233 w 233"/>
                <a:gd name="T15" fmla="*/ 247 h 247"/>
                <a:gd name="T16" fmla="*/ 233 w 233"/>
                <a:gd name="T17" fmla="*/ 0 h 247"/>
                <a:gd name="T18" fmla="*/ 186 w 233"/>
                <a:gd name="T19" fmla="*/ 0 h 247"/>
                <a:gd name="T20" fmla="*/ 186 w 233"/>
                <a:gd name="T21" fmla="*/ 16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7">
                  <a:moveTo>
                    <a:pt x="186" y="166"/>
                  </a:moveTo>
                  <a:lnTo>
                    <a:pt x="48" y="0"/>
                  </a:lnTo>
                  <a:lnTo>
                    <a:pt x="0" y="0"/>
                  </a:lnTo>
                  <a:lnTo>
                    <a:pt x="0" y="247"/>
                  </a:lnTo>
                  <a:lnTo>
                    <a:pt x="50" y="247"/>
                  </a:lnTo>
                  <a:lnTo>
                    <a:pt x="50" y="84"/>
                  </a:lnTo>
                  <a:lnTo>
                    <a:pt x="190" y="247"/>
                  </a:lnTo>
                  <a:lnTo>
                    <a:pt x="233" y="247"/>
                  </a:lnTo>
                  <a:lnTo>
                    <a:pt x="233" y="0"/>
                  </a:lnTo>
                  <a:lnTo>
                    <a:pt x="186" y="0"/>
                  </a:lnTo>
                  <a:lnTo>
                    <a:pt x="186"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 name="Freeform 9"/>
            <p:cNvSpPr>
              <a:spLocks noEditPoints="1"/>
            </p:cNvSpPr>
            <p:nvPr/>
          </p:nvSpPr>
          <p:spPr bwMode="auto">
            <a:xfrm>
              <a:off x="6034088" y="3095625"/>
              <a:ext cx="342900" cy="434975"/>
            </a:xfrm>
            <a:custGeom>
              <a:avLst/>
              <a:gdLst>
                <a:gd name="T0" fmla="*/ 91 w 91"/>
                <a:gd name="T1" fmla="*/ 0 h 114"/>
                <a:gd name="T2" fmla="*/ 73 w 91"/>
                <a:gd name="T3" fmla="*/ 0 h 114"/>
                <a:gd name="T4" fmla="*/ 73 w 91"/>
                <a:gd name="T5" fmla="*/ 34 h 114"/>
                <a:gd name="T6" fmla="*/ 43 w 91"/>
                <a:gd name="T7" fmla="*/ 25 h 114"/>
                <a:gd name="T8" fmla="*/ 2 w 91"/>
                <a:gd name="T9" fmla="*/ 66 h 114"/>
                <a:gd name="T10" fmla="*/ 47 w 91"/>
                <a:gd name="T11" fmla="*/ 114 h 114"/>
                <a:gd name="T12" fmla="*/ 74 w 91"/>
                <a:gd name="T13" fmla="*/ 101 h 114"/>
                <a:gd name="T14" fmla="*/ 74 w 91"/>
                <a:gd name="T15" fmla="*/ 112 h 114"/>
                <a:gd name="T16" fmla="*/ 91 w 91"/>
                <a:gd name="T17" fmla="*/ 112 h 114"/>
                <a:gd name="T18" fmla="*/ 91 w 91"/>
                <a:gd name="T19" fmla="*/ 70 h 114"/>
                <a:gd name="T20" fmla="*/ 91 w 91"/>
                <a:gd name="T21" fmla="*/ 69 h 114"/>
                <a:gd name="T22" fmla="*/ 91 w 91"/>
                <a:gd name="T23" fmla="*/ 68 h 114"/>
                <a:gd name="T24" fmla="*/ 91 w 91"/>
                <a:gd name="T25" fmla="*/ 0 h 114"/>
                <a:gd name="T26" fmla="*/ 72 w 91"/>
                <a:gd name="T27" fmla="*/ 70 h 114"/>
                <a:gd name="T28" fmla="*/ 43 w 91"/>
                <a:gd name="T29" fmla="*/ 95 h 114"/>
                <a:gd name="T30" fmla="*/ 21 w 91"/>
                <a:gd name="T31" fmla="*/ 72 h 114"/>
                <a:gd name="T32" fmla="*/ 47 w 91"/>
                <a:gd name="T33" fmla="*/ 43 h 114"/>
                <a:gd name="T34" fmla="*/ 72 w 91"/>
                <a:gd name="T35" fmla="*/ 68 h 114"/>
                <a:gd name="T36" fmla="*/ 72 w 91"/>
                <a:gd name="T37"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4">
                  <a:moveTo>
                    <a:pt x="91" y="0"/>
                  </a:moveTo>
                  <a:cubicBezTo>
                    <a:pt x="73" y="0"/>
                    <a:pt x="73" y="0"/>
                    <a:pt x="73" y="0"/>
                  </a:cubicBezTo>
                  <a:cubicBezTo>
                    <a:pt x="73" y="34"/>
                    <a:pt x="73" y="34"/>
                    <a:pt x="73" y="34"/>
                  </a:cubicBezTo>
                  <a:cubicBezTo>
                    <a:pt x="68" y="28"/>
                    <a:pt x="55" y="24"/>
                    <a:pt x="43" y="25"/>
                  </a:cubicBezTo>
                  <a:cubicBezTo>
                    <a:pt x="21" y="26"/>
                    <a:pt x="3" y="44"/>
                    <a:pt x="2" y="66"/>
                  </a:cubicBezTo>
                  <a:cubicBezTo>
                    <a:pt x="0" y="92"/>
                    <a:pt x="21" y="114"/>
                    <a:pt x="47" y="114"/>
                  </a:cubicBezTo>
                  <a:cubicBezTo>
                    <a:pt x="56" y="114"/>
                    <a:pt x="69" y="109"/>
                    <a:pt x="74" y="101"/>
                  </a:cubicBezTo>
                  <a:cubicBezTo>
                    <a:pt x="74" y="112"/>
                    <a:pt x="74" y="112"/>
                    <a:pt x="74" y="112"/>
                  </a:cubicBezTo>
                  <a:cubicBezTo>
                    <a:pt x="91" y="112"/>
                    <a:pt x="91" y="112"/>
                    <a:pt x="91" y="112"/>
                  </a:cubicBezTo>
                  <a:cubicBezTo>
                    <a:pt x="91" y="70"/>
                    <a:pt x="91" y="70"/>
                    <a:pt x="91" y="70"/>
                  </a:cubicBezTo>
                  <a:cubicBezTo>
                    <a:pt x="91" y="70"/>
                    <a:pt x="91" y="69"/>
                    <a:pt x="91" y="69"/>
                  </a:cubicBezTo>
                  <a:cubicBezTo>
                    <a:pt x="91" y="69"/>
                    <a:pt x="91" y="68"/>
                    <a:pt x="91" y="68"/>
                  </a:cubicBezTo>
                  <a:lnTo>
                    <a:pt x="91" y="0"/>
                  </a:lnTo>
                  <a:close/>
                  <a:moveTo>
                    <a:pt x="72" y="70"/>
                  </a:moveTo>
                  <a:cubicBezTo>
                    <a:pt x="72" y="85"/>
                    <a:pt x="59" y="96"/>
                    <a:pt x="43" y="95"/>
                  </a:cubicBezTo>
                  <a:cubicBezTo>
                    <a:pt x="32" y="93"/>
                    <a:pt x="22" y="84"/>
                    <a:pt x="21" y="72"/>
                  </a:cubicBezTo>
                  <a:cubicBezTo>
                    <a:pt x="19" y="56"/>
                    <a:pt x="31" y="43"/>
                    <a:pt x="47" y="43"/>
                  </a:cubicBezTo>
                  <a:cubicBezTo>
                    <a:pt x="60" y="43"/>
                    <a:pt x="72" y="54"/>
                    <a:pt x="72" y="68"/>
                  </a:cubicBezTo>
                  <a:lnTo>
                    <a:pt x="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 name="Freeform 10"/>
            <p:cNvSpPr>
              <a:spLocks noEditPoints="1"/>
            </p:cNvSpPr>
            <p:nvPr/>
          </p:nvSpPr>
          <p:spPr bwMode="auto">
            <a:xfrm>
              <a:off x="5487988" y="3187700"/>
              <a:ext cx="334963" cy="342900"/>
            </a:xfrm>
            <a:custGeom>
              <a:avLst/>
              <a:gdLst>
                <a:gd name="T0" fmla="*/ 44 w 89"/>
                <a:gd name="T1" fmla="*/ 0 h 90"/>
                <a:gd name="T2" fmla="*/ 0 w 89"/>
                <a:gd name="T3" fmla="*/ 45 h 90"/>
                <a:gd name="T4" fmla="*/ 44 w 89"/>
                <a:gd name="T5" fmla="*/ 90 h 90"/>
                <a:gd name="T6" fmla="*/ 89 w 89"/>
                <a:gd name="T7" fmla="*/ 45 h 90"/>
                <a:gd name="T8" fmla="*/ 44 w 89"/>
                <a:gd name="T9" fmla="*/ 0 h 90"/>
                <a:gd name="T10" fmla="*/ 44 w 89"/>
                <a:gd name="T11" fmla="*/ 71 h 90"/>
                <a:gd name="T12" fmla="*/ 19 w 89"/>
                <a:gd name="T13" fmla="*/ 45 h 90"/>
                <a:gd name="T14" fmla="*/ 44 w 89"/>
                <a:gd name="T15" fmla="*/ 19 h 90"/>
                <a:gd name="T16" fmla="*/ 70 w 89"/>
                <a:gd name="T17" fmla="*/ 45 h 90"/>
                <a:gd name="T18" fmla="*/ 44 w 89"/>
                <a:gd name="T19"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90">
                  <a:moveTo>
                    <a:pt x="44" y="0"/>
                  </a:moveTo>
                  <a:cubicBezTo>
                    <a:pt x="20" y="0"/>
                    <a:pt x="0" y="20"/>
                    <a:pt x="0" y="45"/>
                  </a:cubicBezTo>
                  <a:cubicBezTo>
                    <a:pt x="0" y="70"/>
                    <a:pt x="20" y="90"/>
                    <a:pt x="44" y="90"/>
                  </a:cubicBezTo>
                  <a:cubicBezTo>
                    <a:pt x="69" y="90"/>
                    <a:pt x="89" y="70"/>
                    <a:pt x="89" y="45"/>
                  </a:cubicBezTo>
                  <a:cubicBezTo>
                    <a:pt x="89" y="20"/>
                    <a:pt x="69" y="0"/>
                    <a:pt x="44" y="0"/>
                  </a:cubicBezTo>
                  <a:moveTo>
                    <a:pt x="44" y="71"/>
                  </a:moveTo>
                  <a:cubicBezTo>
                    <a:pt x="30" y="71"/>
                    <a:pt x="19" y="59"/>
                    <a:pt x="19" y="45"/>
                  </a:cubicBezTo>
                  <a:cubicBezTo>
                    <a:pt x="19" y="31"/>
                    <a:pt x="30" y="19"/>
                    <a:pt x="44" y="19"/>
                  </a:cubicBezTo>
                  <a:cubicBezTo>
                    <a:pt x="58" y="19"/>
                    <a:pt x="70" y="31"/>
                    <a:pt x="70" y="45"/>
                  </a:cubicBezTo>
                  <a:cubicBezTo>
                    <a:pt x="70" y="59"/>
                    <a:pt x="58" y="71"/>
                    <a:pt x="44"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1" name="Freeform 11"/>
            <p:cNvSpPr>
              <a:spLocks noEditPoints="1"/>
            </p:cNvSpPr>
            <p:nvPr/>
          </p:nvSpPr>
          <p:spPr bwMode="auto">
            <a:xfrm>
              <a:off x="5186363" y="3668713"/>
              <a:ext cx="96838" cy="101600"/>
            </a:xfrm>
            <a:custGeom>
              <a:avLst/>
              <a:gdLst>
                <a:gd name="T0" fmla="*/ 18 w 26"/>
                <a:gd name="T1" fmla="*/ 21 h 27"/>
                <a:gd name="T2" fmla="*/ 7 w 26"/>
                <a:gd name="T3" fmla="*/ 21 h 27"/>
                <a:gd name="T4" fmla="*/ 5 w 26"/>
                <a:gd name="T5" fmla="*/ 27 h 27"/>
                <a:gd name="T6" fmla="*/ 0 w 26"/>
                <a:gd name="T7" fmla="*/ 27 h 27"/>
                <a:gd name="T8" fmla="*/ 10 w 26"/>
                <a:gd name="T9" fmla="*/ 0 h 27"/>
                <a:gd name="T10" fmla="*/ 16 w 26"/>
                <a:gd name="T11" fmla="*/ 0 h 27"/>
                <a:gd name="T12" fmla="*/ 26 w 26"/>
                <a:gd name="T13" fmla="*/ 27 h 27"/>
                <a:gd name="T14" fmla="*/ 20 w 26"/>
                <a:gd name="T15" fmla="*/ 27 h 27"/>
                <a:gd name="T16" fmla="*/ 18 w 26"/>
                <a:gd name="T17" fmla="*/ 21 h 27"/>
                <a:gd name="T18" fmla="*/ 17 w 26"/>
                <a:gd name="T19" fmla="*/ 16 h 27"/>
                <a:gd name="T20" fmla="*/ 16 w 26"/>
                <a:gd name="T21" fmla="*/ 15 h 27"/>
                <a:gd name="T22" fmla="*/ 13 w 26"/>
                <a:gd name="T23" fmla="*/ 5 h 27"/>
                <a:gd name="T24" fmla="*/ 9 w 26"/>
                <a:gd name="T25" fmla="*/ 15 h 27"/>
                <a:gd name="T26" fmla="*/ 9 w 26"/>
                <a:gd name="T27" fmla="*/ 16 h 27"/>
                <a:gd name="T28" fmla="*/ 17 w 26"/>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7">
                  <a:moveTo>
                    <a:pt x="18" y="21"/>
                  </a:moveTo>
                  <a:cubicBezTo>
                    <a:pt x="7" y="21"/>
                    <a:pt x="7" y="21"/>
                    <a:pt x="7" y="21"/>
                  </a:cubicBezTo>
                  <a:cubicBezTo>
                    <a:pt x="5" y="27"/>
                    <a:pt x="5" y="27"/>
                    <a:pt x="5" y="27"/>
                  </a:cubicBezTo>
                  <a:cubicBezTo>
                    <a:pt x="0" y="27"/>
                    <a:pt x="0" y="27"/>
                    <a:pt x="0" y="27"/>
                  </a:cubicBezTo>
                  <a:cubicBezTo>
                    <a:pt x="10" y="0"/>
                    <a:pt x="10" y="0"/>
                    <a:pt x="10" y="0"/>
                  </a:cubicBezTo>
                  <a:cubicBezTo>
                    <a:pt x="16" y="0"/>
                    <a:pt x="16" y="0"/>
                    <a:pt x="16" y="0"/>
                  </a:cubicBezTo>
                  <a:cubicBezTo>
                    <a:pt x="26" y="27"/>
                    <a:pt x="26" y="27"/>
                    <a:pt x="26" y="27"/>
                  </a:cubicBezTo>
                  <a:cubicBezTo>
                    <a:pt x="20" y="27"/>
                    <a:pt x="20" y="27"/>
                    <a:pt x="20" y="27"/>
                  </a:cubicBezTo>
                  <a:lnTo>
                    <a:pt x="18" y="21"/>
                  </a:lnTo>
                  <a:close/>
                  <a:moveTo>
                    <a:pt x="17" y="16"/>
                  </a:moveTo>
                  <a:cubicBezTo>
                    <a:pt x="16" y="15"/>
                    <a:pt x="16" y="15"/>
                    <a:pt x="16" y="15"/>
                  </a:cubicBezTo>
                  <a:cubicBezTo>
                    <a:pt x="15" y="12"/>
                    <a:pt x="14" y="9"/>
                    <a:pt x="13" y="5"/>
                  </a:cubicBezTo>
                  <a:cubicBezTo>
                    <a:pt x="12" y="9"/>
                    <a:pt x="11" y="12"/>
                    <a:pt x="9" y="15"/>
                  </a:cubicBezTo>
                  <a:cubicBezTo>
                    <a:pt x="9" y="16"/>
                    <a:pt x="9" y="16"/>
                    <a:pt x="9"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2" name="Freeform 12"/>
            <p:cNvSpPr>
              <a:spLocks/>
            </p:cNvSpPr>
            <p:nvPr/>
          </p:nvSpPr>
          <p:spPr bwMode="auto">
            <a:xfrm>
              <a:off x="5302251" y="3663950"/>
              <a:ext cx="79375" cy="106363"/>
            </a:xfrm>
            <a:custGeom>
              <a:avLst/>
              <a:gdLst>
                <a:gd name="T0" fmla="*/ 0 w 21"/>
                <a:gd name="T1" fmla="*/ 24 h 28"/>
                <a:gd name="T2" fmla="*/ 3 w 21"/>
                <a:gd name="T3" fmla="*/ 20 h 28"/>
                <a:gd name="T4" fmla="*/ 10 w 21"/>
                <a:gd name="T5" fmla="*/ 23 h 28"/>
                <a:gd name="T6" fmla="*/ 15 w 21"/>
                <a:gd name="T7" fmla="*/ 20 h 28"/>
                <a:gd name="T8" fmla="*/ 10 w 21"/>
                <a:gd name="T9" fmla="*/ 16 h 28"/>
                <a:gd name="T10" fmla="*/ 1 w 21"/>
                <a:gd name="T11" fmla="*/ 8 h 28"/>
                <a:gd name="T12" fmla="*/ 11 w 21"/>
                <a:gd name="T13" fmla="*/ 0 h 28"/>
                <a:gd name="T14" fmla="*/ 20 w 21"/>
                <a:gd name="T15" fmla="*/ 3 h 28"/>
                <a:gd name="T16" fmla="*/ 17 w 21"/>
                <a:gd name="T17" fmla="*/ 7 h 28"/>
                <a:gd name="T18" fmla="*/ 11 w 21"/>
                <a:gd name="T19" fmla="*/ 5 h 28"/>
                <a:gd name="T20" fmla="*/ 7 w 21"/>
                <a:gd name="T21" fmla="*/ 8 h 28"/>
                <a:gd name="T22" fmla="*/ 12 w 21"/>
                <a:gd name="T23" fmla="*/ 12 h 28"/>
                <a:gd name="T24" fmla="*/ 21 w 21"/>
                <a:gd name="T25" fmla="*/ 20 h 28"/>
                <a:gd name="T26" fmla="*/ 11 w 21"/>
                <a:gd name="T27" fmla="*/ 28 h 28"/>
                <a:gd name="T28" fmla="*/ 0 w 21"/>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0" y="24"/>
                  </a:moveTo>
                  <a:cubicBezTo>
                    <a:pt x="3" y="20"/>
                    <a:pt x="3" y="20"/>
                    <a:pt x="3" y="20"/>
                  </a:cubicBezTo>
                  <a:cubicBezTo>
                    <a:pt x="4" y="22"/>
                    <a:pt x="7" y="23"/>
                    <a:pt x="10" y="23"/>
                  </a:cubicBezTo>
                  <a:cubicBezTo>
                    <a:pt x="13" y="23"/>
                    <a:pt x="15" y="22"/>
                    <a:pt x="15" y="20"/>
                  </a:cubicBezTo>
                  <a:cubicBezTo>
                    <a:pt x="15" y="18"/>
                    <a:pt x="13" y="17"/>
                    <a:pt x="10" y="16"/>
                  </a:cubicBezTo>
                  <a:cubicBezTo>
                    <a:pt x="4" y="15"/>
                    <a:pt x="1" y="13"/>
                    <a:pt x="1" y="8"/>
                  </a:cubicBezTo>
                  <a:cubicBezTo>
                    <a:pt x="1" y="4"/>
                    <a:pt x="4" y="0"/>
                    <a:pt x="11" y="0"/>
                  </a:cubicBezTo>
                  <a:cubicBezTo>
                    <a:pt x="15" y="0"/>
                    <a:pt x="19" y="2"/>
                    <a:pt x="20" y="3"/>
                  </a:cubicBezTo>
                  <a:cubicBezTo>
                    <a:pt x="17" y="7"/>
                    <a:pt x="17" y="7"/>
                    <a:pt x="17" y="7"/>
                  </a:cubicBezTo>
                  <a:cubicBezTo>
                    <a:pt x="16" y="6"/>
                    <a:pt x="14" y="5"/>
                    <a:pt x="11" y="5"/>
                  </a:cubicBezTo>
                  <a:cubicBezTo>
                    <a:pt x="8" y="5"/>
                    <a:pt x="7" y="6"/>
                    <a:pt x="7" y="8"/>
                  </a:cubicBezTo>
                  <a:cubicBezTo>
                    <a:pt x="7" y="10"/>
                    <a:pt x="9" y="10"/>
                    <a:pt x="12" y="12"/>
                  </a:cubicBezTo>
                  <a:cubicBezTo>
                    <a:pt x="18" y="13"/>
                    <a:pt x="21" y="16"/>
                    <a:pt x="21" y="20"/>
                  </a:cubicBezTo>
                  <a:cubicBezTo>
                    <a:pt x="21" y="25"/>
                    <a:pt x="17" y="28"/>
                    <a:pt x="11" y="28"/>
                  </a:cubicBezTo>
                  <a:cubicBezTo>
                    <a:pt x="6"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3" name="Freeform 13"/>
            <p:cNvSpPr>
              <a:spLocks/>
            </p:cNvSpPr>
            <p:nvPr/>
          </p:nvSpPr>
          <p:spPr bwMode="auto">
            <a:xfrm>
              <a:off x="5403851" y="3663950"/>
              <a:ext cx="76200" cy="106363"/>
            </a:xfrm>
            <a:custGeom>
              <a:avLst/>
              <a:gdLst>
                <a:gd name="T0" fmla="*/ 0 w 20"/>
                <a:gd name="T1" fmla="*/ 24 h 28"/>
                <a:gd name="T2" fmla="*/ 2 w 20"/>
                <a:gd name="T3" fmla="*/ 20 h 28"/>
                <a:gd name="T4" fmla="*/ 10 w 20"/>
                <a:gd name="T5" fmla="*/ 23 h 28"/>
                <a:gd name="T6" fmla="*/ 14 w 20"/>
                <a:gd name="T7" fmla="*/ 20 h 28"/>
                <a:gd name="T8" fmla="*/ 9 w 20"/>
                <a:gd name="T9" fmla="*/ 16 h 28"/>
                <a:gd name="T10" fmla="*/ 0 w 20"/>
                <a:gd name="T11" fmla="*/ 8 h 28"/>
                <a:gd name="T12" fmla="*/ 11 w 20"/>
                <a:gd name="T13" fmla="*/ 0 h 28"/>
                <a:gd name="T14" fmla="*/ 20 w 20"/>
                <a:gd name="T15" fmla="*/ 3 h 28"/>
                <a:gd name="T16" fmla="*/ 17 w 20"/>
                <a:gd name="T17" fmla="*/ 7 h 28"/>
                <a:gd name="T18" fmla="*/ 10 w 20"/>
                <a:gd name="T19" fmla="*/ 5 h 28"/>
                <a:gd name="T20" fmla="*/ 6 w 20"/>
                <a:gd name="T21" fmla="*/ 8 h 28"/>
                <a:gd name="T22" fmla="*/ 12 w 20"/>
                <a:gd name="T23" fmla="*/ 12 h 28"/>
                <a:gd name="T24" fmla="*/ 20 w 20"/>
                <a:gd name="T25" fmla="*/ 20 h 28"/>
                <a:gd name="T26" fmla="*/ 10 w 20"/>
                <a:gd name="T27" fmla="*/ 28 h 28"/>
                <a:gd name="T28" fmla="*/ 0 w 20"/>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0" y="24"/>
                  </a:moveTo>
                  <a:cubicBezTo>
                    <a:pt x="2" y="20"/>
                    <a:pt x="2" y="20"/>
                    <a:pt x="2" y="20"/>
                  </a:cubicBezTo>
                  <a:cubicBezTo>
                    <a:pt x="4" y="22"/>
                    <a:pt x="7" y="23"/>
                    <a:pt x="10" y="23"/>
                  </a:cubicBezTo>
                  <a:cubicBezTo>
                    <a:pt x="13" y="23"/>
                    <a:pt x="14" y="22"/>
                    <a:pt x="14" y="20"/>
                  </a:cubicBezTo>
                  <a:cubicBezTo>
                    <a:pt x="14" y="18"/>
                    <a:pt x="13" y="17"/>
                    <a:pt x="9" y="16"/>
                  </a:cubicBezTo>
                  <a:cubicBezTo>
                    <a:pt x="3" y="15"/>
                    <a:pt x="0" y="13"/>
                    <a:pt x="0" y="8"/>
                  </a:cubicBezTo>
                  <a:cubicBezTo>
                    <a:pt x="0" y="4"/>
                    <a:pt x="4" y="0"/>
                    <a:pt x="11" y="0"/>
                  </a:cubicBezTo>
                  <a:cubicBezTo>
                    <a:pt x="15" y="0"/>
                    <a:pt x="18" y="2"/>
                    <a:pt x="20" y="3"/>
                  </a:cubicBezTo>
                  <a:cubicBezTo>
                    <a:pt x="17" y="7"/>
                    <a:pt x="17" y="7"/>
                    <a:pt x="17" y="7"/>
                  </a:cubicBezTo>
                  <a:cubicBezTo>
                    <a:pt x="15" y="6"/>
                    <a:pt x="13" y="5"/>
                    <a:pt x="10" y="5"/>
                  </a:cubicBezTo>
                  <a:cubicBezTo>
                    <a:pt x="8" y="5"/>
                    <a:pt x="6" y="6"/>
                    <a:pt x="6" y="8"/>
                  </a:cubicBezTo>
                  <a:cubicBezTo>
                    <a:pt x="6" y="10"/>
                    <a:pt x="8" y="10"/>
                    <a:pt x="12" y="12"/>
                  </a:cubicBezTo>
                  <a:cubicBezTo>
                    <a:pt x="18" y="13"/>
                    <a:pt x="20" y="16"/>
                    <a:pt x="20" y="20"/>
                  </a:cubicBezTo>
                  <a:cubicBezTo>
                    <a:pt x="20" y="25"/>
                    <a:pt x="16" y="28"/>
                    <a:pt x="10" y="28"/>
                  </a:cubicBezTo>
                  <a:cubicBezTo>
                    <a:pt x="5"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4" name="Freeform 14"/>
            <p:cNvSpPr>
              <a:spLocks/>
            </p:cNvSpPr>
            <p:nvPr/>
          </p:nvSpPr>
          <p:spPr bwMode="auto">
            <a:xfrm>
              <a:off x="5510213" y="3668713"/>
              <a:ext cx="71438" cy="101600"/>
            </a:xfrm>
            <a:custGeom>
              <a:avLst/>
              <a:gdLst>
                <a:gd name="T0" fmla="*/ 45 w 45"/>
                <a:gd name="T1" fmla="*/ 52 h 64"/>
                <a:gd name="T2" fmla="*/ 45 w 45"/>
                <a:gd name="T3" fmla="*/ 64 h 64"/>
                <a:gd name="T4" fmla="*/ 0 w 45"/>
                <a:gd name="T5" fmla="*/ 64 h 64"/>
                <a:gd name="T6" fmla="*/ 0 w 45"/>
                <a:gd name="T7" fmla="*/ 0 h 64"/>
                <a:gd name="T8" fmla="*/ 42 w 45"/>
                <a:gd name="T9" fmla="*/ 0 h 64"/>
                <a:gd name="T10" fmla="*/ 42 w 45"/>
                <a:gd name="T11" fmla="*/ 12 h 64"/>
                <a:gd name="T12" fmla="*/ 14 w 45"/>
                <a:gd name="T13" fmla="*/ 12 h 64"/>
                <a:gd name="T14" fmla="*/ 14 w 45"/>
                <a:gd name="T15" fmla="*/ 26 h 64"/>
                <a:gd name="T16" fmla="*/ 40 w 45"/>
                <a:gd name="T17" fmla="*/ 26 h 64"/>
                <a:gd name="T18" fmla="*/ 40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2" y="0"/>
                  </a:lnTo>
                  <a:lnTo>
                    <a:pt x="42" y="12"/>
                  </a:lnTo>
                  <a:lnTo>
                    <a:pt x="14" y="12"/>
                  </a:lnTo>
                  <a:lnTo>
                    <a:pt x="14" y="26"/>
                  </a:lnTo>
                  <a:lnTo>
                    <a:pt x="40" y="26"/>
                  </a:lnTo>
                  <a:lnTo>
                    <a:pt x="40"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5" name="Freeform 15"/>
            <p:cNvSpPr>
              <a:spLocks/>
            </p:cNvSpPr>
            <p:nvPr/>
          </p:nvSpPr>
          <p:spPr bwMode="auto">
            <a:xfrm>
              <a:off x="5611813" y="3668713"/>
              <a:ext cx="79375" cy="101600"/>
            </a:xfrm>
            <a:custGeom>
              <a:avLst/>
              <a:gdLst>
                <a:gd name="T0" fmla="*/ 16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6 w 50"/>
                <a:gd name="T15" fmla="*/ 64 h 64"/>
                <a:gd name="T16" fmla="*/ 16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6" y="12"/>
                  </a:moveTo>
                  <a:lnTo>
                    <a:pt x="0" y="12"/>
                  </a:lnTo>
                  <a:lnTo>
                    <a:pt x="0" y="0"/>
                  </a:lnTo>
                  <a:lnTo>
                    <a:pt x="50" y="0"/>
                  </a:lnTo>
                  <a:lnTo>
                    <a:pt x="50" y="12"/>
                  </a:lnTo>
                  <a:lnTo>
                    <a:pt x="31" y="12"/>
                  </a:lnTo>
                  <a:lnTo>
                    <a:pt x="31" y="64"/>
                  </a:lnTo>
                  <a:lnTo>
                    <a:pt x="16" y="64"/>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6" name="Freeform 16"/>
            <p:cNvSpPr>
              <a:spLocks/>
            </p:cNvSpPr>
            <p:nvPr/>
          </p:nvSpPr>
          <p:spPr bwMode="auto">
            <a:xfrm>
              <a:off x="5781676" y="3668713"/>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6 h 27"/>
                <a:gd name="T10" fmla="*/ 20 w 30"/>
                <a:gd name="T11" fmla="*/ 17 h 27"/>
                <a:gd name="T12" fmla="*/ 17 w 30"/>
                <a:gd name="T13" fmla="*/ 27 h 27"/>
                <a:gd name="T14" fmla="*/ 13 w 30"/>
                <a:gd name="T15" fmla="*/ 27 h 27"/>
                <a:gd name="T16" fmla="*/ 9 w 30"/>
                <a:gd name="T17" fmla="*/ 17 h 27"/>
                <a:gd name="T18" fmla="*/ 5 w 30"/>
                <a:gd name="T19" fmla="*/ 6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6"/>
                  </a:cubicBezTo>
                  <a:cubicBezTo>
                    <a:pt x="23" y="10"/>
                    <a:pt x="22" y="14"/>
                    <a:pt x="20" y="17"/>
                  </a:cubicBezTo>
                  <a:cubicBezTo>
                    <a:pt x="17" y="27"/>
                    <a:pt x="17" y="27"/>
                    <a:pt x="17" y="27"/>
                  </a:cubicBezTo>
                  <a:cubicBezTo>
                    <a:pt x="13" y="27"/>
                    <a:pt x="13" y="27"/>
                    <a:pt x="13" y="27"/>
                  </a:cubicBezTo>
                  <a:cubicBezTo>
                    <a:pt x="9" y="17"/>
                    <a:pt x="9" y="17"/>
                    <a:pt x="9" y="17"/>
                  </a:cubicBezTo>
                  <a:cubicBezTo>
                    <a:pt x="8" y="14"/>
                    <a:pt x="7" y="10"/>
                    <a:pt x="5" y="6"/>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3"/>
                    <a:pt x="14" y="16"/>
                    <a:pt x="15" y="19"/>
                  </a:cubicBezTo>
                  <a:cubicBezTo>
                    <a:pt x="16" y="16"/>
                    <a:pt x="17" y="13"/>
                    <a:pt x="18" y="11"/>
                  </a:cubicBezTo>
                  <a:cubicBezTo>
                    <a:pt x="22" y="0"/>
                    <a:pt x="22" y="0"/>
                    <a:pt x="22" y="0"/>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7" name="Freeform 17"/>
            <p:cNvSpPr>
              <a:spLocks noEditPoints="1"/>
            </p:cNvSpPr>
            <p:nvPr/>
          </p:nvSpPr>
          <p:spPr bwMode="auto">
            <a:xfrm>
              <a:off x="5919788" y="3668713"/>
              <a:ext cx="103188"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3"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8" name="Freeform 18"/>
            <p:cNvSpPr>
              <a:spLocks/>
            </p:cNvSpPr>
            <p:nvPr/>
          </p:nvSpPr>
          <p:spPr bwMode="auto">
            <a:xfrm>
              <a:off x="6053138"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8"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9" name="Freeform 19"/>
            <p:cNvSpPr>
              <a:spLocks noEditPoints="1"/>
            </p:cNvSpPr>
            <p:nvPr/>
          </p:nvSpPr>
          <p:spPr bwMode="auto">
            <a:xfrm>
              <a:off x="6165851" y="3668713"/>
              <a:ext cx="101600"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2"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20"/>
            <p:cNvSpPr>
              <a:spLocks/>
            </p:cNvSpPr>
            <p:nvPr/>
          </p:nvSpPr>
          <p:spPr bwMode="auto">
            <a:xfrm>
              <a:off x="6286501" y="3663950"/>
              <a:ext cx="85725" cy="106363"/>
            </a:xfrm>
            <a:custGeom>
              <a:avLst/>
              <a:gdLst>
                <a:gd name="T0" fmla="*/ 23 w 23"/>
                <a:gd name="T1" fmla="*/ 12 h 28"/>
                <a:gd name="T2" fmla="*/ 23 w 23"/>
                <a:gd name="T3" fmla="*/ 24 h 28"/>
                <a:gd name="T4" fmla="*/ 14 w 23"/>
                <a:gd name="T5" fmla="*/ 28 h 28"/>
                <a:gd name="T6" fmla="*/ 0 w 23"/>
                <a:gd name="T7" fmla="*/ 14 h 28"/>
                <a:gd name="T8" fmla="*/ 14 w 23"/>
                <a:gd name="T9" fmla="*/ 0 h 28"/>
                <a:gd name="T10" fmla="*/ 22 w 23"/>
                <a:gd name="T11" fmla="*/ 3 h 28"/>
                <a:gd name="T12" fmla="*/ 19 w 23"/>
                <a:gd name="T13" fmla="*/ 7 h 28"/>
                <a:gd name="T14" fmla="*/ 14 w 23"/>
                <a:gd name="T15" fmla="*/ 5 h 28"/>
                <a:gd name="T16" fmla="*/ 6 w 23"/>
                <a:gd name="T17" fmla="*/ 14 h 28"/>
                <a:gd name="T18" fmla="*/ 14 w 23"/>
                <a:gd name="T19" fmla="*/ 23 h 28"/>
                <a:gd name="T20" fmla="*/ 18 w 23"/>
                <a:gd name="T21" fmla="*/ 22 h 28"/>
                <a:gd name="T22" fmla="*/ 18 w 23"/>
                <a:gd name="T23" fmla="*/ 17 h 28"/>
                <a:gd name="T24" fmla="*/ 12 w 23"/>
                <a:gd name="T25" fmla="*/ 17 h 28"/>
                <a:gd name="T26" fmla="*/ 12 w 23"/>
                <a:gd name="T27" fmla="*/ 12 h 28"/>
                <a:gd name="T28" fmla="*/ 23 w 23"/>
                <a:gd name="T29"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23" y="12"/>
                  </a:moveTo>
                  <a:cubicBezTo>
                    <a:pt x="23" y="24"/>
                    <a:pt x="23" y="24"/>
                    <a:pt x="23" y="24"/>
                  </a:cubicBezTo>
                  <a:cubicBezTo>
                    <a:pt x="21" y="27"/>
                    <a:pt x="18" y="28"/>
                    <a:pt x="14" y="28"/>
                  </a:cubicBezTo>
                  <a:cubicBezTo>
                    <a:pt x="5" y="28"/>
                    <a:pt x="0" y="23"/>
                    <a:pt x="0" y="14"/>
                  </a:cubicBezTo>
                  <a:cubicBezTo>
                    <a:pt x="0" y="5"/>
                    <a:pt x="6" y="0"/>
                    <a:pt x="14" y="0"/>
                  </a:cubicBezTo>
                  <a:cubicBezTo>
                    <a:pt x="17" y="0"/>
                    <a:pt x="21" y="1"/>
                    <a:pt x="22" y="3"/>
                  </a:cubicBezTo>
                  <a:cubicBezTo>
                    <a:pt x="19" y="7"/>
                    <a:pt x="19" y="7"/>
                    <a:pt x="19" y="7"/>
                  </a:cubicBezTo>
                  <a:cubicBezTo>
                    <a:pt x="18" y="6"/>
                    <a:pt x="16" y="5"/>
                    <a:pt x="14" y="5"/>
                  </a:cubicBezTo>
                  <a:cubicBezTo>
                    <a:pt x="8" y="5"/>
                    <a:pt x="6" y="10"/>
                    <a:pt x="6" y="14"/>
                  </a:cubicBezTo>
                  <a:cubicBezTo>
                    <a:pt x="6" y="19"/>
                    <a:pt x="8" y="23"/>
                    <a:pt x="14" y="23"/>
                  </a:cubicBezTo>
                  <a:cubicBezTo>
                    <a:pt x="16" y="23"/>
                    <a:pt x="17" y="23"/>
                    <a:pt x="18" y="22"/>
                  </a:cubicBezTo>
                  <a:cubicBezTo>
                    <a:pt x="18" y="17"/>
                    <a:pt x="18" y="17"/>
                    <a:pt x="18" y="17"/>
                  </a:cubicBezTo>
                  <a:cubicBezTo>
                    <a:pt x="12" y="17"/>
                    <a:pt x="12" y="17"/>
                    <a:pt x="12" y="17"/>
                  </a:cubicBezTo>
                  <a:cubicBezTo>
                    <a:pt x="12" y="12"/>
                    <a:pt x="12" y="12"/>
                    <a:pt x="12" y="12"/>
                  </a:cubicBezTo>
                  <a:lnTo>
                    <a:pt x="2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1" name="Freeform 21"/>
            <p:cNvSpPr>
              <a:spLocks/>
            </p:cNvSpPr>
            <p:nvPr/>
          </p:nvSpPr>
          <p:spPr bwMode="auto">
            <a:xfrm>
              <a:off x="6413501" y="3668713"/>
              <a:ext cx="71438" cy="101600"/>
            </a:xfrm>
            <a:custGeom>
              <a:avLst/>
              <a:gdLst>
                <a:gd name="T0" fmla="*/ 45 w 45"/>
                <a:gd name="T1" fmla="*/ 52 h 64"/>
                <a:gd name="T2" fmla="*/ 45 w 45"/>
                <a:gd name="T3" fmla="*/ 64 h 64"/>
                <a:gd name="T4" fmla="*/ 0 w 45"/>
                <a:gd name="T5" fmla="*/ 64 h 64"/>
                <a:gd name="T6" fmla="*/ 0 w 45"/>
                <a:gd name="T7" fmla="*/ 0 h 64"/>
                <a:gd name="T8" fmla="*/ 43 w 45"/>
                <a:gd name="T9" fmla="*/ 0 h 64"/>
                <a:gd name="T10" fmla="*/ 43 w 45"/>
                <a:gd name="T11" fmla="*/ 12 h 64"/>
                <a:gd name="T12" fmla="*/ 15 w 45"/>
                <a:gd name="T13" fmla="*/ 12 h 64"/>
                <a:gd name="T14" fmla="*/ 15 w 45"/>
                <a:gd name="T15" fmla="*/ 26 h 64"/>
                <a:gd name="T16" fmla="*/ 41 w 45"/>
                <a:gd name="T17" fmla="*/ 26 h 64"/>
                <a:gd name="T18" fmla="*/ 41 w 45"/>
                <a:gd name="T19" fmla="*/ 36 h 64"/>
                <a:gd name="T20" fmla="*/ 15 w 45"/>
                <a:gd name="T21" fmla="*/ 36 h 64"/>
                <a:gd name="T22" fmla="*/ 15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3" y="0"/>
                  </a:lnTo>
                  <a:lnTo>
                    <a:pt x="43" y="12"/>
                  </a:lnTo>
                  <a:lnTo>
                    <a:pt x="15" y="12"/>
                  </a:lnTo>
                  <a:lnTo>
                    <a:pt x="15" y="26"/>
                  </a:lnTo>
                  <a:lnTo>
                    <a:pt x="41" y="26"/>
                  </a:lnTo>
                  <a:lnTo>
                    <a:pt x="41" y="36"/>
                  </a:lnTo>
                  <a:lnTo>
                    <a:pt x="15" y="36"/>
                  </a:lnTo>
                  <a:lnTo>
                    <a:pt x="15"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2" name="Freeform 22"/>
            <p:cNvSpPr>
              <a:spLocks/>
            </p:cNvSpPr>
            <p:nvPr/>
          </p:nvSpPr>
          <p:spPr bwMode="auto">
            <a:xfrm>
              <a:off x="6527801" y="3668713"/>
              <a:ext cx="107950" cy="101600"/>
            </a:xfrm>
            <a:custGeom>
              <a:avLst/>
              <a:gdLst>
                <a:gd name="T0" fmla="*/ 29 w 29"/>
                <a:gd name="T1" fmla="*/ 0 h 27"/>
                <a:gd name="T2" fmla="*/ 29 w 29"/>
                <a:gd name="T3" fmla="*/ 27 h 27"/>
                <a:gd name="T4" fmla="*/ 24 w 29"/>
                <a:gd name="T5" fmla="*/ 27 h 27"/>
                <a:gd name="T6" fmla="*/ 24 w 29"/>
                <a:gd name="T7" fmla="*/ 17 h 27"/>
                <a:gd name="T8" fmla="*/ 24 w 29"/>
                <a:gd name="T9" fmla="*/ 6 h 27"/>
                <a:gd name="T10" fmla="*/ 20 w 29"/>
                <a:gd name="T11" fmla="*/ 17 h 27"/>
                <a:gd name="T12" fmla="*/ 16 w 29"/>
                <a:gd name="T13" fmla="*/ 27 h 27"/>
                <a:gd name="T14" fmla="*/ 12 w 29"/>
                <a:gd name="T15" fmla="*/ 27 h 27"/>
                <a:gd name="T16" fmla="*/ 9 w 29"/>
                <a:gd name="T17" fmla="*/ 17 h 27"/>
                <a:gd name="T18" fmla="*/ 5 w 29"/>
                <a:gd name="T19" fmla="*/ 6 h 27"/>
                <a:gd name="T20" fmla="*/ 5 w 29"/>
                <a:gd name="T21" fmla="*/ 17 h 27"/>
                <a:gd name="T22" fmla="*/ 5 w 29"/>
                <a:gd name="T23" fmla="*/ 27 h 27"/>
                <a:gd name="T24" fmla="*/ 0 w 29"/>
                <a:gd name="T25" fmla="*/ 27 h 27"/>
                <a:gd name="T26" fmla="*/ 0 w 29"/>
                <a:gd name="T27" fmla="*/ 0 h 27"/>
                <a:gd name="T28" fmla="*/ 7 w 29"/>
                <a:gd name="T29" fmla="*/ 0 h 27"/>
                <a:gd name="T30" fmla="*/ 11 w 29"/>
                <a:gd name="T31" fmla="*/ 11 h 27"/>
                <a:gd name="T32" fmla="*/ 14 w 29"/>
                <a:gd name="T33" fmla="*/ 19 h 27"/>
                <a:gd name="T34" fmla="*/ 17 w 29"/>
                <a:gd name="T35" fmla="*/ 11 h 27"/>
                <a:gd name="T36" fmla="*/ 21 w 29"/>
                <a:gd name="T37" fmla="*/ 0 h 27"/>
                <a:gd name="T38" fmla="*/ 29 w 29"/>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27">
                  <a:moveTo>
                    <a:pt x="29" y="0"/>
                  </a:moveTo>
                  <a:cubicBezTo>
                    <a:pt x="29" y="27"/>
                    <a:pt x="29" y="27"/>
                    <a:pt x="29" y="27"/>
                  </a:cubicBezTo>
                  <a:cubicBezTo>
                    <a:pt x="24" y="27"/>
                    <a:pt x="24" y="27"/>
                    <a:pt x="24" y="27"/>
                  </a:cubicBezTo>
                  <a:cubicBezTo>
                    <a:pt x="24" y="17"/>
                    <a:pt x="24" y="17"/>
                    <a:pt x="24" y="17"/>
                  </a:cubicBezTo>
                  <a:cubicBezTo>
                    <a:pt x="24" y="14"/>
                    <a:pt x="24" y="10"/>
                    <a:pt x="24" y="6"/>
                  </a:cubicBezTo>
                  <a:cubicBezTo>
                    <a:pt x="22" y="10"/>
                    <a:pt x="21" y="14"/>
                    <a:pt x="20" y="17"/>
                  </a:cubicBezTo>
                  <a:cubicBezTo>
                    <a:pt x="16" y="27"/>
                    <a:pt x="16" y="27"/>
                    <a:pt x="16" y="27"/>
                  </a:cubicBezTo>
                  <a:cubicBezTo>
                    <a:pt x="12" y="27"/>
                    <a:pt x="12" y="27"/>
                    <a:pt x="12" y="27"/>
                  </a:cubicBezTo>
                  <a:cubicBezTo>
                    <a:pt x="9" y="17"/>
                    <a:pt x="9" y="17"/>
                    <a:pt x="9" y="17"/>
                  </a:cubicBezTo>
                  <a:cubicBezTo>
                    <a:pt x="7" y="14"/>
                    <a:pt x="6" y="10"/>
                    <a:pt x="5" y="6"/>
                  </a:cubicBezTo>
                  <a:cubicBezTo>
                    <a:pt x="5" y="10"/>
                    <a:pt x="5" y="14"/>
                    <a:pt x="5" y="17"/>
                  </a:cubicBezTo>
                  <a:cubicBezTo>
                    <a:pt x="5" y="27"/>
                    <a:pt x="5" y="27"/>
                    <a:pt x="5" y="27"/>
                  </a:cubicBezTo>
                  <a:cubicBezTo>
                    <a:pt x="0" y="27"/>
                    <a:pt x="0" y="27"/>
                    <a:pt x="0" y="27"/>
                  </a:cubicBezTo>
                  <a:cubicBezTo>
                    <a:pt x="0" y="0"/>
                    <a:pt x="0" y="0"/>
                    <a:pt x="0" y="0"/>
                  </a:cubicBezTo>
                  <a:cubicBezTo>
                    <a:pt x="7" y="0"/>
                    <a:pt x="7" y="0"/>
                    <a:pt x="7" y="0"/>
                  </a:cubicBezTo>
                  <a:cubicBezTo>
                    <a:pt x="11" y="11"/>
                    <a:pt x="11" y="11"/>
                    <a:pt x="11" y="11"/>
                  </a:cubicBezTo>
                  <a:cubicBezTo>
                    <a:pt x="12" y="13"/>
                    <a:pt x="13" y="16"/>
                    <a:pt x="14" y="19"/>
                  </a:cubicBezTo>
                  <a:cubicBezTo>
                    <a:pt x="15" y="16"/>
                    <a:pt x="16" y="13"/>
                    <a:pt x="17" y="11"/>
                  </a:cubicBezTo>
                  <a:cubicBezTo>
                    <a:pt x="21" y="0"/>
                    <a:pt x="21" y="0"/>
                    <a:pt x="21"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3" name="Freeform 23"/>
            <p:cNvSpPr>
              <a:spLocks/>
            </p:cNvSpPr>
            <p:nvPr/>
          </p:nvSpPr>
          <p:spPr bwMode="auto">
            <a:xfrm>
              <a:off x="6678613" y="3668713"/>
              <a:ext cx="71438" cy="101600"/>
            </a:xfrm>
            <a:custGeom>
              <a:avLst/>
              <a:gdLst>
                <a:gd name="T0" fmla="*/ 45 w 45"/>
                <a:gd name="T1" fmla="*/ 52 h 64"/>
                <a:gd name="T2" fmla="*/ 45 w 45"/>
                <a:gd name="T3" fmla="*/ 64 h 64"/>
                <a:gd name="T4" fmla="*/ 0 w 45"/>
                <a:gd name="T5" fmla="*/ 64 h 64"/>
                <a:gd name="T6" fmla="*/ 0 w 45"/>
                <a:gd name="T7" fmla="*/ 0 h 64"/>
                <a:gd name="T8" fmla="*/ 45 w 45"/>
                <a:gd name="T9" fmla="*/ 0 h 64"/>
                <a:gd name="T10" fmla="*/ 45 w 45"/>
                <a:gd name="T11" fmla="*/ 12 h 64"/>
                <a:gd name="T12" fmla="*/ 14 w 45"/>
                <a:gd name="T13" fmla="*/ 12 h 64"/>
                <a:gd name="T14" fmla="*/ 14 w 45"/>
                <a:gd name="T15" fmla="*/ 26 h 64"/>
                <a:gd name="T16" fmla="*/ 42 w 45"/>
                <a:gd name="T17" fmla="*/ 26 h 64"/>
                <a:gd name="T18" fmla="*/ 42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5" y="0"/>
                  </a:lnTo>
                  <a:lnTo>
                    <a:pt x="45" y="12"/>
                  </a:lnTo>
                  <a:lnTo>
                    <a:pt x="14" y="12"/>
                  </a:lnTo>
                  <a:lnTo>
                    <a:pt x="14" y="26"/>
                  </a:lnTo>
                  <a:lnTo>
                    <a:pt x="42" y="26"/>
                  </a:lnTo>
                  <a:lnTo>
                    <a:pt x="42"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4" name="Freeform 24"/>
            <p:cNvSpPr>
              <a:spLocks/>
            </p:cNvSpPr>
            <p:nvPr/>
          </p:nvSpPr>
          <p:spPr bwMode="auto">
            <a:xfrm>
              <a:off x="6791326"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9"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5" name="Freeform 25"/>
            <p:cNvSpPr>
              <a:spLocks/>
            </p:cNvSpPr>
            <p:nvPr/>
          </p:nvSpPr>
          <p:spPr bwMode="auto">
            <a:xfrm>
              <a:off x="6907213" y="3668713"/>
              <a:ext cx="79375" cy="101600"/>
            </a:xfrm>
            <a:custGeom>
              <a:avLst/>
              <a:gdLst>
                <a:gd name="T0" fmla="*/ 19 w 50"/>
                <a:gd name="T1" fmla="*/ 12 h 64"/>
                <a:gd name="T2" fmla="*/ 0 w 50"/>
                <a:gd name="T3" fmla="*/ 12 h 64"/>
                <a:gd name="T4" fmla="*/ 0 w 50"/>
                <a:gd name="T5" fmla="*/ 0 h 64"/>
                <a:gd name="T6" fmla="*/ 50 w 50"/>
                <a:gd name="T7" fmla="*/ 0 h 64"/>
                <a:gd name="T8" fmla="*/ 50 w 50"/>
                <a:gd name="T9" fmla="*/ 12 h 64"/>
                <a:gd name="T10" fmla="*/ 34 w 50"/>
                <a:gd name="T11" fmla="*/ 12 h 64"/>
                <a:gd name="T12" fmla="*/ 34 w 50"/>
                <a:gd name="T13" fmla="*/ 64 h 64"/>
                <a:gd name="T14" fmla="*/ 19 w 50"/>
                <a:gd name="T15" fmla="*/ 64 h 64"/>
                <a:gd name="T16" fmla="*/ 19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9" y="12"/>
                  </a:moveTo>
                  <a:lnTo>
                    <a:pt x="0" y="12"/>
                  </a:lnTo>
                  <a:lnTo>
                    <a:pt x="0" y="0"/>
                  </a:lnTo>
                  <a:lnTo>
                    <a:pt x="50" y="0"/>
                  </a:lnTo>
                  <a:lnTo>
                    <a:pt x="50" y="12"/>
                  </a:lnTo>
                  <a:lnTo>
                    <a:pt x="34" y="12"/>
                  </a:lnTo>
                  <a:lnTo>
                    <a:pt x="34" y="64"/>
                  </a:lnTo>
                  <a:lnTo>
                    <a:pt x="19" y="64"/>
                  </a:lnTo>
                  <a:lnTo>
                    <a:pt x="1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39912149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74BD47-2A2B-4D58-BF34-05398B14F47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A7C2B45-6632-4BF3-8838-2480DA070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E577BD1A-030F-4029-916E-C25C2072339E}"/>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1B3B5B6-7C00-460E-A3F9-9A9611763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227D51D8-A9FA-4CCF-B120-D7368EBE6E0E}"/>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E15EE72-D770-4D77-BB6E-279D97E1F837}"/>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8" name="Plassholder for bunntekst 7">
            <a:extLst>
              <a:ext uri="{FF2B5EF4-FFF2-40B4-BE49-F238E27FC236}">
                <a16:creationId xmlns:a16="http://schemas.microsoft.com/office/drawing/2014/main" id="{D475718C-A040-429B-8862-85714AE0A98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68CBDA1-4924-4688-A126-F7F2BB1E1DC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1671825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343025"/>
            <a:ext cx="7198125" cy="744976"/>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720000" y="2133156"/>
            <a:ext cx="7198125" cy="360000"/>
          </a:xfrm>
        </p:spPr>
        <p:txBody>
          <a:bodyPr/>
          <a:lstStyle>
            <a:lvl1pPr marL="0" indent="0" algn="l">
              <a:buNone/>
              <a:defRPr sz="1600" b="1">
                <a:solidFill>
                  <a:srgbClr val="FFFFFF"/>
                </a:solidFill>
              </a:defRPr>
            </a:lvl1pPr>
            <a:lvl2pPr marL="457123" indent="0" algn="ctr">
              <a:buNone/>
              <a:defRPr>
                <a:solidFill>
                  <a:schemeClr val="tx1">
                    <a:tint val="75000"/>
                  </a:schemeClr>
                </a:solidFill>
              </a:defRPr>
            </a:lvl2pPr>
            <a:lvl3pPr marL="914245" indent="0" algn="ctr">
              <a:buNone/>
              <a:defRPr>
                <a:solidFill>
                  <a:schemeClr val="tx1">
                    <a:tint val="75000"/>
                  </a:schemeClr>
                </a:solidFill>
              </a:defRPr>
            </a:lvl3pPr>
            <a:lvl4pPr marL="1371368" indent="0" algn="ctr">
              <a:buNone/>
              <a:defRPr>
                <a:solidFill>
                  <a:schemeClr val="tx1">
                    <a:tint val="75000"/>
                  </a:schemeClr>
                </a:solidFill>
              </a:defRPr>
            </a:lvl4pPr>
            <a:lvl5pPr marL="1828490" indent="0" algn="ctr">
              <a:buNone/>
              <a:defRPr>
                <a:solidFill>
                  <a:schemeClr val="tx1">
                    <a:tint val="75000"/>
                  </a:schemeClr>
                </a:solidFill>
              </a:defRPr>
            </a:lvl5pPr>
            <a:lvl6pPr marL="2285613" indent="0" algn="ctr">
              <a:buNone/>
              <a:defRPr>
                <a:solidFill>
                  <a:schemeClr val="tx1">
                    <a:tint val="75000"/>
                  </a:schemeClr>
                </a:solidFill>
              </a:defRPr>
            </a:lvl6pPr>
            <a:lvl7pPr marL="2742736" indent="0" algn="ctr">
              <a:buNone/>
              <a:defRPr>
                <a:solidFill>
                  <a:schemeClr val="tx1">
                    <a:tint val="75000"/>
                  </a:schemeClr>
                </a:solidFill>
              </a:defRPr>
            </a:lvl7pPr>
            <a:lvl8pPr marL="3199858" indent="0" algn="ctr">
              <a:buNone/>
              <a:defRPr>
                <a:solidFill>
                  <a:schemeClr val="tx1">
                    <a:tint val="75000"/>
                  </a:schemeClr>
                </a:solidFill>
              </a:defRPr>
            </a:lvl8pPr>
            <a:lvl9pPr marL="3656981"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720000" y="2591400"/>
            <a:ext cx="7198125" cy="215950"/>
          </a:xfrm>
        </p:spPr>
        <p:txBody>
          <a:bodyPr>
            <a:noAutofit/>
          </a:bodyPr>
          <a:lstStyle>
            <a:lvl1pPr marL="0" indent="0">
              <a:buNone/>
              <a:defRPr sz="1300">
                <a:solidFill>
                  <a:srgbClr val="FFFFFF"/>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720000" y="2843342"/>
            <a:ext cx="7198125" cy="215950"/>
          </a:xfrm>
        </p:spPr>
        <p:txBody>
          <a:bodyPr>
            <a:noAutofit/>
          </a:bodyPr>
          <a:lstStyle>
            <a:lvl1pPr marL="0" indent="0">
              <a:buNone/>
              <a:defRPr sz="1300">
                <a:solidFill>
                  <a:srgbClr val="FFFFFF"/>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Date</a:t>
            </a:r>
          </a:p>
        </p:txBody>
      </p:sp>
      <p:grpSp>
        <p:nvGrpSpPr>
          <p:cNvPr id="78" name="Pulse"/>
          <p:cNvGrpSpPr/>
          <p:nvPr userDrawn="1"/>
        </p:nvGrpSpPr>
        <p:grpSpPr>
          <a:xfrm>
            <a:off x="0" y="2978236"/>
            <a:ext cx="12192000" cy="3543301"/>
            <a:chOff x="0" y="1628775"/>
            <a:chExt cx="9144000" cy="3543301"/>
          </a:xfrm>
        </p:grpSpPr>
        <p:sp>
          <p:nvSpPr>
            <p:cNvPr id="61" name="Freeform 25"/>
            <p:cNvSpPr>
              <a:spLocks/>
            </p:cNvSpPr>
            <p:nvPr userDrawn="1"/>
          </p:nvSpPr>
          <p:spPr bwMode="auto">
            <a:xfrm>
              <a:off x="1222375" y="3260725"/>
              <a:ext cx="257175" cy="431800"/>
            </a:xfrm>
            <a:custGeom>
              <a:avLst/>
              <a:gdLst>
                <a:gd name="T0" fmla="*/ 40 w 81"/>
                <a:gd name="T1" fmla="*/ 136 h 136"/>
                <a:gd name="T2" fmla="*/ 40 w 81"/>
                <a:gd name="T3" fmla="*/ 136 h 136"/>
                <a:gd name="T4" fmla="*/ 0 w 81"/>
                <a:gd name="T5" fmla="*/ 96 h 136"/>
                <a:gd name="T6" fmla="*/ 0 w 81"/>
                <a:gd name="T7" fmla="*/ 41 h 136"/>
                <a:gd name="T8" fmla="*/ 40 w 81"/>
                <a:gd name="T9" fmla="*/ 0 h 136"/>
                <a:gd name="T10" fmla="*/ 81 w 81"/>
                <a:gd name="T11" fmla="*/ 41 h 136"/>
                <a:gd name="T12" fmla="*/ 81 w 81"/>
                <a:gd name="T13" fmla="*/ 96 h 136"/>
                <a:gd name="T14" fmla="*/ 40 w 81"/>
                <a:gd name="T15" fmla="*/ 136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6">
                  <a:moveTo>
                    <a:pt x="40" y="136"/>
                  </a:moveTo>
                  <a:cubicBezTo>
                    <a:pt x="40" y="136"/>
                    <a:pt x="40" y="136"/>
                    <a:pt x="40" y="136"/>
                  </a:cubicBezTo>
                  <a:cubicBezTo>
                    <a:pt x="18" y="136"/>
                    <a:pt x="0" y="118"/>
                    <a:pt x="0" y="96"/>
                  </a:cubicBezTo>
                  <a:cubicBezTo>
                    <a:pt x="0" y="41"/>
                    <a:pt x="0" y="41"/>
                    <a:pt x="0" y="41"/>
                  </a:cubicBezTo>
                  <a:cubicBezTo>
                    <a:pt x="0" y="18"/>
                    <a:pt x="18" y="0"/>
                    <a:pt x="40" y="0"/>
                  </a:cubicBezTo>
                  <a:cubicBezTo>
                    <a:pt x="63" y="0"/>
                    <a:pt x="81" y="18"/>
                    <a:pt x="81" y="41"/>
                  </a:cubicBezTo>
                  <a:cubicBezTo>
                    <a:pt x="81" y="96"/>
                    <a:pt x="81" y="96"/>
                    <a:pt x="81" y="96"/>
                  </a:cubicBezTo>
                  <a:cubicBezTo>
                    <a:pt x="81" y="118"/>
                    <a:pt x="63" y="136"/>
                    <a:pt x="40" y="136"/>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2" name="Freeform 26"/>
            <p:cNvSpPr>
              <a:spLocks/>
            </p:cNvSpPr>
            <p:nvPr userDrawn="1"/>
          </p:nvSpPr>
          <p:spPr bwMode="auto">
            <a:xfrm>
              <a:off x="612775" y="3238500"/>
              <a:ext cx="434975" cy="1084263"/>
            </a:xfrm>
            <a:custGeom>
              <a:avLst/>
              <a:gdLst>
                <a:gd name="T0" fmla="*/ 68 w 137"/>
                <a:gd name="T1" fmla="*/ 341 h 341"/>
                <a:gd name="T2" fmla="*/ 68 w 137"/>
                <a:gd name="T3" fmla="*/ 341 h 341"/>
                <a:gd name="T4" fmla="*/ 0 w 137"/>
                <a:gd name="T5" fmla="*/ 273 h 341"/>
                <a:gd name="T6" fmla="*/ 0 w 137"/>
                <a:gd name="T7" fmla="*/ 68 h 341"/>
                <a:gd name="T8" fmla="*/ 68 w 137"/>
                <a:gd name="T9" fmla="*/ 0 h 341"/>
                <a:gd name="T10" fmla="*/ 137 w 137"/>
                <a:gd name="T11" fmla="*/ 68 h 341"/>
                <a:gd name="T12" fmla="*/ 137 w 137"/>
                <a:gd name="T13" fmla="*/ 273 h 341"/>
                <a:gd name="T14" fmla="*/ 68 w 137"/>
                <a:gd name="T15" fmla="*/ 34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1">
                  <a:moveTo>
                    <a:pt x="68" y="341"/>
                  </a:moveTo>
                  <a:cubicBezTo>
                    <a:pt x="68" y="341"/>
                    <a:pt x="68" y="341"/>
                    <a:pt x="68" y="341"/>
                  </a:cubicBezTo>
                  <a:cubicBezTo>
                    <a:pt x="31" y="341"/>
                    <a:pt x="0" y="311"/>
                    <a:pt x="0" y="273"/>
                  </a:cubicBezTo>
                  <a:cubicBezTo>
                    <a:pt x="0" y="68"/>
                    <a:pt x="0" y="68"/>
                    <a:pt x="0" y="68"/>
                  </a:cubicBezTo>
                  <a:cubicBezTo>
                    <a:pt x="0" y="31"/>
                    <a:pt x="31" y="0"/>
                    <a:pt x="68" y="0"/>
                  </a:cubicBezTo>
                  <a:cubicBezTo>
                    <a:pt x="106" y="0"/>
                    <a:pt x="137" y="31"/>
                    <a:pt x="137" y="68"/>
                  </a:cubicBezTo>
                  <a:cubicBezTo>
                    <a:pt x="137" y="273"/>
                    <a:pt x="137" y="273"/>
                    <a:pt x="137" y="273"/>
                  </a:cubicBezTo>
                  <a:cubicBezTo>
                    <a:pt x="137" y="311"/>
                    <a:pt x="106" y="341"/>
                    <a:pt x="68" y="341"/>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3" name="Freeform 27"/>
            <p:cNvSpPr>
              <a:spLocks noEditPoints="1"/>
            </p:cNvSpPr>
            <p:nvPr userDrawn="1"/>
          </p:nvSpPr>
          <p:spPr bwMode="auto">
            <a:xfrm>
              <a:off x="7108825" y="2716213"/>
              <a:ext cx="434975" cy="1087438"/>
            </a:xfrm>
            <a:custGeom>
              <a:avLst/>
              <a:gdLst>
                <a:gd name="T0" fmla="*/ 68 w 137"/>
                <a:gd name="T1" fmla="*/ 14 h 342"/>
                <a:gd name="T2" fmla="*/ 123 w 137"/>
                <a:gd name="T3" fmla="*/ 68 h 342"/>
                <a:gd name="T4" fmla="*/ 123 w 137"/>
                <a:gd name="T5" fmla="*/ 273 h 342"/>
                <a:gd name="T6" fmla="*/ 68 w 137"/>
                <a:gd name="T7" fmla="*/ 328 h 342"/>
                <a:gd name="T8" fmla="*/ 14 w 137"/>
                <a:gd name="T9" fmla="*/ 273 h 342"/>
                <a:gd name="T10" fmla="*/ 14 w 137"/>
                <a:gd name="T11" fmla="*/ 68 h 342"/>
                <a:gd name="T12" fmla="*/ 68 w 137"/>
                <a:gd name="T13" fmla="*/ 14 h 342"/>
                <a:gd name="T14" fmla="*/ 68 w 137"/>
                <a:gd name="T15" fmla="*/ 0 h 342"/>
                <a:gd name="T16" fmla="*/ 68 w 137"/>
                <a:gd name="T17" fmla="*/ 0 h 342"/>
                <a:gd name="T18" fmla="*/ 0 w 137"/>
                <a:gd name="T19" fmla="*/ 68 h 342"/>
                <a:gd name="T20" fmla="*/ 0 w 137"/>
                <a:gd name="T21" fmla="*/ 273 h 342"/>
                <a:gd name="T22" fmla="*/ 68 w 137"/>
                <a:gd name="T23" fmla="*/ 342 h 342"/>
                <a:gd name="T24" fmla="*/ 137 w 137"/>
                <a:gd name="T25" fmla="*/ 273 h 342"/>
                <a:gd name="T26" fmla="*/ 137 w 137"/>
                <a:gd name="T27" fmla="*/ 68 h 342"/>
                <a:gd name="T28" fmla="*/ 68 w 137"/>
                <a:gd name="T2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2">
                  <a:moveTo>
                    <a:pt x="68" y="14"/>
                  </a:moveTo>
                  <a:cubicBezTo>
                    <a:pt x="98" y="14"/>
                    <a:pt x="123" y="38"/>
                    <a:pt x="123" y="68"/>
                  </a:cubicBezTo>
                  <a:cubicBezTo>
                    <a:pt x="123" y="273"/>
                    <a:pt x="123" y="273"/>
                    <a:pt x="123" y="273"/>
                  </a:cubicBezTo>
                  <a:cubicBezTo>
                    <a:pt x="123" y="303"/>
                    <a:pt x="98" y="328"/>
                    <a:pt x="68" y="328"/>
                  </a:cubicBezTo>
                  <a:cubicBezTo>
                    <a:pt x="38" y="328"/>
                    <a:pt x="14" y="303"/>
                    <a:pt x="14" y="273"/>
                  </a:cubicBezTo>
                  <a:cubicBezTo>
                    <a:pt x="14" y="68"/>
                    <a:pt x="14" y="68"/>
                    <a:pt x="14" y="68"/>
                  </a:cubicBezTo>
                  <a:cubicBezTo>
                    <a:pt x="14" y="38"/>
                    <a:pt x="38" y="14"/>
                    <a:pt x="68" y="14"/>
                  </a:cubicBezTo>
                  <a:moveTo>
                    <a:pt x="68" y="0"/>
                  </a:moveTo>
                  <a:cubicBezTo>
                    <a:pt x="68" y="0"/>
                    <a:pt x="68" y="0"/>
                    <a:pt x="68" y="0"/>
                  </a:cubicBezTo>
                  <a:cubicBezTo>
                    <a:pt x="30" y="0"/>
                    <a:pt x="0" y="31"/>
                    <a:pt x="0" y="68"/>
                  </a:cubicBezTo>
                  <a:cubicBezTo>
                    <a:pt x="0" y="273"/>
                    <a:pt x="0" y="273"/>
                    <a:pt x="0" y="273"/>
                  </a:cubicBezTo>
                  <a:cubicBezTo>
                    <a:pt x="0" y="311"/>
                    <a:pt x="30" y="342"/>
                    <a:pt x="68" y="342"/>
                  </a:cubicBezTo>
                  <a:cubicBezTo>
                    <a:pt x="106" y="342"/>
                    <a:pt x="137" y="311"/>
                    <a:pt x="137" y="273"/>
                  </a:cubicBezTo>
                  <a:cubicBezTo>
                    <a:pt x="137" y="68"/>
                    <a:pt x="137" y="68"/>
                    <a:pt x="137" y="68"/>
                  </a:cubicBezTo>
                  <a:cubicBezTo>
                    <a:pt x="137" y="31"/>
                    <a:pt x="106" y="0"/>
                    <a:pt x="68"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4" name="Freeform 28"/>
            <p:cNvSpPr>
              <a:spLocks noEditPoints="1"/>
            </p:cNvSpPr>
            <p:nvPr userDrawn="1"/>
          </p:nvSpPr>
          <p:spPr bwMode="auto">
            <a:xfrm>
              <a:off x="7759700" y="1870075"/>
              <a:ext cx="542925" cy="2433638"/>
            </a:xfrm>
            <a:custGeom>
              <a:avLst/>
              <a:gdLst>
                <a:gd name="T0" fmla="*/ 85 w 171"/>
                <a:gd name="T1" fmla="*/ 13 h 765"/>
                <a:gd name="T2" fmla="*/ 157 w 171"/>
                <a:gd name="T3" fmla="*/ 85 h 765"/>
                <a:gd name="T4" fmla="*/ 157 w 171"/>
                <a:gd name="T5" fmla="*/ 679 h 765"/>
                <a:gd name="T6" fmla="*/ 85 w 171"/>
                <a:gd name="T7" fmla="*/ 751 h 765"/>
                <a:gd name="T8" fmla="*/ 13 w 171"/>
                <a:gd name="T9" fmla="*/ 679 h 765"/>
                <a:gd name="T10" fmla="*/ 13 w 171"/>
                <a:gd name="T11" fmla="*/ 85 h 765"/>
                <a:gd name="T12" fmla="*/ 85 w 171"/>
                <a:gd name="T13" fmla="*/ 13 h 765"/>
                <a:gd name="T14" fmla="*/ 85 w 171"/>
                <a:gd name="T15" fmla="*/ 0 h 765"/>
                <a:gd name="T16" fmla="*/ 0 w 171"/>
                <a:gd name="T17" fmla="*/ 85 h 765"/>
                <a:gd name="T18" fmla="*/ 0 w 171"/>
                <a:gd name="T19" fmla="*/ 679 h 765"/>
                <a:gd name="T20" fmla="*/ 85 w 171"/>
                <a:gd name="T21" fmla="*/ 765 h 765"/>
                <a:gd name="T22" fmla="*/ 171 w 171"/>
                <a:gd name="T23" fmla="*/ 679 h 765"/>
                <a:gd name="T24" fmla="*/ 171 w 171"/>
                <a:gd name="T25" fmla="*/ 85 h 765"/>
                <a:gd name="T26" fmla="*/ 85 w 171"/>
                <a:gd name="T27"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765">
                  <a:moveTo>
                    <a:pt x="85" y="13"/>
                  </a:moveTo>
                  <a:cubicBezTo>
                    <a:pt x="125" y="13"/>
                    <a:pt x="157" y="45"/>
                    <a:pt x="157" y="85"/>
                  </a:cubicBezTo>
                  <a:cubicBezTo>
                    <a:pt x="157" y="679"/>
                    <a:pt x="157" y="679"/>
                    <a:pt x="157" y="679"/>
                  </a:cubicBezTo>
                  <a:cubicBezTo>
                    <a:pt x="157" y="719"/>
                    <a:pt x="125" y="751"/>
                    <a:pt x="85" y="751"/>
                  </a:cubicBezTo>
                  <a:cubicBezTo>
                    <a:pt x="46" y="751"/>
                    <a:pt x="13" y="719"/>
                    <a:pt x="13" y="679"/>
                  </a:cubicBezTo>
                  <a:cubicBezTo>
                    <a:pt x="13" y="85"/>
                    <a:pt x="13" y="85"/>
                    <a:pt x="13" y="85"/>
                  </a:cubicBezTo>
                  <a:cubicBezTo>
                    <a:pt x="13" y="45"/>
                    <a:pt x="46" y="13"/>
                    <a:pt x="85" y="13"/>
                  </a:cubicBezTo>
                  <a:moveTo>
                    <a:pt x="85" y="0"/>
                  </a:moveTo>
                  <a:cubicBezTo>
                    <a:pt x="38" y="0"/>
                    <a:pt x="0" y="38"/>
                    <a:pt x="0" y="85"/>
                  </a:cubicBezTo>
                  <a:cubicBezTo>
                    <a:pt x="0" y="679"/>
                    <a:pt x="0" y="679"/>
                    <a:pt x="0" y="679"/>
                  </a:cubicBezTo>
                  <a:cubicBezTo>
                    <a:pt x="0" y="726"/>
                    <a:pt x="38" y="765"/>
                    <a:pt x="85" y="765"/>
                  </a:cubicBezTo>
                  <a:cubicBezTo>
                    <a:pt x="132" y="765"/>
                    <a:pt x="171" y="726"/>
                    <a:pt x="171" y="679"/>
                  </a:cubicBezTo>
                  <a:cubicBezTo>
                    <a:pt x="171" y="85"/>
                    <a:pt x="171" y="85"/>
                    <a:pt x="171" y="85"/>
                  </a:cubicBezTo>
                  <a:cubicBezTo>
                    <a:pt x="171" y="38"/>
                    <a:pt x="132" y="0"/>
                    <a:pt x="85"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5" name="Freeform 29"/>
            <p:cNvSpPr>
              <a:spLocks noEditPoints="1"/>
            </p:cNvSpPr>
            <p:nvPr userDrawn="1"/>
          </p:nvSpPr>
          <p:spPr bwMode="auto">
            <a:xfrm>
              <a:off x="1349375" y="2716213"/>
              <a:ext cx="434975" cy="1087438"/>
            </a:xfrm>
            <a:custGeom>
              <a:avLst/>
              <a:gdLst>
                <a:gd name="T0" fmla="*/ 69 w 137"/>
                <a:gd name="T1" fmla="*/ 14 h 342"/>
                <a:gd name="T2" fmla="*/ 123 w 137"/>
                <a:gd name="T3" fmla="*/ 68 h 342"/>
                <a:gd name="T4" fmla="*/ 123 w 137"/>
                <a:gd name="T5" fmla="*/ 273 h 342"/>
                <a:gd name="T6" fmla="*/ 69 w 137"/>
                <a:gd name="T7" fmla="*/ 328 h 342"/>
                <a:gd name="T8" fmla="*/ 14 w 137"/>
                <a:gd name="T9" fmla="*/ 273 h 342"/>
                <a:gd name="T10" fmla="*/ 14 w 137"/>
                <a:gd name="T11" fmla="*/ 68 h 342"/>
                <a:gd name="T12" fmla="*/ 69 w 137"/>
                <a:gd name="T13" fmla="*/ 14 h 342"/>
                <a:gd name="T14" fmla="*/ 69 w 137"/>
                <a:gd name="T15" fmla="*/ 0 h 342"/>
                <a:gd name="T16" fmla="*/ 0 w 137"/>
                <a:gd name="T17" fmla="*/ 68 h 342"/>
                <a:gd name="T18" fmla="*/ 0 w 137"/>
                <a:gd name="T19" fmla="*/ 273 h 342"/>
                <a:gd name="T20" fmla="*/ 69 w 137"/>
                <a:gd name="T21" fmla="*/ 342 h 342"/>
                <a:gd name="T22" fmla="*/ 137 w 137"/>
                <a:gd name="T23" fmla="*/ 273 h 342"/>
                <a:gd name="T24" fmla="*/ 137 w 137"/>
                <a:gd name="T25" fmla="*/ 68 h 342"/>
                <a:gd name="T26" fmla="*/ 69 w 137"/>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342">
                  <a:moveTo>
                    <a:pt x="69" y="14"/>
                  </a:moveTo>
                  <a:cubicBezTo>
                    <a:pt x="99" y="14"/>
                    <a:pt x="123" y="38"/>
                    <a:pt x="123" y="68"/>
                  </a:cubicBezTo>
                  <a:cubicBezTo>
                    <a:pt x="123" y="273"/>
                    <a:pt x="123" y="273"/>
                    <a:pt x="123" y="273"/>
                  </a:cubicBezTo>
                  <a:cubicBezTo>
                    <a:pt x="123" y="303"/>
                    <a:pt x="99" y="328"/>
                    <a:pt x="69" y="328"/>
                  </a:cubicBezTo>
                  <a:cubicBezTo>
                    <a:pt x="39" y="328"/>
                    <a:pt x="14" y="303"/>
                    <a:pt x="14" y="273"/>
                  </a:cubicBezTo>
                  <a:cubicBezTo>
                    <a:pt x="14" y="68"/>
                    <a:pt x="14" y="68"/>
                    <a:pt x="14" y="68"/>
                  </a:cubicBezTo>
                  <a:cubicBezTo>
                    <a:pt x="14" y="38"/>
                    <a:pt x="39" y="14"/>
                    <a:pt x="69" y="14"/>
                  </a:cubicBezTo>
                  <a:moveTo>
                    <a:pt x="69" y="0"/>
                  </a:moveTo>
                  <a:cubicBezTo>
                    <a:pt x="31" y="0"/>
                    <a:pt x="0" y="31"/>
                    <a:pt x="0" y="68"/>
                  </a:cubicBezTo>
                  <a:cubicBezTo>
                    <a:pt x="0" y="273"/>
                    <a:pt x="0" y="273"/>
                    <a:pt x="0" y="273"/>
                  </a:cubicBezTo>
                  <a:cubicBezTo>
                    <a:pt x="0" y="311"/>
                    <a:pt x="31" y="342"/>
                    <a:pt x="69" y="342"/>
                  </a:cubicBezTo>
                  <a:cubicBezTo>
                    <a:pt x="106" y="342"/>
                    <a:pt x="137" y="311"/>
                    <a:pt x="137" y="273"/>
                  </a:cubicBezTo>
                  <a:cubicBezTo>
                    <a:pt x="137" y="68"/>
                    <a:pt x="137" y="68"/>
                    <a:pt x="137" y="68"/>
                  </a:cubicBezTo>
                  <a:cubicBezTo>
                    <a:pt x="137" y="31"/>
                    <a:pt x="106" y="0"/>
                    <a:pt x="69"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6" name="Freeform 30"/>
            <p:cNvSpPr>
              <a:spLocks noEditPoints="1"/>
            </p:cNvSpPr>
            <p:nvPr userDrawn="1"/>
          </p:nvSpPr>
          <p:spPr bwMode="auto">
            <a:xfrm>
              <a:off x="2000250" y="1870075"/>
              <a:ext cx="542925" cy="2433638"/>
            </a:xfrm>
            <a:custGeom>
              <a:avLst/>
              <a:gdLst>
                <a:gd name="T0" fmla="*/ 86 w 171"/>
                <a:gd name="T1" fmla="*/ 13 h 765"/>
                <a:gd name="T2" fmla="*/ 157 w 171"/>
                <a:gd name="T3" fmla="*/ 85 h 765"/>
                <a:gd name="T4" fmla="*/ 157 w 171"/>
                <a:gd name="T5" fmla="*/ 679 h 765"/>
                <a:gd name="T6" fmla="*/ 86 w 171"/>
                <a:gd name="T7" fmla="*/ 751 h 765"/>
                <a:gd name="T8" fmla="*/ 14 w 171"/>
                <a:gd name="T9" fmla="*/ 679 h 765"/>
                <a:gd name="T10" fmla="*/ 14 w 171"/>
                <a:gd name="T11" fmla="*/ 85 h 765"/>
                <a:gd name="T12" fmla="*/ 86 w 171"/>
                <a:gd name="T13" fmla="*/ 13 h 765"/>
                <a:gd name="T14" fmla="*/ 86 w 171"/>
                <a:gd name="T15" fmla="*/ 0 h 765"/>
                <a:gd name="T16" fmla="*/ 0 w 171"/>
                <a:gd name="T17" fmla="*/ 85 h 765"/>
                <a:gd name="T18" fmla="*/ 0 w 171"/>
                <a:gd name="T19" fmla="*/ 679 h 765"/>
                <a:gd name="T20" fmla="*/ 86 w 171"/>
                <a:gd name="T21" fmla="*/ 765 h 765"/>
                <a:gd name="T22" fmla="*/ 171 w 171"/>
                <a:gd name="T23" fmla="*/ 679 h 765"/>
                <a:gd name="T24" fmla="*/ 171 w 171"/>
                <a:gd name="T25" fmla="*/ 85 h 765"/>
                <a:gd name="T26" fmla="*/ 86 w 171"/>
                <a:gd name="T27"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765">
                  <a:moveTo>
                    <a:pt x="86" y="13"/>
                  </a:moveTo>
                  <a:cubicBezTo>
                    <a:pt x="125" y="13"/>
                    <a:pt x="157" y="45"/>
                    <a:pt x="157" y="85"/>
                  </a:cubicBezTo>
                  <a:cubicBezTo>
                    <a:pt x="157" y="679"/>
                    <a:pt x="157" y="679"/>
                    <a:pt x="157" y="679"/>
                  </a:cubicBezTo>
                  <a:cubicBezTo>
                    <a:pt x="157" y="719"/>
                    <a:pt x="125" y="751"/>
                    <a:pt x="86" y="751"/>
                  </a:cubicBezTo>
                  <a:cubicBezTo>
                    <a:pt x="46" y="751"/>
                    <a:pt x="14" y="719"/>
                    <a:pt x="14" y="679"/>
                  </a:cubicBezTo>
                  <a:cubicBezTo>
                    <a:pt x="14" y="85"/>
                    <a:pt x="14" y="85"/>
                    <a:pt x="14" y="85"/>
                  </a:cubicBezTo>
                  <a:cubicBezTo>
                    <a:pt x="14" y="45"/>
                    <a:pt x="46" y="13"/>
                    <a:pt x="86" y="13"/>
                  </a:cubicBezTo>
                  <a:moveTo>
                    <a:pt x="86" y="0"/>
                  </a:moveTo>
                  <a:cubicBezTo>
                    <a:pt x="39" y="0"/>
                    <a:pt x="0" y="38"/>
                    <a:pt x="0" y="85"/>
                  </a:cubicBezTo>
                  <a:cubicBezTo>
                    <a:pt x="0" y="679"/>
                    <a:pt x="0" y="679"/>
                    <a:pt x="0" y="679"/>
                  </a:cubicBezTo>
                  <a:cubicBezTo>
                    <a:pt x="0" y="726"/>
                    <a:pt x="39" y="765"/>
                    <a:pt x="86" y="765"/>
                  </a:cubicBezTo>
                  <a:cubicBezTo>
                    <a:pt x="133" y="765"/>
                    <a:pt x="171" y="726"/>
                    <a:pt x="171" y="679"/>
                  </a:cubicBezTo>
                  <a:cubicBezTo>
                    <a:pt x="171" y="85"/>
                    <a:pt x="171" y="85"/>
                    <a:pt x="171" y="85"/>
                  </a:cubicBezTo>
                  <a:cubicBezTo>
                    <a:pt x="171" y="38"/>
                    <a:pt x="133" y="0"/>
                    <a:pt x="86"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7" name="Freeform 31"/>
            <p:cNvSpPr>
              <a:spLocks/>
            </p:cNvSpPr>
            <p:nvPr userDrawn="1"/>
          </p:nvSpPr>
          <p:spPr bwMode="auto">
            <a:xfrm>
              <a:off x="8080375" y="2738438"/>
              <a:ext cx="539750" cy="2433638"/>
            </a:xfrm>
            <a:custGeom>
              <a:avLst/>
              <a:gdLst>
                <a:gd name="T0" fmla="*/ 85 w 170"/>
                <a:gd name="T1" fmla="*/ 765 h 765"/>
                <a:gd name="T2" fmla="*/ 85 w 170"/>
                <a:gd name="T3" fmla="*/ 765 h 765"/>
                <a:gd name="T4" fmla="*/ 0 w 170"/>
                <a:gd name="T5" fmla="*/ 679 h 765"/>
                <a:gd name="T6" fmla="*/ 0 w 170"/>
                <a:gd name="T7" fmla="*/ 85 h 765"/>
                <a:gd name="T8" fmla="*/ 85 w 170"/>
                <a:gd name="T9" fmla="*/ 0 h 765"/>
                <a:gd name="T10" fmla="*/ 170 w 170"/>
                <a:gd name="T11" fmla="*/ 85 h 765"/>
                <a:gd name="T12" fmla="*/ 170 w 170"/>
                <a:gd name="T13" fmla="*/ 679 h 765"/>
                <a:gd name="T14" fmla="*/ 85 w 170"/>
                <a:gd name="T15" fmla="*/ 765 h 7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765">
                  <a:moveTo>
                    <a:pt x="85" y="765"/>
                  </a:moveTo>
                  <a:cubicBezTo>
                    <a:pt x="85" y="765"/>
                    <a:pt x="85" y="765"/>
                    <a:pt x="85" y="765"/>
                  </a:cubicBezTo>
                  <a:cubicBezTo>
                    <a:pt x="38" y="765"/>
                    <a:pt x="0" y="727"/>
                    <a:pt x="0" y="679"/>
                  </a:cubicBezTo>
                  <a:cubicBezTo>
                    <a:pt x="0" y="85"/>
                    <a:pt x="0" y="85"/>
                    <a:pt x="0" y="85"/>
                  </a:cubicBezTo>
                  <a:cubicBezTo>
                    <a:pt x="0" y="38"/>
                    <a:pt x="38" y="0"/>
                    <a:pt x="85" y="0"/>
                  </a:cubicBezTo>
                  <a:cubicBezTo>
                    <a:pt x="132" y="0"/>
                    <a:pt x="170" y="38"/>
                    <a:pt x="170" y="85"/>
                  </a:cubicBezTo>
                  <a:cubicBezTo>
                    <a:pt x="170" y="679"/>
                    <a:pt x="170" y="679"/>
                    <a:pt x="170" y="679"/>
                  </a:cubicBezTo>
                  <a:cubicBezTo>
                    <a:pt x="170" y="727"/>
                    <a:pt x="132" y="765"/>
                    <a:pt x="85" y="76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8" name="Freeform 32"/>
            <p:cNvSpPr>
              <a:spLocks noEditPoints="1"/>
            </p:cNvSpPr>
            <p:nvPr userDrawn="1"/>
          </p:nvSpPr>
          <p:spPr bwMode="auto">
            <a:xfrm>
              <a:off x="3851275" y="2478088"/>
              <a:ext cx="434975" cy="1084263"/>
            </a:xfrm>
            <a:custGeom>
              <a:avLst/>
              <a:gdLst>
                <a:gd name="T0" fmla="*/ 68 w 137"/>
                <a:gd name="T1" fmla="*/ 14 h 341"/>
                <a:gd name="T2" fmla="*/ 123 w 137"/>
                <a:gd name="T3" fmla="*/ 68 h 341"/>
                <a:gd name="T4" fmla="*/ 123 w 137"/>
                <a:gd name="T5" fmla="*/ 273 h 341"/>
                <a:gd name="T6" fmla="*/ 68 w 137"/>
                <a:gd name="T7" fmla="*/ 328 h 341"/>
                <a:gd name="T8" fmla="*/ 14 w 137"/>
                <a:gd name="T9" fmla="*/ 273 h 341"/>
                <a:gd name="T10" fmla="*/ 14 w 137"/>
                <a:gd name="T11" fmla="*/ 68 h 341"/>
                <a:gd name="T12" fmla="*/ 68 w 137"/>
                <a:gd name="T13" fmla="*/ 14 h 341"/>
                <a:gd name="T14" fmla="*/ 68 w 137"/>
                <a:gd name="T15" fmla="*/ 0 h 341"/>
                <a:gd name="T16" fmla="*/ 0 w 137"/>
                <a:gd name="T17" fmla="*/ 68 h 341"/>
                <a:gd name="T18" fmla="*/ 0 w 137"/>
                <a:gd name="T19" fmla="*/ 273 h 341"/>
                <a:gd name="T20" fmla="*/ 68 w 137"/>
                <a:gd name="T21" fmla="*/ 341 h 341"/>
                <a:gd name="T22" fmla="*/ 137 w 137"/>
                <a:gd name="T23" fmla="*/ 273 h 341"/>
                <a:gd name="T24" fmla="*/ 137 w 137"/>
                <a:gd name="T25" fmla="*/ 68 h 341"/>
                <a:gd name="T26" fmla="*/ 68 w 137"/>
                <a:gd name="T27"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341">
                  <a:moveTo>
                    <a:pt x="68" y="14"/>
                  </a:moveTo>
                  <a:cubicBezTo>
                    <a:pt x="98" y="14"/>
                    <a:pt x="123" y="38"/>
                    <a:pt x="123" y="68"/>
                  </a:cubicBezTo>
                  <a:cubicBezTo>
                    <a:pt x="123" y="273"/>
                    <a:pt x="123" y="273"/>
                    <a:pt x="123" y="273"/>
                  </a:cubicBezTo>
                  <a:cubicBezTo>
                    <a:pt x="123" y="303"/>
                    <a:pt x="98" y="328"/>
                    <a:pt x="68" y="328"/>
                  </a:cubicBezTo>
                  <a:cubicBezTo>
                    <a:pt x="38" y="328"/>
                    <a:pt x="14" y="303"/>
                    <a:pt x="14" y="273"/>
                  </a:cubicBezTo>
                  <a:cubicBezTo>
                    <a:pt x="14" y="68"/>
                    <a:pt x="14" y="68"/>
                    <a:pt x="14" y="68"/>
                  </a:cubicBezTo>
                  <a:cubicBezTo>
                    <a:pt x="14" y="38"/>
                    <a:pt x="38" y="14"/>
                    <a:pt x="68" y="14"/>
                  </a:cubicBezTo>
                  <a:moveTo>
                    <a:pt x="68" y="0"/>
                  </a:moveTo>
                  <a:cubicBezTo>
                    <a:pt x="31" y="0"/>
                    <a:pt x="0" y="30"/>
                    <a:pt x="0" y="68"/>
                  </a:cubicBezTo>
                  <a:cubicBezTo>
                    <a:pt x="0" y="273"/>
                    <a:pt x="0" y="273"/>
                    <a:pt x="0" y="273"/>
                  </a:cubicBezTo>
                  <a:cubicBezTo>
                    <a:pt x="0" y="311"/>
                    <a:pt x="31" y="341"/>
                    <a:pt x="68" y="341"/>
                  </a:cubicBezTo>
                  <a:cubicBezTo>
                    <a:pt x="106" y="341"/>
                    <a:pt x="137" y="311"/>
                    <a:pt x="137" y="273"/>
                  </a:cubicBezTo>
                  <a:cubicBezTo>
                    <a:pt x="137" y="68"/>
                    <a:pt x="137" y="68"/>
                    <a:pt x="137" y="68"/>
                  </a:cubicBezTo>
                  <a:cubicBezTo>
                    <a:pt x="137" y="30"/>
                    <a:pt x="106" y="0"/>
                    <a:pt x="68"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9" name="Freeform 33"/>
            <p:cNvSpPr>
              <a:spLocks/>
            </p:cNvSpPr>
            <p:nvPr userDrawn="1"/>
          </p:nvSpPr>
          <p:spPr bwMode="auto">
            <a:xfrm>
              <a:off x="6629400" y="3108325"/>
              <a:ext cx="257175" cy="434975"/>
            </a:xfrm>
            <a:custGeom>
              <a:avLst/>
              <a:gdLst>
                <a:gd name="T0" fmla="*/ 40 w 81"/>
                <a:gd name="T1" fmla="*/ 137 h 137"/>
                <a:gd name="T2" fmla="*/ 40 w 81"/>
                <a:gd name="T3" fmla="*/ 137 h 137"/>
                <a:gd name="T4" fmla="*/ 0 w 81"/>
                <a:gd name="T5" fmla="*/ 96 h 137"/>
                <a:gd name="T6" fmla="*/ 0 w 81"/>
                <a:gd name="T7" fmla="*/ 41 h 137"/>
                <a:gd name="T8" fmla="*/ 40 w 81"/>
                <a:gd name="T9" fmla="*/ 0 h 137"/>
                <a:gd name="T10" fmla="*/ 81 w 81"/>
                <a:gd name="T11" fmla="*/ 41 h 137"/>
                <a:gd name="T12" fmla="*/ 81 w 81"/>
                <a:gd name="T13" fmla="*/ 96 h 137"/>
                <a:gd name="T14" fmla="*/ 40 w 81"/>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7">
                  <a:moveTo>
                    <a:pt x="40" y="137"/>
                  </a:moveTo>
                  <a:cubicBezTo>
                    <a:pt x="40" y="137"/>
                    <a:pt x="40" y="137"/>
                    <a:pt x="40" y="137"/>
                  </a:cubicBezTo>
                  <a:cubicBezTo>
                    <a:pt x="18" y="137"/>
                    <a:pt x="0" y="118"/>
                    <a:pt x="0" y="96"/>
                  </a:cubicBezTo>
                  <a:cubicBezTo>
                    <a:pt x="0" y="41"/>
                    <a:pt x="0" y="41"/>
                    <a:pt x="0" y="41"/>
                  </a:cubicBezTo>
                  <a:cubicBezTo>
                    <a:pt x="0" y="18"/>
                    <a:pt x="18" y="0"/>
                    <a:pt x="40" y="0"/>
                  </a:cubicBezTo>
                  <a:cubicBezTo>
                    <a:pt x="63" y="0"/>
                    <a:pt x="81" y="18"/>
                    <a:pt x="81" y="41"/>
                  </a:cubicBezTo>
                  <a:cubicBezTo>
                    <a:pt x="81" y="96"/>
                    <a:pt x="81" y="96"/>
                    <a:pt x="81" y="96"/>
                  </a:cubicBezTo>
                  <a:cubicBezTo>
                    <a:pt x="81" y="118"/>
                    <a:pt x="63" y="137"/>
                    <a:pt x="40" y="137"/>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70" name="Freeform 34"/>
            <p:cNvSpPr>
              <a:spLocks noEditPoints="1"/>
            </p:cNvSpPr>
            <p:nvPr userDrawn="1"/>
          </p:nvSpPr>
          <p:spPr bwMode="auto">
            <a:xfrm>
              <a:off x="3416300" y="3108325"/>
              <a:ext cx="260350" cy="434975"/>
            </a:xfrm>
            <a:custGeom>
              <a:avLst/>
              <a:gdLst>
                <a:gd name="T0" fmla="*/ 41 w 82"/>
                <a:gd name="T1" fmla="*/ 14 h 137"/>
                <a:gd name="T2" fmla="*/ 68 w 82"/>
                <a:gd name="T3" fmla="*/ 41 h 137"/>
                <a:gd name="T4" fmla="*/ 68 w 82"/>
                <a:gd name="T5" fmla="*/ 96 h 137"/>
                <a:gd name="T6" fmla="*/ 41 w 82"/>
                <a:gd name="T7" fmla="*/ 123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8" y="26"/>
                    <a:pt x="68" y="41"/>
                  </a:cubicBezTo>
                  <a:cubicBezTo>
                    <a:pt x="68" y="96"/>
                    <a:pt x="68" y="96"/>
                    <a:pt x="68" y="96"/>
                  </a:cubicBezTo>
                  <a:cubicBezTo>
                    <a:pt x="68" y="111"/>
                    <a:pt x="56" y="123"/>
                    <a:pt x="41" y="123"/>
                  </a:cubicBezTo>
                  <a:cubicBezTo>
                    <a:pt x="26" y="123"/>
                    <a:pt x="14" y="111"/>
                    <a:pt x="14" y="96"/>
                  </a:cubicBezTo>
                  <a:cubicBezTo>
                    <a:pt x="14" y="41"/>
                    <a:pt x="14" y="41"/>
                    <a:pt x="14" y="41"/>
                  </a:cubicBezTo>
                  <a:cubicBezTo>
                    <a:pt x="14" y="26"/>
                    <a:pt x="26" y="14"/>
                    <a:pt x="41" y="14"/>
                  </a:cubicBezTo>
                  <a:moveTo>
                    <a:pt x="41" y="0"/>
                  </a:moveTo>
                  <a:cubicBezTo>
                    <a:pt x="19" y="0"/>
                    <a:pt x="0" y="18"/>
                    <a:pt x="0" y="41"/>
                  </a:cubicBezTo>
                  <a:cubicBezTo>
                    <a:pt x="0" y="96"/>
                    <a:pt x="0" y="96"/>
                    <a:pt x="0" y="96"/>
                  </a:cubicBezTo>
                  <a:cubicBezTo>
                    <a:pt x="0" y="118"/>
                    <a:pt x="19" y="137"/>
                    <a:pt x="41" y="137"/>
                  </a:cubicBezTo>
                  <a:cubicBezTo>
                    <a:pt x="64" y="137"/>
                    <a:pt x="82" y="118"/>
                    <a:pt x="82" y="96"/>
                  </a:cubicBezTo>
                  <a:cubicBezTo>
                    <a:pt x="82" y="41"/>
                    <a:pt x="82" y="41"/>
                    <a:pt x="82" y="41"/>
                  </a:cubicBezTo>
                  <a:cubicBezTo>
                    <a:pt x="82" y="18"/>
                    <a:pt x="64" y="0"/>
                    <a:pt x="41"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71" name="Freeform 35"/>
            <p:cNvSpPr>
              <a:spLocks/>
            </p:cNvSpPr>
            <p:nvPr userDrawn="1"/>
          </p:nvSpPr>
          <p:spPr bwMode="auto">
            <a:xfrm>
              <a:off x="6019800" y="3086100"/>
              <a:ext cx="434975" cy="1087438"/>
            </a:xfrm>
            <a:custGeom>
              <a:avLst/>
              <a:gdLst>
                <a:gd name="T0" fmla="*/ 68 w 137"/>
                <a:gd name="T1" fmla="*/ 342 h 342"/>
                <a:gd name="T2" fmla="*/ 68 w 137"/>
                <a:gd name="T3" fmla="*/ 342 h 342"/>
                <a:gd name="T4" fmla="*/ 0 w 137"/>
                <a:gd name="T5" fmla="*/ 273 h 342"/>
                <a:gd name="T6" fmla="*/ 0 w 137"/>
                <a:gd name="T7" fmla="*/ 68 h 342"/>
                <a:gd name="T8" fmla="*/ 68 w 137"/>
                <a:gd name="T9" fmla="*/ 0 h 342"/>
                <a:gd name="T10" fmla="*/ 137 w 137"/>
                <a:gd name="T11" fmla="*/ 68 h 342"/>
                <a:gd name="T12" fmla="*/ 137 w 137"/>
                <a:gd name="T13" fmla="*/ 273 h 342"/>
                <a:gd name="T14" fmla="*/ 68 w 137"/>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2">
                  <a:moveTo>
                    <a:pt x="68" y="342"/>
                  </a:moveTo>
                  <a:cubicBezTo>
                    <a:pt x="68" y="342"/>
                    <a:pt x="68" y="342"/>
                    <a:pt x="68" y="342"/>
                  </a:cubicBezTo>
                  <a:cubicBezTo>
                    <a:pt x="31" y="342"/>
                    <a:pt x="0" y="311"/>
                    <a:pt x="0" y="273"/>
                  </a:cubicBezTo>
                  <a:cubicBezTo>
                    <a:pt x="0" y="68"/>
                    <a:pt x="0" y="68"/>
                    <a:pt x="0" y="68"/>
                  </a:cubicBezTo>
                  <a:cubicBezTo>
                    <a:pt x="0" y="31"/>
                    <a:pt x="31" y="0"/>
                    <a:pt x="68" y="0"/>
                  </a:cubicBezTo>
                  <a:cubicBezTo>
                    <a:pt x="106" y="0"/>
                    <a:pt x="137" y="31"/>
                    <a:pt x="137" y="68"/>
                  </a:cubicBezTo>
                  <a:cubicBezTo>
                    <a:pt x="137" y="273"/>
                    <a:pt x="137" y="273"/>
                    <a:pt x="137" y="273"/>
                  </a:cubicBezTo>
                  <a:cubicBezTo>
                    <a:pt x="137" y="311"/>
                    <a:pt x="106" y="342"/>
                    <a:pt x="68" y="342"/>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72" name="Freeform 36"/>
            <p:cNvSpPr>
              <a:spLocks/>
            </p:cNvSpPr>
            <p:nvPr userDrawn="1"/>
          </p:nvSpPr>
          <p:spPr bwMode="auto">
            <a:xfrm>
              <a:off x="4502150" y="1628775"/>
              <a:ext cx="542925" cy="2433638"/>
            </a:xfrm>
            <a:custGeom>
              <a:avLst/>
              <a:gdLst>
                <a:gd name="T0" fmla="*/ 85 w 171"/>
                <a:gd name="T1" fmla="*/ 765 h 765"/>
                <a:gd name="T2" fmla="*/ 85 w 171"/>
                <a:gd name="T3" fmla="*/ 765 h 765"/>
                <a:gd name="T4" fmla="*/ 0 w 171"/>
                <a:gd name="T5" fmla="*/ 680 h 765"/>
                <a:gd name="T6" fmla="*/ 0 w 171"/>
                <a:gd name="T7" fmla="*/ 86 h 765"/>
                <a:gd name="T8" fmla="*/ 85 w 171"/>
                <a:gd name="T9" fmla="*/ 0 h 765"/>
                <a:gd name="T10" fmla="*/ 171 w 171"/>
                <a:gd name="T11" fmla="*/ 86 h 765"/>
                <a:gd name="T12" fmla="*/ 171 w 171"/>
                <a:gd name="T13" fmla="*/ 680 h 765"/>
                <a:gd name="T14" fmla="*/ 85 w 171"/>
                <a:gd name="T15" fmla="*/ 765 h 7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5">
                  <a:moveTo>
                    <a:pt x="85" y="765"/>
                  </a:moveTo>
                  <a:cubicBezTo>
                    <a:pt x="85" y="765"/>
                    <a:pt x="85" y="765"/>
                    <a:pt x="85" y="765"/>
                  </a:cubicBezTo>
                  <a:cubicBezTo>
                    <a:pt x="38" y="765"/>
                    <a:pt x="0" y="727"/>
                    <a:pt x="0" y="680"/>
                  </a:cubicBezTo>
                  <a:cubicBezTo>
                    <a:pt x="0" y="86"/>
                    <a:pt x="0" y="86"/>
                    <a:pt x="0" y="86"/>
                  </a:cubicBezTo>
                  <a:cubicBezTo>
                    <a:pt x="0" y="39"/>
                    <a:pt x="38" y="0"/>
                    <a:pt x="85" y="0"/>
                  </a:cubicBezTo>
                  <a:cubicBezTo>
                    <a:pt x="132" y="0"/>
                    <a:pt x="171" y="39"/>
                    <a:pt x="171" y="86"/>
                  </a:cubicBezTo>
                  <a:cubicBezTo>
                    <a:pt x="171" y="680"/>
                    <a:pt x="171" y="680"/>
                    <a:pt x="171" y="680"/>
                  </a:cubicBezTo>
                  <a:cubicBezTo>
                    <a:pt x="171" y="727"/>
                    <a:pt x="132" y="765"/>
                    <a:pt x="85" y="76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73" name="Freeform 37"/>
            <p:cNvSpPr>
              <a:spLocks/>
            </p:cNvSpPr>
            <p:nvPr userDrawn="1"/>
          </p:nvSpPr>
          <p:spPr bwMode="auto">
            <a:xfrm>
              <a:off x="5260975" y="2586038"/>
              <a:ext cx="542925" cy="2433638"/>
            </a:xfrm>
            <a:custGeom>
              <a:avLst/>
              <a:gdLst>
                <a:gd name="T0" fmla="*/ 85 w 171"/>
                <a:gd name="T1" fmla="*/ 765 h 765"/>
                <a:gd name="T2" fmla="*/ 85 w 171"/>
                <a:gd name="T3" fmla="*/ 765 h 765"/>
                <a:gd name="T4" fmla="*/ 0 w 171"/>
                <a:gd name="T5" fmla="*/ 680 h 765"/>
                <a:gd name="T6" fmla="*/ 0 w 171"/>
                <a:gd name="T7" fmla="*/ 85 h 765"/>
                <a:gd name="T8" fmla="*/ 85 w 171"/>
                <a:gd name="T9" fmla="*/ 0 h 765"/>
                <a:gd name="T10" fmla="*/ 171 w 171"/>
                <a:gd name="T11" fmla="*/ 85 h 765"/>
                <a:gd name="T12" fmla="*/ 171 w 171"/>
                <a:gd name="T13" fmla="*/ 680 h 765"/>
                <a:gd name="T14" fmla="*/ 85 w 171"/>
                <a:gd name="T15" fmla="*/ 765 h 7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5">
                  <a:moveTo>
                    <a:pt x="85" y="765"/>
                  </a:moveTo>
                  <a:cubicBezTo>
                    <a:pt x="85" y="765"/>
                    <a:pt x="85" y="765"/>
                    <a:pt x="85" y="765"/>
                  </a:cubicBezTo>
                  <a:cubicBezTo>
                    <a:pt x="38" y="765"/>
                    <a:pt x="0" y="727"/>
                    <a:pt x="0" y="680"/>
                  </a:cubicBezTo>
                  <a:cubicBezTo>
                    <a:pt x="0" y="85"/>
                    <a:pt x="0" y="85"/>
                    <a:pt x="0" y="85"/>
                  </a:cubicBezTo>
                  <a:cubicBezTo>
                    <a:pt x="0" y="38"/>
                    <a:pt x="38" y="0"/>
                    <a:pt x="85" y="0"/>
                  </a:cubicBezTo>
                  <a:cubicBezTo>
                    <a:pt x="132" y="0"/>
                    <a:pt x="171" y="38"/>
                    <a:pt x="171" y="85"/>
                  </a:cubicBezTo>
                  <a:cubicBezTo>
                    <a:pt x="171" y="680"/>
                    <a:pt x="171" y="680"/>
                    <a:pt x="171" y="680"/>
                  </a:cubicBezTo>
                  <a:cubicBezTo>
                    <a:pt x="171" y="727"/>
                    <a:pt x="132" y="765"/>
                    <a:pt x="85" y="76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74" name="Freeform 38"/>
            <p:cNvSpPr>
              <a:spLocks/>
            </p:cNvSpPr>
            <p:nvPr userDrawn="1"/>
          </p:nvSpPr>
          <p:spPr bwMode="auto">
            <a:xfrm>
              <a:off x="3178175" y="3346450"/>
              <a:ext cx="434975" cy="1087438"/>
            </a:xfrm>
            <a:custGeom>
              <a:avLst/>
              <a:gdLst>
                <a:gd name="T0" fmla="*/ 69 w 137"/>
                <a:gd name="T1" fmla="*/ 342 h 342"/>
                <a:gd name="T2" fmla="*/ 69 w 137"/>
                <a:gd name="T3" fmla="*/ 342 h 342"/>
                <a:gd name="T4" fmla="*/ 0 w 137"/>
                <a:gd name="T5" fmla="*/ 273 h 342"/>
                <a:gd name="T6" fmla="*/ 0 w 137"/>
                <a:gd name="T7" fmla="*/ 68 h 342"/>
                <a:gd name="T8" fmla="*/ 69 w 137"/>
                <a:gd name="T9" fmla="*/ 0 h 342"/>
                <a:gd name="T10" fmla="*/ 137 w 137"/>
                <a:gd name="T11" fmla="*/ 68 h 342"/>
                <a:gd name="T12" fmla="*/ 137 w 137"/>
                <a:gd name="T13" fmla="*/ 273 h 342"/>
                <a:gd name="T14" fmla="*/ 69 w 137"/>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2">
                  <a:moveTo>
                    <a:pt x="69" y="342"/>
                  </a:moveTo>
                  <a:cubicBezTo>
                    <a:pt x="69" y="342"/>
                    <a:pt x="69" y="342"/>
                    <a:pt x="69" y="342"/>
                  </a:cubicBezTo>
                  <a:cubicBezTo>
                    <a:pt x="31" y="342"/>
                    <a:pt x="0" y="311"/>
                    <a:pt x="0" y="273"/>
                  </a:cubicBezTo>
                  <a:cubicBezTo>
                    <a:pt x="0" y="68"/>
                    <a:pt x="0" y="68"/>
                    <a:pt x="0" y="68"/>
                  </a:cubicBezTo>
                  <a:cubicBezTo>
                    <a:pt x="0" y="31"/>
                    <a:pt x="31" y="0"/>
                    <a:pt x="69" y="0"/>
                  </a:cubicBezTo>
                  <a:cubicBezTo>
                    <a:pt x="106" y="0"/>
                    <a:pt x="137" y="31"/>
                    <a:pt x="137" y="68"/>
                  </a:cubicBezTo>
                  <a:cubicBezTo>
                    <a:pt x="137" y="273"/>
                    <a:pt x="137" y="273"/>
                    <a:pt x="137" y="273"/>
                  </a:cubicBezTo>
                  <a:cubicBezTo>
                    <a:pt x="137" y="311"/>
                    <a:pt x="106" y="342"/>
                    <a:pt x="69" y="342"/>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75" name="Freeform 39"/>
            <p:cNvSpPr>
              <a:spLocks/>
            </p:cNvSpPr>
            <p:nvPr userDrawn="1"/>
          </p:nvSpPr>
          <p:spPr bwMode="auto">
            <a:xfrm>
              <a:off x="2419350" y="2478088"/>
              <a:ext cx="542925" cy="2433638"/>
            </a:xfrm>
            <a:custGeom>
              <a:avLst/>
              <a:gdLst>
                <a:gd name="T0" fmla="*/ 86 w 171"/>
                <a:gd name="T1" fmla="*/ 765 h 765"/>
                <a:gd name="T2" fmla="*/ 86 w 171"/>
                <a:gd name="T3" fmla="*/ 765 h 765"/>
                <a:gd name="T4" fmla="*/ 0 w 171"/>
                <a:gd name="T5" fmla="*/ 679 h 765"/>
                <a:gd name="T6" fmla="*/ 0 w 171"/>
                <a:gd name="T7" fmla="*/ 85 h 765"/>
                <a:gd name="T8" fmla="*/ 86 w 171"/>
                <a:gd name="T9" fmla="*/ 0 h 765"/>
                <a:gd name="T10" fmla="*/ 171 w 171"/>
                <a:gd name="T11" fmla="*/ 85 h 765"/>
                <a:gd name="T12" fmla="*/ 171 w 171"/>
                <a:gd name="T13" fmla="*/ 679 h 765"/>
                <a:gd name="T14" fmla="*/ 86 w 171"/>
                <a:gd name="T15" fmla="*/ 765 h 7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5">
                  <a:moveTo>
                    <a:pt x="86" y="765"/>
                  </a:moveTo>
                  <a:cubicBezTo>
                    <a:pt x="86" y="765"/>
                    <a:pt x="86" y="765"/>
                    <a:pt x="86" y="765"/>
                  </a:cubicBezTo>
                  <a:cubicBezTo>
                    <a:pt x="38" y="765"/>
                    <a:pt x="0" y="727"/>
                    <a:pt x="0" y="679"/>
                  </a:cubicBezTo>
                  <a:cubicBezTo>
                    <a:pt x="0" y="85"/>
                    <a:pt x="0" y="85"/>
                    <a:pt x="0" y="85"/>
                  </a:cubicBezTo>
                  <a:cubicBezTo>
                    <a:pt x="0" y="38"/>
                    <a:pt x="38" y="0"/>
                    <a:pt x="86" y="0"/>
                  </a:cubicBezTo>
                  <a:cubicBezTo>
                    <a:pt x="133" y="0"/>
                    <a:pt x="171" y="38"/>
                    <a:pt x="171" y="85"/>
                  </a:cubicBezTo>
                  <a:cubicBezTo>
                    <a:pt x="171" y="679"/>
                    <a:pt x="171" y="679"/>
                    <a:pt x="171" y="679"/>
                  </a:cubicBezTo>
                  <a:cubicBezTo>
                    <a:pt x="171" y="727"/>
                    <a:pt x="133" y="765"/>
                    <a:pt x="86" y="76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76" name="Freeform 40"/>
            <p:cNvSpPr>
              <a:spLocks/>
            </p:cNvSpPr>
            <p:nvPr userDrawn="1"/>
          </p:nvSpPr>
          <p:spPr bwMode="auto">
            <a:xfrm>
              <a:off x="0" y="2738438"/>
              <a:ext cx="393700" cy="2433638"/>
            </a:xfrm>
            <a:custGeom>
              <a:avLst/>
              <a:gdLst>
                <a:gd name="T0" fmla="*/ 39 w 124"/>
                <a:gd name="T1" fmla="*/ 0 h 765"/>
                <a:gd name="T2" fmla="*/ 0 w 124"/>
                <a:gd name="T3" fmla="*/ 9 h 765"/>
                <a:gd name="T4" fmla="*/ 0 w 124"/>
                <a:gd name="T5" fmla="*/ 755 h 765"/>
                <a:gd name="T6" fmla="*/ 39 w 124"/>
                <a:gd name="T7" fmla="*/ 765 h 765"/>
                <a:gd name="T8" fmla="*/ 124 w 124"/>
                <a:gd name="T9" fmla="*/ 679 h 765"/>
                <a:gd name="T10" fmla="*/ 124 w 124"/>
                <a:gd name="T11" fmla="*/ 85 h 765"/>
                <a:gd name="T12" fmla="*/ 39 w 124"/>
                <a:gd name="T13" fmla="*/ 0 h 765"/>
              </a:gdLst>
              <a:ahLst/>
              <a:cxnLst>
                <a:cxn ang="0">
                  <a:pos x="T0" y="T1"/>
                </a:cxn>
                <a:cxn ang="0">
                  <a:pos x="T2" y="T3"/>
                </a:cxn>
                <a:cxn ang="0">
                  <a:pos x="T4" y="T5"/>
                </a:cxn>
                <a:cxn ang="0">
                  <a:pos x="T6" y="T7"/>
                </a:cxn>
                <a:cxn ang="0">
                  <a:pos x="T8" y="T9"/>
                </a:cxn>
                <a:cxn ang="0">
                  <a:pos x="T10" y="T11"/>
                </a:cxn>
                <a:cxn ang="0">
                  <a:pos x="T12" y="T13"/>
                </a:cxn>
              </a:cxnLst>
              <a:rect l="0" t="0" r="r" b="b"/>
              <a:pathLst>
                <a:path w="124" h="765">
                  <a:moveTo>
                    <a:pt x="39" y="0"/>
                  </a:moveTo>
                  <a:cubicBezTo>
                    <a:pt x="25" y="0"/>
                    <a:pt x="12" y="3"/>
                    <a:pt x="0" y="9"/>
                  </a:cubicBezTo>
                  <a:cubicBezTo>
                    <a:pt x="0" y="755"/>
                    <a:pt x="0" y="755"/>
                    <a:pt x="0" y="755"/>
                  </a:cubicBezTo>
                  <a:cubicBezTo>
                    <a:pt x="12" y="761"/>
                    <a:pt x="25" y="765"/>
                    <a:pt x="39" y="765"/>
                  </a:cubicBezTo>
                  <a:cubicBezTo>
                    <a:pt x="86" y="765"/>
                    <a:pt x="124" y="727"/>
                    <a:pt x="124" y="679"/>
                  </a:cubicBezTo>
                  <a:cubicBezTo>
                    <a:pt x="124" y="85"/>
                    <a:pt x="124" y="85"/>
                    <a:pt x="124" y="85"/>
                  </a:cubicBezTo>
                  <a:cubicBezTo>
                    <a:pt x="124" y="38"/>
                    <a:pt x="86" y="0"/>
                    <a:pt x="39"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77" name="Freeform 41"/>
            <p:cNvSpPr>
              <a:spLocks/>
            </p:cNvSpPr>
            <p:nvPr userDrawn="1"/>
          </p:nvSpPr>
          <p:spPr bwMode="auto">
            <a:xfrm>
              <a:off x="8839200" y="3238500"/>
              <a:ext cx="304800" cy="1084263"/>
            </a:xfrm>
            <a:custGeom>
              <a:avLst/>
              <a:gdLst>
                <a:gd name="T0" fmla="*/ 96 w 96"/>
                <a:gd name="T1" fmla="*/ 6 h 341"/>
                <a:gd name="T2" fmla="*/ 68 w 96"/>
                <a:gd name="T3" fmla="*/ 0 h 341"/>
                <a:gd name="T4" fmla="*/ 0 w 96"/>
                <a:gd name="T5" fmla="*/ 68 h 341"/>
                <a:gd name="T6" fmla="*/ 0 w 96"/>
                <a:gd name="T7" fmla="*/ 273 h 341"/>
                <a:gd name="T8" fmla="*/ 68 w 96"/>
                <a:gd name="T9" fmla="*/ 341 h 341"/>
                <a:gd name="T10" fmla="*/ 96 w 96"/>
                <a:gd name="T11" fmla="*/ 335 h 341"/>
                <a:gd name="T12" fmla="*/ 96 w 96"/>
                <a:gd name="T13" fmla="*/ 6 h 341"/>
              </a:gdLst>
              <a:ahLst/>
              <a:cxnLst>
                <a:cxn ang="0">
                  <a:pos x="T0" y="T1"/>
                </a:cxn>
                <a:cxn ang="0">
                  <a:pos x="T2" y="T3"/>
                </a:cxn>
                <a:cxn ang="0">
                  <a:pos x="T4" y="T5"/>
                </a:cxn>
                <a:cxn ang="0">
                  <a:pos x="T6" y="T7"/>
                </a:cxn>
                <a:cxn ang="0">
                  <a:pos x="T8" y="T9"/>
                </a:cxn>
                <a:cxn ang="0">
                  <a:pos x="T10" y="T11"/>
                </a:cxn>
                <a:cxn ang="0">
                  <a:pos x="T12" y="T13"/>
                </a:cxn>
              </a:cxnLst>
              <a:rect l="0" t="0" r="r" b="b"/>
              <a:pathLst>
                <a:path w="96" h="341">
                  <a:moveTo>
                    <a:pt x="96" y="6"/>
                  </a:moveTo>
                  <a:cubicBezTo>
                    <a:pt x="87" y="2"/>
                    <a:pt x="78" y="0"/>
                    <a:pt x="68" y="0"/>
                  </a:cubicBezTo>
                  <a:cubicBezTo>
                    <a:pt x="30" y="0"/>
                    <a:pt x="0" y="31"/>
                    <a:pt x="0" y="68"/>
                  </a:cubicBezTo>
                  <a:cubicBezTo>
                    <a:pt x="0" y="273"/>
                    <a:pt x="0" y="273"/>
                    <a:pt x="0" y="273"/>
                  </a:cubicBezTo>
                  <a:cubicBezTo>
                    <a:pt x="0" y="311"/>
                    <a:pt x="30" y="341"/>
                    <a:pt x="68" y="341"/>
                  </a:cubicBezTo>
                  <a:cubicBezTo>
                    <a:pt x="78" y="341"/>
                    <a:pt x="87" y="339"/>
                    <a:pt x="96" y="335"/>
                  </a:cubicBezTo>
                  <a:lnTo>
                    <a:pt x="96" y="6"/>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grpSp>
        <p:nvGrpSpPr>
          <p:cNvPr id="31" name="Logotype"/>
          <p:cNvGrpSpPr>
            <a:grpSpLocks noChangeAspect="1"/>
          </p:cNvGrpSpPr>
          <p:nvPr userDrawn="1"/>
        </p:nvGrpSpPr>
        <p:grpSpPr>
          <a:xfrm>
            <a:off x="730286" y="536398"/>
            <a:ext cx="1845385" cy="455276"/>
            <a:chOff x="5072063" y="3095625"/>
            <a:chExt cx="2051050" cy="674688"/>
          </a:xfrm>
        </p:grpSpPr>
        <p:sp>
          <p:nvSpPr>
            <p:cNvPr id="32" name="Freeform 5"/>
            <p:cNvSpPr>
              <a:spLocks noEditPoints="1"/>
            </p:cNvSpPr>
            <p:nvPr/>
          </p:nvSpPr>
          <p:spPr bwMode="auto">
            <a:xfrm>
              <a:off x="6783388" y="3184525"/>
              <a:ext cx="339725" cy="346075"/>
            </a:xfrm>
            <a:custGeom>
              <a:avLst/>
              <a:gdLst>
                <a:gd name="T0" fmla="*/ 42 w 90"/>
                <a:gd name="T1" fmla="*/ 2 h 91"/>
                <a:gd name="T2" fmla="*/ 1 w 90"/>
                <a:gd name="T3" fmla="*/ 43 h 91"/>
                <a:gd name="T4" fmla="*/ 46 w 90"/>
                <a:gd name="T5" fmla="*/ 91 h 91"/>
                <a:gd name="T6" fmla="*/ 73 w 90"/>
                <a:gd name="T7" fmla="*/ 76 h 91"/>
                <a:gd name="T8" fmla="*/ 73 w 90"/>
                <a:gd name="T9" fmla="*/ 89 h 91"/>
                <a:gd name="T10" fmla="*/ 90 w 90"/>
                <a:gd name="T11" fmla="*/ 89 h 91"/>
                <a:gd name="T12" fmla="*/ 90 w 90"/>
                <a:gd name="T13" fmla="*/ 47 h 91"/>
                <a:gd name="T14" fmla="*/ 42 w 90"/>
                <a:gd name="T15" fmla="*/ 2 h 91"/>
                <a:gd name="T16" fmla="*/ 71 w 90"/>
                <a:gd name="T17" fmla="*/ 47 h 91"/>
                <a:gd name="T18" fmla="*/ 42 w 90"/>
                <a:gd name="T19" fmla="*/ 72 h 91"/>
                <a:gd name="T20" fmla="*/ 20 w 90"/>
                <a:gd name="T21" fmla="*/ 49 h 91"/>
                <a:gd name="T22" fmla="*/ 46 w 90"/>
                <a:gd name="T23" fmla="*/ 20 h 91"/>
                <a:gd name="T24" fmla="*/ 71 w 90"/>
                <a:gd name="T25" fmla="*/ 45 h 91"/>
                <a:gd name="T26" fmla="*/ 71 w 90"/>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1">
                  <a:moveTo>
                    <a:pt x="42" y="2"/>
                  </a:moveTo>
                  <a:cubicBezTo>
                    <a:pt x="20" y="3"/>
                    <a:pt x="3" y="21"/>
                    <a:pt x="1" y="43"/>
                  </a:cubicBezTo>
                  <a:cubicBezTo>
                    <a:pt x="0" y="69"/>
                    <a:pt x="20" y="91"/>
                    <a:pt x="46" y="91"/>
                  </a:cubicBezTo>
                  <a:cubicBezTo>
                    <a:pt x="55" y="91"/>
                    <a:pt x="68" y="86"/>
                    <a:pt x="73" y="76"/>
                  </a:cubicBezTo>
                  <a:cubicBezTo>
                    <a:pt x="73" y="89"/>
                    <a:pt x="73" y="89"/>
                    <a:pt x="73" y="89"/>
                  </a:cubicBezTo>
                  <a:cubicBezTo>
                    <a:pt x="90" y="89"/>
                    <a:pt x="90" y="89"/>
                    <a:pt x="90" y="89"/>
                  </a:cubicBezTo>
                  <a:cubicBezTo>
                    <a:pt x="90" y="47"/>
                    <a:pt x="90" y="47"/>
                    <a:pt x="90" y="47"/>
                  </a:cubicBezTo>
                  <a:cubicBezTo>
                    <a:pt x="90" y="19"/>
                    <a:pt x="68" y="0"/>
                    <a:pt x="42" y="2"/>
                  </a:cubicBezTo>
                  <a:moveTo>
                    <a:pt x="71" y="47"/>
                  </a:moveTo>
                  <a:cubicBezTo>
                    <a:pt x="71" y="62"/>
                    <a:pt x="58" y="73"/>
                    <a:pt x="42" y="72"/>
                  </a:cubicBezTo>
                  <a:cubicBezTo>
                    <a:pt x="31" y="70"/>
                    <a:pt x="22" y="61"/>
                    <a:pt x="20" y="49"/>
                  </a:cubicBezTo>
                  <a:cubicBezTo>
                    <a:pt x="18" y="33"/>
                    <a:pt x="31" y="20"/>
                    <a:pt x="46" y="20"/>
                  </a:cubicBezTo>
                  <a:cubicBezTo>
                    <a:pt x="59" y="20"/>
                    <a:pt x="71" y="31"/>
                    <a:pt x="71" y="45"/>
                  </a:cubicBezTo>
                  <a:lnTo>
                    <a:pt x="7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3" name="Freeform 6"/>
            <p:cNvSpPr>
              <a:spLocks noEditPoints="1"/>
            </p:cNvSpPr>
            <p:nvPr/>
          </p:nvSpPr>
          <p:spPr bwMode="auto">
            <a:xfrm>
              <a:off x="6421438" y="3187700"/>
              <a:ext cx="334963" cy="342900"/>
            </a:xfrm>
            <a:custGeom>
              <a:avLst/>
              <a:gdLst>
                <a:gd name="T0" fmla="*/ 44 w 89"/>
                <a:gd name="T1" fmla="*/ 0 h 90"/>
                <a:gd name="T2" fmla="*/ 0 w 89"/>
                <a:gd name="T3" fmla="*/ 45 h 90"/>
                <a:gd name="T4" fmla="*/ 45 w 89"/>
                <a:gd name="T5" fmla="*/ 90 h 90"/>
                <a:gd name="T6" fmla="*/ 86 w 89"/>
                <a:gd name="T7" fmla="*/ 62 h 90"/>
                <a:gd name="T8" fmla="*/ 69 w 89"/>
                <a:gd name="T9" fmla="*/ 57 h 90"/>
                <a:gd name="T10" fmla="*/ 50 w 89"/>
                <a:gd name="T11" fmla="*/ 72 h 90"/>
                <a:gd name="T12" fmla="*/ 22 w 89"/>
                <a:gd name="T13" fmla="*/ 58 h 90"/>
                <a:gd name="T14" fmla="*/ 89 w 89"/>
                <a:gd name="T15" fmla="*/ 40 h 90"/>
                <a:gd name="T16" fmla="*/ 44 w 89"/>
                <a:gd name="T17" fmla="*/ 0 h 90"/>
                <a:gd name="T18" fmla="*/ 19 w 89"/>
                <a:gd name="T19" fmla="*/ 43 h 90"/>
                <a:gd name="T20" fmla="*/ 36 w 89"/>
                <a:gd name="T21" fmla="*/ 19 h 90"/>
                <a:gd name="T22" fmla="*/ 67 w 89"/>
                <a:gd name="T23" fmla="*/ 30 h 90"/>
                <a:gd name="T24" fmla="*/ 19 w 89"/>
                <a:gd name="T25"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0"/>
                  </a:moveTo>
                  <a:cubicBezTo>
                    <a:pt x="20" y="1"/>
                    <a:pt x="0" y="19"/>
                    <a:pt x="0" y="45"/>
                  </a:cubicBezTo>
                  <a:cubicBezTo>
                    <a:pt x="0" y="70"/>
                    <a:pt x="20" y="90"/>
                    <a:pt x="45" y="90"/>
                  </a:cubicBezTo>
                  <a:cubicBezTo>
                    <a:pt x="62" y="90"/>
                    <a:pt x="80" y="79"/>
                    <a:pt x="86" y="62"/>
                  </a:cubicBezTo>
                  <a:cubicBezTo>
                    <a:pt x="69" y="57"/>
                    <a:pt x="69" y="57"/>
                    <a:pt x="69" y="57"/>
                  </a:cubicBezTo>
                  <a:cubicBezTo>
                    <a:pt x="66" y="64"/>
                    <a:pt x="58" y="70"/>
                    <a:pt x="50" y="72"/>
                  </a:cubicBezTo>
                  <a:cubicBezTo>
                    <a:pt x="38" y="74"/>
                    <a:pt x="27" y="67"/>
                    <a:pt x="22" y="58"/>
                  </a:cubicBezTo>
                  <a:cubicBezTo>
                    <a:pt x="89" y="40"/>
                    <a:pt x="89" y="40"/>
                    <a:pt x="89" y="40"/>
                  </a:cubicBezTo>
                  <a:cubicBezTo>
                    <a:pt x="87" y="23"/>
                    <a:pt x="72" y="0"/>
                    <a:pt x="44" y="0"/>
                  </a:cubicBezTo>
                  <a:moveTo>
                    <a:pt x="19" y="43"/>
                  </a:moveTo>
                  <a:cubicBezTo>
                    <a:pt x="19" y="34"/>
                    <a:pt x="24" y="23"/>
                    <a:pt x="36" y="19"/>
                  </a:cubicBezTo>
                  <a:cubicBezTo>
                    <a:pt x="50" y="13"/>
                    <a:pt x="62" y="20"/>
                    <a:pt x="67" y="30"/>
                  </a:cubicBezTo>
                  <a:lnTo>
                    <a:pt x="1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4" name="Freeform 7"/>
            <p:cNvSpPr>
              <a:spLocks/>
            </p:cNvSpPr>
            <p:nvPr/>
          </p:nvSpPr>
          <p:spPr bwMode="auto">
            <a:xfrm>
              <a:off x="5867401" y="3187700"/>
              <a:ext cx="166688" cy="334963"/>
            </a:xfrm>
            <a:custGeom>
              <a:avLst/>
              <a:gdLst>
                <a:gd name="T0" fmla="*/ 44 w 44"/>
                <a:gd name="T1" fmla="*/ 19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19 w 44"/>
                <a:gd name="T15" fmla="*/ 88 h 88"/>
                <a:gd name="T16" fmla="*/ 19 w 44"/>
                <a:gd name="T17" fmla="*/ 47 h 88"/>
                <a:gd name="T18" fmla="*/ 44 w 44"/>
                <a:gd name="T19" fmla="*/ 1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9"/>
                  </a:moveTo>
                  <a:cubicBezTo>
                    <a:pt x="44" y="0"/>
                    <a:pt x="44" y="0"/>
                    <a:pt x="44" y="0"/>
                  </a:cubicBezTo>
                  <a:cubicBezTo>
                    <a:pt x="27" y="0"/>
                    <a:pt x="21" y="8"/>
                    <a:pt x="19" y="13"/>
                  </a:cubicBezTo>
                  <a:cubicBezTo>
                    <a:pt x="19" y="3"/>
                    <a:pt x="19" y="3"/>
                    <a:pt x="19" y="3"/>
                  </a:cubicBezTo>
                  <a:cubicBezTo>
                    <a:pt x="0" y="3"/>
                    <a:pt x="0" y="3"/>
                    <a:pt x="0" y="3"/>
                  </a:cubicBezTo>
                  <a:cubicBezTo>
                    <a:pt x="0" y="44"/>
                    <a:pt x="0" y="44"/>
                    <a:pt x="0" y="44"/>
                  </a:cubicBezTo>
                  <a:cubicBezTo>
                    <a:pt x="0" y="88"/>
                    <a:pt x="0" y="88"/>
                    <a:pt x="0" y="88"/>
                  </a:cubicBezTo>
                  <a:cubicBezTo>
                    <a:pt x="19" y="88"/>
                    <a:pt x="19" y="88"/>
                    <a:pt x="19" y="88"/>
                  </a:cubicBezTo>
                  <a:cubicBezTo>
                    <a:pt x="19" y="62"/>
                    <a:pt x="19" y="62"/>
                    <a:pt x="19" y="47"/>
                  </a:cubicBezTo>
                  <a:cubicBezTo>
                    <a:pt x="19" y="27"/>
                    <a:pt x="30" y="19"/>
                    <a:pt x="44"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5" name="Freeform 8"/>
            <p:cNvSpPr>
              <a:spLocks/>
            </p:cNvSpPr>
            <p:nvPr/>
          </p:nvSpPr>
          <p:spPr bwMode="auto">
            <a:xfrm>
              <a:off x="5072063" y="3130550"/>
              <a:ext cx="369888" cy="392113"/>
            </a:xfrm>
            <a:custGeom>
              <a:avLst/>
              <a:gdLst>
                <a:gd name="T0" fmla="*/ 186 w 233"/>
                <a:gd name="T1" fmla="*/ 166 h 247"/>
                <a:gd name="T2" fmla="*/ 48 w 233"/>
                <a:gd name="T3" fmla="*/ 0 h 247"/>
                <a:gd name="T4" fmla="*/ 0 w 233"/>
                <a:gd name="T5" fmla="*/ 0 h 247"/>
                <a:gd name="T6" fmla="*/ 0 w 233"/>
                <a:gd name="T7" fmla="*/ 247 h 247"/>
                <a:gd name="T8" fmla="*/ 50 w 233"/>
                <a:gd name="T9" fmla="*/ 247 h 247"/>
                <a:gd name="T10" fmla="*/ 50 w 233"/>
                <a:gd name="T11" fmla="*/ 84 h 247"/>
                <a:gd name="T12" fmla="*/ 190 w 233"/>
                <a:gd name="T13" fmla="*/ 247 h 247"/>
                <a:gd name="T14" fmla="*/ 233 w 233"/>
                <a:gd name="T15" fmla="*/ 247 h 247"/>
                <a:gd name="T16" fmla="*/ 233 w 233"/>
                <a:gd name="T17" fmla="*/ 0 h 247"/>
                <a:gd name="T18" fmla="*/ 186 w 233"/>
                <a:gd name="T19" fmla="*/ 0 h 247"/>
                <a:gd name="T20" fmla="*/ 186 w 233"/>
                <a:gd name="T21" fmla="*/ 16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7">
                  <a:moveTo>
                    <a:pt x="186" y="166"/>
                  </a:moveTo>
                  <a:lnTo>
                    <a:pt x="48" y="0"/>
                  </a:lnTo>
                  <a:lnTo>
                    <a:pt x="0" y="0"/>
                  </a:lnTo>
                  <a:lnTo>
                    <a:pt x="0" y="247"/>
                  </a:lnTo>
                  <a:lnTo>
                    <a:pt x="50" y="247"/>
                  </a:lnTo>
                  <a:lnTo>
                    <a:pt x="50" y="84"/>
                  </a:lnTo>
                  <a:lnTo>
                    <a:pt x="190" y="247"/>
                  </a:lnTo>
                  <a:lnTo>
                    <a:pt x="233" y="247"/>
                  </a:lnTo>
                  <a:lnTo>
                    <a:pt x="233" y="0"/>
                  </a:lnTo>
                  <a:lnTo>
                    <a:pt x="186" y="0"/>
                  </a:lnTo>
                  <a:lnTo>
                    <a:pt x="186"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6" name="Freeform 9"/>
            <p:cNvSpPr>
              <a:spLocks noEditPoints="1"/>
            </p:cNvSpPr>
            <p:nvPr/>
          </p:nvSpPr>
          <p:spPr bwMode="auto">
            <a:xfrm>
              <a:off x="6034088" y="3095625"/>
              <a:ext cx="342900" cy="434975"/>
            </a:xfrm>
            <a:custGeom>
              <a:avLst/>
              <a:gdLst>
                <a:gd name="T0" fmla="*/ 91 w 91"/>
                <a:gd name="T1" fmla="*/ 0 h 114"/>
                <a:gd name="T2" fmla="*/ 73 w 91"/>
                <a:gd name="T3" fmla="*/ 0 h 114"/>
                <a:gd name="T4" fmla="*/ 73 w 91"/>
                <a:gd name="T5" fmla="*/ 34 h 114"/>
                <a:gd name="T6" fmla="*/ 43 w 91"/>
                <a:gd name="T7" fmla="*/ 25 h 114"/>
                <a:gd name="T8" fmla="*/ 2 w 91"/>
                <a:gd name="T9" fmla="*/ 66 h 114"/>
                <a:gd name="T10" fmla="*/ 47 w 91"/>
                <a:gd name="T11" fmla="*/ 114 h 114"/>
                <a:gd name="T12" fmla="*/ 74 w 91"/>
                <a:gd name="T13" fmla="*/ 101 h 114"/>
                <a:gd name="T14" fmla="*/ 74 w 91"/>
                <a:gd name="T15" fmla="*/ 112 h 114"/>
                <a:gd name="T16" fmla="*/ 91 w 91"/>
                <a:gd name="T17" fmla="*/ 112 h 114"/>
                <a:gd name="T18" fmla="*/ 91 w 91"/>
                <a:gd name="T19" fmla="*/ 70 h 114"/>
                <a:gd name="T20" fmla="*/ 91 w 91"/>
                <a:gd name="T21" fmla="*/ 69 h 114"/>
                <a:gd name="T22" fmla="*/ 91 w 91"/>
                <a:gd name="T23" fmla="*/ 68 h 114"/>
                <a:gd name="T24" fmla="*/ 91 w 91"/>
                <a:gd name="T25" fmla="*/ 0 h 114"/>
                <a:gd name="T26" fmla="*/ 72 w 91"/>
                <a:gd name="T27" fmla="*/ 70 h 114"/>
                <a:gd name="T28" fmla="*/ 43 w 91"/>
                <a:gd name="T29" fmla="*/ 95 h 114"/>
                <a:gd name="T30" fmla="*/ 21 w 91"/>
                <a:gd name="T31" fmla="*/ 72 h 114"/>
                <a:gd name="T32" fmla="*/ 47 w 91"/>
                <a:gd name="T33" fmla="*/ 43 h 114"/>
                <a:gd name="T34" fmla="*/ 72 w 91"/>
                <a:gd name="T35" fmla="*/ 68 h 114"/>
                <a:gd name="T36" fmla="*/ 72 w 91"/>
                <a:gd name="T37"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4">
                  <a:moveTo>
                    <a:pt x="91" y="0"/>
                  </a:moveTo>
                  <a:cubicBezTo>
                    <a:pt x="73" y="0"/>
                    <a:pt x="73" y="0"/>
                    <a:pt x="73" y="0"/>
                  </a:cubicBezTo>
                  <a:cubicBezTo>
                    <a:pt x="73" y="34"/>
                    <a:pt x="73" y="34"/>
                    <a:pt x="73" y="34"/>
                  </a:cubicBezTo>
                  <a:cubicBezTo>
                    <a:pt x="68" y="28"/>
                    <a:pt x="55" y="24"/>
                    <a:pt x="43" y="25"/>
                  </a:cubicBezTo>
                  <a:cubicBezTo>
                    <a:pt x="21" y="26"/>
                    <a:pt x="3" y="44"/>
                    <a:pt x="2" y="66"/>
                  </a:cubicBezTo>
                  <a:cubicBezTo>
                    <a:pt x="0" y="92"/>
                    <a:pt x="21" y="114"/>
                    <a:pt x="47" y="114"/>
                  </a:cubicBezTo>
                  <a:cubicBezTo>
                    <a:pt x="56" y="114"/>
                    <a:pt x="69" y="109"/>
                    <a:pt x="74" y="101"/>
                  </a:cubicBezTo>
                  <a:cubicBezTo>
                    <a:pt x="74" y="112"/>
                    <a:pt x="74" y="112"/>
                    <a:pt x="74" y="112"/>
                  </a:cubicBezTo>
                  <a:cubicBezTo>
                    <a:pt x="91" y="112"/>
                    <a:pt x="91" y="112"/>
                    <a:pt x="91" y="112"/>
                  </a:cubicBezTo>
                  <a:cubicBezTo>
                    <a:pt x="91" y="70"/>
                    <a:pt x="91" y="70"/>
                    <a:pt x="91" y="70"/>
                  </a:cubicBezTo>
                  <a:cubicBezTo>
                    <a:pt x="91" y="70"/>
                    <a:pt x="91" y="69"/>
                    <a:pt x="91" y="69"/>
                  </a:cubicBezTo>
                  <a:cubicBezTo>
                    <a:pt x="91" y="69"/>
                    <a:pt x="91" y="68"/>
                    <a:pt x="91" y="68"/>
                  </a:cubicBezTo>
                  <a:lnTo>
                    <a:pt x="91" y="0"/>
                  </a:lnTo>
                  <a:close/>
                  <a:moveTo>
                    <a:pt x="72" y="70"/>
                  </a:moveTo>
                  <a:cubicBezTo>
                    <a:pt x="72" y="85"/>
                    <a:pt x="59" y="96"/>
                    <a:pt x="43" y="95"/>
                  </a:cubicBezTo>
                  <a:cubicBezTo>
                    <a:pt x="32" y="93"/>
                    <a:pt x="22" y="84"/>
                    <a:pt x="21" y="72"/>
                  </a:cubicBezTo>
                  <a:cubicBezTo>
                    <a:pt x="19" y="56"/>
                    <a:pt x="31" y="43"/>
                    <a:pt x="47" y="43"/>
                  </a:cubicBezTo>
                  <a:cubicBezTo>
                    <a:pt x="60" y="43"/>
                    <a:pt x="72" y="54"/>
                    <a:pt x="72" y="68"/>
                  </a:cubicBezTo>
                  <a:lnTo>
                    <a:pt x="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7" name="Freeform 10"/>
            <p:cNvSpPr>
              <a:spLocks noEditPoints="1"/>
            </p:cNvSpPr>
            <p:nvPr/>
          </p:nvSpPr>
          <p:spPr bwMode="auto">
            <a:xfrm>
              <a:off x="5487988" y="3187700"/>
              <a:ext cx="334963" cy="342900"/>
            </a:xfrm>
            <a:custGeom>
              <a:avLst/>
              <a:gdLst>
                <a:gd name="T0" fmla="*/ 44 w 89"/>
                <a:gd name="T1" fmla="*/ 0 h 90"/>
                <a:gd name="T2" fmla="*/ 0 w 89"/>
                <a:gd name="T3" fmla="*/ 45 h 90"/>
                <a:gd name="T4" fmla="*/ 44 w 89"/>
                <a:gd name="T5" fmla="*/ 90 h 90"/>
                <a:gd name="T6" fmla="*/ 89 w 89"/>
                <a:gd name="T7" fmla="*/ 45 h 90"/>
                <a:gd name="T8" fmla="*/ 44 w 89"/>
                <a:gd name="T9" fmla="*/ 0 h 90"/>
                <a:gd name="T10" fmla="*/ 44 w 89"/>
                <a:gd name="T11" fmla="*/ 71 h 90"/>
                <a:gd name="T12" fmla="*/ 19 w 89"/>
                <a:gd name="T13" fmla="*/ 45 h 90"/>
                <a:gd name="T14" fmla="*/ 44 w 89"/>
                <a:gd name="T15" fmla="*/ 19 h 90"/>
                <a:gd name="T16" fmla="*/ 70 w 89"/>
                <a:gd name="T17" fmla="*/ 45 h 90"/>
                <a:gd name="T18" fmla="*/ 44 w 89"/>
                <a:gd name="T19"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90">
                  <a:moveTo>
                    <a:pt x="44" y="0"/>
                  </a:moveTo>
                  <a:cubicBezTo>
                    <a:pt x="20" y="0"/>
                    <a:pt x="0" y="20"/>
                    <a:pt x="0" y="45"/>
                  </a:cubicBezTo>
                  <a:cubicBezTo>
                    <a:pt x="0" y="70"/>
                    <a:pt x="20" y="90"/>
                    <a:pt x="44" y="90"/>
                  </a:cubicBezTo>
                  <a:cubicBezTo>
                    <a:pt x="69" y="90"/>
                    <a:pt x="89" y="70"/>
                    <a:pt x="89" y="45"/>
                  </a:cubicBezTo>
                  <a:cubicBezTo>
                    <a:pt x="89" y="20"/>
                    <a:pt x="69" y="0"/>
                    <a:pt x="44" y="0"/>
                  </a:cubicBezTo>
                  <a:moveTo>
                    <a:pt x="44" y="71"/>
                  </a:moveTo>
                  <a:cubicBezTo>
                    <a:pt x="30" y="71"/>
                    <a:pt x="19" y="59"/>
                    <a:pt x="19" y="45"/>
                  </a:cubicBezTo>
                  <a:cubicBezTo>
                    <a:pt x="19" y="31"/>
                    <a:pt x="30" y="19"/>
                    <a:pt x="44" y="19"/>
                  </a:cubicBezTo>
                  <a:cubicBezTo>
                    <a:pt x="58" y="19"/>
                    <a:pt x="70" y="31"/>
                    <a:pt x="70" y="45"/>
                  </a:cubicBezTo>
                  <a:cubicBezTo>
                    <a:pt x="70" y="59"/>
                    <a:pt x="58" y="71"/>
                    <a:pt x="44"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8" name="Freeform 11"/>
            <p:cNvSpPr>
              <a:spLocks noEditPoints="1"/>
            </p:cNvSpPr>
            <p:nvPr/>
          </p:nvSpPr>
          <p:spPr bwMode="auto">
            <a:xfrm>
              <a:off x="5186363" y="3668713"/>
              <a:ext cx="96838" cy="101600"/>
            </a:xfrm>
            <a:custGeom>
              <a:avLst/>
              <a:gdLst>
                <a:gd name="T0" fmla="*/ 18 w 26"/>
                <a:gd name="T1" fmla="*/ 21 h 27"/>
                <a:gd name="T2" fmla="*/ 7 w 26"/>
                <a:gd name="T3" fmla="*/ 21 h 27"/>
                <a:gd name="T4" fmla="*/ 5 w 26"/>
                <a:gd name="T5" fmla="*/ 27 h 27"/>
                <a:gd name="T6" fmla="*/ 0 w 26"/>
                <a:gd name="T7" fmla="*/ 27 h 27"/>
                <a:gd name="T8" fmla="*/ 10 w 26"/>
                <a:gd name="T9" fmla="*/ 0 h 27"/>
                <a:gd name="T10" fmla="*/ 16 w 26"/>
                <a:gd name="T11" fmla="*/ 0 h 27"/>
                <a:gd name="T12" fmla="*/ 26 w 26"/>
                <a:gd name="T13" fmla="*/ 27 h 27"/>
                <a:gd name="T14" fmla="*/ 20 w 26"/>
                <a:gd name="T15" fmla="*/ 27 h 27"/>
                <a:gd name="T16" fmla="*/ 18 w 26"/>
                <a:gd name="T17" fmla="*/ 21 h 27"/>
                <a:gd name="T18" fmla="*/ 17 w 26"/>
                <a:gd name="T19" fmla="*/ 16 h 27"/>
                <a:gd name="T20" fmla="*/ 16 w 26"/>
                <a:gd name="T21" fmla="*/ 15 h 27"/>
                <a:gd name="T22" fmla="*/ 13 w 26"/>
                <a:gd name="T23" fmla="*/ 5 h 27"/>
                <a:gd name="T24" fmla="*/ 9 w 26"/>
                <a:gd name="T25" fmla="*/ 15 h 27"/>
                <a:gd name="T26" fmla="*/ 9 w 26"/>
                <a:gd name="T27" fmla="*/ 16 h 27"/>
                <a:gd name="T28" fmla="*/ 17 w 26"/>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7">
                  <a:moveTo>
                    <a:pt x="18" y="21"/>
                  </a:moveTo>
                  <a:cubicBezTo>
                    <a:pt x="7" y="21"/>
                    <a:pt x="7" y="21"/>
                    <a:pt x="7" y="21"/>
                  </a:cubicBezTo>
                  <a:cubicBezTo>
                    <a:pt x="5" y="27"/>
                    <a:pt x="5" y="27"/>
                    <a:pt x="5" y="27"/>
                  </a:cubicBezTo>
                  <a:cubicBezTo>
                    <a:pt x="0" y="27"/>
                    <a:pt x="0" y="27"/>
                    <a:pt x="0" y="27"/>
                  </a:cubicBezTo>
                  <a:cubicBezTo>
                    <a:pt x="10" y="0"/>
                    <a:pt x="10" y="0"/>
                    <a:pt x="10" y="0"/>
                  </a:cubicBezTo>
                  <a:cubicBezTo>
                    <a:pt x="16" y="0"/>
                    <a:pt x="16" y="0"/>
                    <a:pt x="16" y="0"/>
                  </a:cubicBezTo>
                  <a:cubicBezTo>
                    <a:pt x="26" y="27"/>
                    <a:pt x="26" y="27"/>
                    <a:pt x="26" y="27"/>
                  </a:cubicBezTo>
                  <a:cubicBezTo>
                    <a:pt x="20" y="27"/>
                    <a:pt x="20" y="27"/>
                    <a:pt x="20" y="27"/>
                  </a:cubicBezTo>
                  <a:lnTo>
                    <a:pt x="18" y="21"/>
                  </a:lnTo>
                  <a:close/>
                  <a:moveTo>
                    <a:pt x="17" y="16"/>
                  </a:moveTo>
                  <a:cubicBezTo>
                    <a:pt x="16" y="15"/>
                    <a:pt x="16" y="15"/>
                    <a:pt x="16" y="15"/>
                  </a:cubicBezTo>
                  <a:cubicBezTo>
                    <a:pt x="15" y="12"/>
                    <a:pt x="14" y="9"/>
                    <a:pt x="13" y="5"/>
                  </a:cubicBezTo>
                  <a:cubicBezTo>
                    <a:pt x="12" y="9"/>
                    <a:pt x="11" y="12"/>
                    <a:pt x="9" y="15"/>
                  </a:cubicBezTo>
                  <a:cubicBezTo>
                    <a:pt x="9" y="16"/>
                    <a:pt x="9" y="16"/>
                    <a:pt x="9"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9" name="Freeform 12"/>
            <p:cNvSpPr>
              <a:spLocks/>
            </p:cNvSpPr>
            <p:nvPr/>
          </p:nvSpPr>
          <p:spPr bwMode="auto">
            <a:xfrm>
              <a:off x="5302251" y="3663950"/>
              <a:ext cx="79375" cy="106363"/>
            </a:xfrm>
            <a:custGeom>
              <a:avLst/>
              <a:gdLst>
                <a:gd name="T0" fmla="*/ 0 w 21"/>
                <a:gd name="T1" fmla="*/ 24 h 28"/>
                <a:gd name="T2" fmla="*/ 3 w 21"/>
                <a:gd name="T3" fmla="*/ 20 h 28"/>
                <a:gd name="T4" fmla="*/ 10 w 21"/>
                <a:gd name="T5" fmla="*/ 23 h 28"/>
                <a:gd name="T6" fmla="*/ 15 w 21"/>
                <a:gd name="T7" fmla="*/ 20 h 28"/>
                <a:gd name="T8" fmla="*/ 10 w 21"/>
                <a:gd name="T9" fmla="*/ 16 h 28"/>
                <a:gd name="T10" fmla="*/ 1 w 21"/>
                <a:gd name="T11" fmla="*/ 8 h 28"/>
                <a:gd name="T12" fmla="*/ 11 w 21"/>
                <a:gd name="T13" fmla="*/ 0 h 28"/>
                <a:gd name="T14" fmla="*/ 20 w 21"/>
                <a:gd name="T15" fmla="*/ 3 h 28"/>
                <a:gd name="T16" fmla="*/ 17 w 21"/>
                <a:gd name="T17" fmla="*/ 7 h 28"/>
                <a:gd name="T18" fmla="*/ 11 w 21"/>
                <a:gd name="T19" fmla="*/ 5 h 28"/>
                <a:gd name="T20" fmla="*/ 7 w 21"/>
                <a:gd name="T21" fmla="*/ 8 h 28"/>
                <a:gd name="T22" fmla="*/ 12 w 21"/>
                <a:gd name="T23" fmla="*/ 12 h 28"/>
                <a:gd name="T24" fmla="*/ 21 w 21"/>
                <a:gd name="T25" fmla="*/ 20 h 28"/>
                <a:gd name="T26" fmla="*/ 11 w 21"/>
                <a:gd name="T27" fmla="*/ 28 h 28"/>
                <a:gd name="T28" fmla="*/ 0 w 21"/>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0" y="24"/>
                  </a:moveTo>
                  <a:cubicBezTo>
                    <a:pt x="3" y="20"/>
                    <a:pt x="3" y="20"/>
                    <a:pt x="3" y="20"/>
                  </a:cubicBezTo>
                  <a:cubicBezTo>
                    <a:pt x="4" y="22"/>
                    <a:pt x="7" y="23"/>
                    <a:pt x="10" y="23"/>
                  </a:cubicBezTo>
                  <a:cubicBezTo>
                    <a:pt x="13" y="23"/>
                    <a:pt x="15" y="22"/>
                    <a:pt x="15" y="20"/>
                  </a:cubicBezTo>
                  <a:cubicBezTo>
                    <a:pt x="15" y="18"/>
                    <a:pt x="13" y="17"/>
                    <a:pt x="10" y="16"/>
                  </a:cubicBezTo>
                  <a:cubicBezTo>
                    <a:pt x="4" y="15"/>
                    <a:pt x="1" y="13"/>
                    <a:pt x="1" y="8"/>
                  </a:cubicBezTo>
                  <a:cubicBezTo>
                    <a:pt x="1" y="4"/>
                    <a:pt x="4" y="0"/>
                    <a:pt x="11" y="0"/>
                  </a:cubicBezTo>
                  <a:cubicBezTo>
                    <a:pt x="15" y="0"/>
                    <a:pt x="19" y="2"/>
                    <a:pt x="20" y="3"/>
                  </a:cubicBezTo>
                  <a:cubicBezTo>
                    <a:pt x="17" y="7"/>
                    <a:pt x="17" y="7"/>
                    <a:pt x="17" y="7"/>
                  </a:cubicBezTo>
                  <a:cubicBezTo>
                    <a:pt x="16" y="6"/>
                    <a:pt x="14" y="5"/>
                    <a:pt x="11" y="5"/>
                  </a:cubicBezTo>
                  <a:cubicBezTo>
                    <a:pt x="8" y="5"/>
                    <a:pt x="7" y="6"/>
                    <a:pt x="7" y="8"/>
                  </a:cubicBezTo>
                  <a:cubicBezTo>
                    <a:pt x="7" y="10"/>
                    <a:pt x="9" y="10"/>
                    <a:pt x="12" y="12"/>
                  </a:cubicBezTo>
                  <a:cubicBezTo>
                    <a:pt x="18" y="13"/>
                    <a:pt x="21" y="16"/>
                    <a:pt x="21" y="20"/>
                  </a:cubicBezTo>
                  <a:cubicBezTo>
                    <a:pt x="21" y="25"/>
                    <a:pt x="17" y="28"/>
                    <a:pt x="11" y="28"/>
                  </a:cubicBezTo>
                  <a:cubicBezTo>
                    <a:pt x="6"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0" name="Freeform 13"/>
            <p:cNvSpPr>
              <a:spLocks/>
            </p:cNvSpPr>
            <p:nvPr/>
          </p:nvSpPr>
          <p:spPr bwMode="auto">
            <a:xfrm>
              <a:off x="5403851" y="3663950"/>
              <a:ext cx="76200" cy="106363"/>
            </a:xfrm>
            <a:custGeom>
              <a:avLst/>
              <a:gdLst>
                <a:gd name="T0" fmla="*/ 0 w 20"/>
                <a:gd name="T1" fmla="*/ 24 h 28"/>
                <a:gd name="T2" fmla="*/ 2 w 20"/>
                <a:gd name="T3" fmla="*/ 20 h 28"/>
                <a:gd name="T4" fmla="*/ 10 w 20"/>
                <a:gd name="T5" fmla="*/ 23 h 28"/>
                <a:gd name="T6" fmla="*/ 14 w 20"/>
                <a:gd name="T7" fmla="*/ 20 h 28"/>
                <a:gd name="T8" fmla="*/ 9 w 20"/>
                <a:gd name="T9" fmla="*/ 16 h 28"/>
                <a:gd name="T10" fmla="*/ 0 w 20"/>
                <a:gd name="T11" fmla="*/ 8 h 28"/>
                <a:gd name="T12" fmla="*/ 11 w 20"/>
                <a:gd name="T13" fmla="*/ 0 h 28"/>
                <a:gd name="T14" fmla="*/ 20 w 20"/>
                <a:gd name="T15" fmla="*/ 3 h 28"/>
                <a:gd name="T16" fmla="*/ 17 w 20"/>
                <a:gd name="T17" fmla="*/ 7 h 28"/>
                <a:gd name="T18" fmla="*/ 10 w 20"/>
                <a:gd name="T19" fmla="*/ 5 h 28"/>
                <a:gd name="T20" fmla="*/ 6 w 20"/>
                <a:gd name="T21" fmla="*/ 8 h 28"/>
                <a:gd name="T22" fmla="*/ 12 w 20"/>
                <a:gd name="T23" fmla="*/ 12 h 28"/>
                <a:gd name="T24" fmla="*/ 20 w 20"/>
                <a:gd name="T25" fmla="*/ 20 h 28"/>
                <a:gd name="T26" fmla="*/ 10 w 20"/>
                <a:gd name="T27" fmla="*/ 28 h 28"/>
                <a:gd name="T28" fmla="*/ 0 w 20"/>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0" y="24"/>
                  </a:moveTo>
                  <a:cubicBezTo>
                    <a:pt x="2" y="20"/>
                    <a:pt x="2" y="20"/>
                    <a:pt x="2" y="20"/>
                  </a:cubicBezTo>
                  <a:cubicBezTo>
                    <a:pt x="4" y="22"/>
                    <a:pt x="7" y="23"/>
                    <a:pt x="10" y="23"/>
                  </a:cubicBezTo>
                  <a:cubicBezTo>
                    <a:pt x="13" y="23"/>
                    <a:pt x="14" y="22"/>
                    <a:pt x="14" y="20"/>
                  </a:cubicBezTo>
                  <a:cubicBezTo>
                    <a:pt x="14" y="18"/>
                    <a:pt x="13" y="17"/>
                    <a:pt x="9" y="16"/>
                  </a:cubicBezTo>
                  <a:cubicBezTo>
                    <a:pt x="3" y="15"/>
                    <a:pt x="0" y="13"/>
                    <a:pt x="0" y="8"/>
                  </a:cubicBezTo>
                  <a:cubicBezTo>
                    <a:pt x="0" y="4"/>
                    <a:pt x="4" y="0"/>
                    <a:pt x="11" y="0"/>
                  </a:cubicBezTo>
                  <a:cubicBezTo>
                    <a:pt x="15" y="0"/>
                    <a:pt x="18" y="2"/>
                    <a:pt x="20" y="3"/>
                  </a:cubicBezTo>
                  <a:cubicBezTo>
                    <a:pt x="17" y="7"/>
                    <a:pt x="17" y="7"/>
                    <a:pt x="17" y="7"/>
                  </a:cubicBezTo>
                  <a:cubicBezTo>
                    <a:pt x="15" y="6"/>
                    <a:pt x="13" y="5"/>
                    <a:pt x="10" y="5"/>
                  </a:cubicBezTo>
                  <a:cubicBezTo>
                    <a:pt x="8" y="5"/>
                    <a:pt x="6" y="6"/>
                    <a:pt x="6" y="8"/>
                  </a:cubicBezTo>
                  <a:cubicBezTo>
                    <a:pt x="6" y="10"/>
                    <a:pt x="8" y="10"/>
                    <a:pt x="12" y="12"/>
                  </a:cubicBezTo>
                  <a:cubicBezTo>
                    <a:pt x="18" y="13"/>
                    <a:pt x="20" y="16"/>
                    <a:pt x="20" y="20"/>
                  </a:cubicBezTo>
                  <a:cubicBezTo>
                    <a:pt x="20" y="25"/>
                    <a:pt x="16" y="28"/>
                    <a:pt x="10" y="28"/>
                  </a:cubicBezTo>
                  <a:cubicBezTo>
                    <a:pt x="5"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1" name="Freeform 14"/>
            <p:cNvSpPr>
              <a:spLocks/>
            </p:cNvSpPr>
            <p:nvPr/>
          </p:nvSpPr>
          <p:spPr bwMode="auto">
            <a:xfrm>
              <a:off x="5510213" y="3668713"/>
              <a:ext cx="71438" cy="101600"/>
            </a:xfrm>
            <a:custGeom>
              <a:avLst/>
              <a:gdLst>
                <a:gd name="T0" fmla="*/ 45 w 45"/>
                <a:gd name="T1" fmla="*/ 52 h 64"/>
                <a:gd name="T2" fmla="*/ 45 w 45"/>
                <a:gd name="T3" fmla="*/ 64 h 64"/>
                <a:gd name="T4" fmla="*/ 0 w 45"/>
                <a:gd name="T5" fmla="*/ 64 h 64"/>
                <a:gd name="T6" fmla="*/ 0 w 45"/>
                <a:gd name="T7" fmla="*/ 0 h 64"/>
                <a:gd name="T8" fmla="*/ 42 w 45"/>
                <a:gd name="T9" fmla="*/ 0 h 64"/>
                <a:gd name="T10" fmla="*/ 42 w 45"/>
                <a:gd name="T11" fmla="*/ 12 h 64"/>
                <a:gd name="T12" fmla="*/ 14 w 45"/>
                <a:gd name="T13" fmla="*/ 12 h 64"/>
                <a:gd name="T14" fmla="*/ 14 w 45"/>
                <a:gd name="T15" fmla="*/ 26 h 64"/>
                <a:gd name="T16" fmla="*/ 40 w 45"/>
                <a:gd name="T17" fmla="*/ 26 h 64"/>
                <a:gd name="T18" fmla="*/ 40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2" y="0"/>
                  </a:lnTo>
                  <a:lnTo>
                    <a:pt x="42" y="12"/>
                  </a:lnTo>
                  <a:lnTo>
                    <a:pt x="14" y="12"/>
                  </a:lnTo>
                  <a:lnTo>
                    <a:pt x="14" y="26"/>
                  </a:lnTo>
                  <a:lnTo>
                    <a:pt x="40" y="26"/>
                  </a:lnTo>
                  <a:lnTo>
                    <a:pt x="40"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2" name="Freeform 15"/>
            <p:cNvSpPr>
              <a:spLocks/>
            </p:cNvSpPr>
            <p:nvPr/>
          </p:nvSpPr>
          <p:spPr bwMode="auto">
            <a:xfrm>
              <a:off x="5611813" y="3668713"/>
              <a:ext cx="79375" cy="101600"/>
            </a:xfrm>
            <a:custGeom>
              <a:avLst/>
              <a:gdLst>
                <a:gd name="T0" fmla="*/ 16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6 w 50"/>
                <a:gd name="T15" fmla="*/ 64 h 64"/>
                <a:gd name="T16" fmla="*/ 16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6" y="12"/>
                  </a:moveTo>
                  <a:lnTo>
                    <a:pt x="0" y="12"/>
                  </a:lnTo>
                  <a:lnTo>
                    <a:pt x="0" y="0"/>
                  </a:lnTo>
                  <a:lnTo>
                    <a:pt x="50" y="0"/>
                  </a:lnTo>
                  <a:lnTo>
                    <a:pt x="50" y="12"/>
                  </a:lnTo>
                  <a:lnTo>
                    <a:pt x="31" y="12"/>
                  </a:lnTo>
                  <a:lnTo>
                    <a:pt x="31" y="64"/>
                  </a:lnTo>
                  <a:lnTo>
                    <a:pt x="16" y="64"/>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3" name="Freeform 16"/>
            <p:cNvSpPr>
              <a:spLocks/>
            </p:cNvSpPr>
            <p:nvPr/>
          </p:nvSpPr>
          <p:spPr bwMode="auto">
            <a:xfrm>
              <a:off x="5781676" y="3668713"/>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6 h 27"/>
                <a:gd name="T10" fmla="*/ 20 w 30"/>
                <a:gd name="T11" fmla="*/ 17 h 27"/>
                <a:gd name="T12" fmla="*/ 17 w 30"/>
                <a:gd name="T13" fmla="*/ 27 h 27"/>
                <a:gd name="T14" fmla="*/ 13 w 30"/>
                <a:gd name="T15" fmla="*/ 27 h 27"/>
                <a:gd name="T16" fmla="*/ 9 w 30"/>
                <a:gd name="T17" fmla="*/ 17 h 27"/>
                <a:gd name="T18" fmla="*/ 5 w 30"/>
                <a:gd name="T19" fmla="*/ 6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6"/>
                  </a:cubicBezTo>
                  <a:cubicBezTo>
                    <a:pt x="23" y="10"/>
                    <a:pt x="22" y="14"/>
                    <a:pt x="20" y="17"/>
                  </a:cubicBezTo>
                  <a:cubicBezTo>
                    <a:pt x="17" y="27"/>
                    <a:pt x="17" y="27"/>
                    <a:pt x="17" y="27"/>
                  </a:cubicBezTo>
                  <a:cubicBezTo>
                    <a:pt x="13" y="27"/>
                    <a:pt x="13" y="27"/>
                    <a:pt x="13" y="27"/>
                  </a:cubicBezTo>
                  <a:cubicBezTo>
                    <a:pt x="9" y="17"/>
                    <a:pt x="9" y="17"/>
                    <a:pt x="9" y="17"/>
                  </a:cubicBezTo>
                  <a:cubicBezTo>
                    <a:pt x="8" y="14"/>
                    <a:pt x="7" y="10"/>
                    <a:pt x="5" y="6"/>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3"/>
                    <a:pt x="14" y="16"/>
                    <a:pt x="15" y="19"/>
                  </a:cubicBezTo>
                  <a:cubicBezTo>
                    <a:pt x="16" y="16"/>
                    <a:pt x="17" y="13"/>
                    <a:pt x="18" y="11"/>
                  </a:cubicBezTo>
                  <a:cubicBezTo>
                    <a:pt x="22" y="0"/>
                    <a:pt x="22" y="0"/>
                    <a:pt x="22" y="0"/>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4" name="Freeform 17"/>
            <p:cNvSpPr>
              <a:spLocks noEditPoints="1"/>
            </p:cNvSpPr>
            <p:nvPr/>
          </p:nvSpPr>
          <p:spPr bwMode="auto">
            <a:xfrm>
              <a:off x="5919788" y="3668713"/>
              <a:ext cx="103188"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3"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5" name="Freeform 18"/>
            <p:cNvSpPr>
              <a:spLocks/>
            </p:cNvSpPr>
            <p:nvPr/>
          </p:nvSpPr>
          <p:spPr bwMode="auto">
            <a:xfrm>
              <a:off x="6053138"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8"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6" name="Freeform 19"/>
            <p:cNvSpPr>
              <a:spLocks noEditPoints="1"/>
            </p:cNvSpPr>
            <p:nvPr/>
          </p:nvSpPr>
          <p:spPr bwMode="auto">
            <a:xfrm>
              <a:off x="6165851" y="3668713"/>
              <a:ext cx="101600"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2"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7" name="Freeform 20"/>
            <p:cNvSpPr>
              <a:spLocks/>
            </p:cNvSpPr>
            <p:nvPr/>
          </p:nvSpPr>
          <p:spPr bwMode="auto">
            <a:xfrm>
              <a:off x="6286501" y="3663950"/>
              <a:ext cx="85725" cy="106363"/>
            </a:xfrm>
            <a:custGeom>
              <a:avLst/>
              <a:gdLst>
                <a:gd name="T0" fmla="*/ 23 w 23"/>
                <a:gd name="T1" fmla="*/ 12 h 28"/>
                <a:gd name="T2" fmla="*/ 23 w 23"/>
                <a:gd name="T3" fmla="*/ 24 h 28"/>
                <a:gd name="T4" fmla="*/ 14 w 23"/>
                <a:gd name="T5" fmla="*/ 28 h 28"/>
                <a:gd name="T6" fmla="*/ 0 w 23"/>
                <a:gd name="T7" fmla="*/ 14 h 28"/>
                <a:gd name="T8" fmla="*/ 14 w 23"/>
                <a:gd name="T9" fmla="*/ 0 h 28"/>
                <a:gd name="T10" fmla="*/ 22 w 23"/>
                <a:gd name="T11" fmla="*/ 3 h 28"/>
                <a:gd name="T12" fmla="*/ 19 w 23"/>
                <a:gd name="T13" fmla="*/ 7 h 28"/>
                <a:gd name="T14" fmla="*/ 14 w 23"/>
                <a:gd name="T15" fmla="*/ 5 h 28"/>
                <a:gd name="T16" fmla="*/ 6 w 23"/>
                <a:gd name="T17" fmla="*/ 14 h 28"/>
                <a:gd name="T18" fmla="*/ 14 w 23"/>
                <a:gd name="T19" fmla="*/ 23 h 28"/>
                <a:gd name="T20" fmla="*/ 18 w 23"/>
                <a:gd name="T21" fmla="*/ 22 h 28"/>
                <a:gd name="T22" fmla="*/ 18 w 23"/>
                <a:gd name="T23" fmla="*/ 17 h 28"/>
                <a:gd name="T24" fmla="*/ 12 w 23"/>
                <a:gd name="T25" fmla="*/ 17 h 28"/>
                <a:gd name="T26" fmla="*/ 12 w 23"/>
                <a:gd name="T27" fmla="*/ 12 h 28"/>
                <a:gd name="T28" fmla="*/ 23 w 23"/>
                <a:gd name="T29"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23" y="12"/>
                  </a:moveTo>
                  <a:cubicBezTo>
                    <a:pt x="23" y="24"/>
                    <a:pt x="23" y="24"/>
                    <a:pt x="23" y="24"/>
                  </a:cubicBezTo>
                  <a:cubicBezTo>
                    <a:pt x="21" y="27"/>
                    <a:pt x="18" y="28"/>
                    <a:pt x="14" y="28"/>
                  </a:cubicBezTo>
                  <a:cubicBezTo>
                    <a:pt x="5" y="28"/>
                    <a:pt x="0" y="23"/>
                    <a:pt x="0" y="14"/>
                  </a:cubicBezTo>
                  <a:cubicBezTo>
                    <a:pt x="0" y="5"/>
                    <a:pt x="6" y="0"/>
                    <a:pt x="14" y="0"/>
                  </a:cubicBezTo>
                  <a:cubicBezTo>
                    <a:pt x="17" y="0"/>
                    <a:pt x="21" y="1"/>
                    <a:pt x="22" y="3"/>
                  </a:cubicBezTo>
                  <a:cubicBezTo>
                    <a:pt x="19" y="7"/>
                    <a:pt x="19" y="7"/>
                    <a:pt x="19" y="7"/>
                  </a:cubicBezTo>
                  <a:cubicBezTo>
                    <a:pt x="18" y="6"/>
                    <a:pt x="16" y="5"/>
                    <a:pt x="14" y="5"/>
                  </a:cubicBezTo>
                  <a:cubicBezTo>
                    <a:pt x="8" y="5"/>
                    <a:pt x="6" y="10"/>
                    <a:pt x="6" y="14"/>
                  </a:cubicBezTo>
                  <a:cubicBezTo>
                    <a:pt x="6" y="19"/>
                    <a:pt x="8" y="23"/>
                    <a:pt x="14" y="23"/>
                  </a:cubicBezTo>
                  <a:cubicBezTo>
                    <a:pt x="16" y="23"/>
                    <a:pt x="17" y="23"/>
                    <a:pt x="18" y="22"/>
                  </a:cubicBezTo>
                  <a:cubicBezTo>
                    <a:pt x="18" y="17"/>
                    <a:pt x="18" y="17"/>
                    <a:pt x="18" y="17"/>
                  </a:cubicBezTo>
                  <a:cubicBezTo>
                    <a:pt x="12" y="17"/>
                    <a:pt x="12" y="17"/>
                    <a:pt x="12" y="17"/>
                  </a:cubicBezTo>
                  <a:cubicBezTo>
                    <a:pt x="12" y="12"/>
                    <a:pt x="12" y="12"/>
                    <a:pt x="12" y="12"/>
                  </a:cubicBezTo>
                  <a:lnTo>
                    <a:pt x="2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8" name="Freeform 21"/>
            <p:cNvSpPr>
              <a:spLocks/>
            </p:cNvSpPr>
            <p:nvPr/>
          </p:nvSpPr>
          <p:spPr bwMode="auto">
            <a:xfrm>
              <a:off x="6413501" y="3668713"/>
              <a:ext cx="71438" cy="101600"/>
            </a:xfrm>
            <a:custGeom>
              <a:avLst/>
              <a:gdLst>
                <a:gd name="T0" fmla="*/ 45 w 45"/>
                <a:gd name="T1" fmla="*/ 52 h 64"/>
                <a:gd name="T2" fmla="*/ 45 w 45"/>
                <a:gd name="T3" fmla="*/ 64 h 64"/>
                <a:gd name="T4" fmla="*/ 0 w 45"/>
                <a:gd name="T5" fmla="*/ 64 h 64"/>
                <a:gd name="T6" fmla="*/ 0 w 45"/>
                <a:gd name="T7" fmla="*/ 0 h 64"/>
                <a:gd name="T8" fmla="*/ 43 w 45"/>
                <a:gd name="T9" fmla="*/ 0 h 64"/>
                <a:gd name="T10" fmla="*/ 43 w 45"/>
                <a:gd name="T11" fmla="*/ 12 h 64"/>
                <a:gd name="T12" fmla="*/ 15 w 45"/>
                <a:gd name="T13" fmla="*/ 12 h 64"/>
                <a:gd name="T14" fmla="*/ 15 w 45"/>
                <a:gd name="T15" fmla="*/ 26 h 64"/>
                <a:gd name="T16" fmla="*/ 41 w 45"/>
                <a:gd name="T17" fmla="*/ 26 h 64"/>
                <a:gd name="T18" fmla="*/ 41 w 45"/>
                <a:gd name="T19" fmla="*/ 36 h 64"/>
                <a:gd name="T20" fmla="*/ 15 w 45"/>
                <a:gd name="T21" fmla="*/ 36 h 64"/>
                <a:gd name="T22" fmla="*/ 15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3" y="0"/>
                  </a:lnTo>
                  <a:lnTo>
                    <a:pt x="43" y="12"/>
                  </a:lnTo>
                  <a:lnTo>
                    <a:pt x="15" y="12"/>
                  </a:lnTo>
                  <a:lnTo>
                    <a:pt x="15" y="26"/>
                  </a:lnTo>
                  <a:lnTo>
                    <a:pt x="41" y="26"/>
                  </a:lnTo>
                  <a:lnTo>
                    <a:pt x="41" y="36"/>
                  </a:lnTo>
                  <a:lnTo>
                    <a:pt x="15" y="36"/>
                  </a:lnTo>
                  <a:lnTo>
                    <a:pt x="15"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9" name="Freeform 22"/>
            <p:cNvSpPr>
              <a:spLocks/>
            </p:cNvSpPr>
            <p:nvPr/>
          </p:nvSpPr>
          <p:spPr bwMode="auto">
            <a:xfrm>
              <a:off x="6527801" y="3668713"/>
              <a:ext cx="107950" cy="101600"/>
            </a:xfrm>
            <a:custGeom>
              <a:avLst/>
              <a:gdLst>
                <a:gd name="T0" fmla="*/ 29 w 29"/>
                <a:gd name="T1" fmla="*/ 0 h 27"/>
                <a:gd name="T2" fmla="*/ 29 w 29"/>
                <a:gd name="T3" fmla="*/ 27 h 27"/>
                <a:gd name="T4" fmla="*/ 24 w 29"/>
                <a:gd name="T5" fmla="*/ 27 h 27"/>
                <a:gd name="T6" fmla="*/ 24 w 29"/>
                <a:gd name="T7" fmla="*/ 17 h 27"/>
                <a:gd name="T8" fmla="*/ 24 w 29"/>
                <a:gd name="T9" fmla="*/ 6 h 27"/>
                <a:gd name="T10" fmla="*/ 20 w 29"/>
                <a:gd name="T11" fmla="*/ 17 h 27"/>
                <a:gd name="T12" fmla="*/ 16 w 29"/>
                <a:gd name="T13" fmla="*/ 27 h 27"/>
                <a:gd name="T14" fmla="*/ 12 w 29"/>
                <a:gd name="T15" fmla="*/ 27 h 27"/>
                <a:gd name="T16" fmla="*/ 9 w 29"/>
                <a:gd name="T17" fmla="*/ 17 h 27"/>
                <a:gd name="T18" fmla="*/ 5 w 29"/>
                <a:gd name="T19" fmla="*/ 6 h 27"/>
                <a:gd name="T20" fmla="*/ 5 w 29"/>
                <a:gd name="T21" fmla="*/ 17 h 27"/>
                <a:gd name="T22" fmla="*/ 5 w 29"/>
                <a:gd name="T23" fmla="*/ 27 h 27"/>
                <a:gd name="T24" fmla="*/ 0 w 29"/>
                <a:gd name="T25" fmla="*/ 27 h 27"/>
                <a:gd name="T26" fmla="*/ 0 w 29"/>
                <a:gd name="T27" fmla="*/ 0 h 27"/>
                <a:gd name="T28" fmla="*/ 7 w 29"/>
                <a:gd name="T29" fmla="*/ 0 h 27"/>
                <a:gd name="T30" fmla="*/ 11 w 29"/>
                <a:gd name="T31" fmla="*/ 11 h 27"/>
                <a:gd name="T32" fmla="*/ 14 w 29"/>
                <a:gd name="T33" fmla="*/ 19 h 27"/>
                <a:gd name="T34" fmla="*/ 17 w 29"/>
                <a:gd name="T35" fmla="*/ 11 h 27"/>
                <a:gd name="T36" fmla="*/ 21 w 29"/>
                <a:gd name="T37" fmla="*/ 0 h 27"/>
                <a:gd name="T38" fmla="*/ 29 w 29"/>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27">
                  <a:moveTo>
                    <a:pt x="29" y="0"/>
                  </a:moveTo>
                  <a:cubicBezTo>
                    <a:pt x="29" y="27"/>
                    <a:pt x="29" y="27"/>
                    <a:pt x="29" y="27"/>
                  </a:cubicBezTo>
                  <a:cubicBezTo>
                    <a:pt x="24" y="27"/>
                    <a:pt x="24" y="27"/>
                    <a:pt x="24" y="27"/>
                  </a:cubicBezTo>
                  <a:cubicBezTo>
                    <a:pt x="24" y="17"/>
                    <a:pt x="24" y="17"/>
                    <a:pt x="24" y="17"/>
                  </a:cubicBezTo>
                  <a:cubicBezTo>
                    <a:pt x="24" y="14"/>
                    <a:pt x="24" y="10"/>
                    <a:pt x="24" y="6"/>
                  </a:cubicBezTo>
                  <a:cubicBezTo>
                    <a:pt x="22" y="10"/>
                    <a:pt x="21" y="14"/>
                    <a:pt x="20" y="17"/>
                  </a:cubicBezTo>
                  <a:cubicBezTo>
                    <a:pt x="16" y="27"/>
                    <a:pt x="16" y="27"/>
                    <a:pt x="16" y="27"/>
                  </a:cubicBezTo>
                  <a:cubicBezTo>
                    <a:pt x="12" y="27"/>
                    <a:pt x="12" y="27"/>
                    <a:pt x="12" y="27"/>
                  </a:cubicBezTo>
                  <a:cubicBezTo>
                    <a:pt x="9" y="17"/>
                    <a:pt x="9" y="17"/>
                    <a:pt x="9" y="17"/>
                  </a:cubicBezTo>
                  <a:cubicBezTo>
                    <a:pt x="7" y="14"/>
                    <a:pt x="6" y="10"/>
                    <a:pt x="5" y="6"/>
                  </a:cubicBezTo>
                  <a:cubicBezTo>
                    <a:pt x="5" y="10"/>
                    <a:pt x="5" y="14"/>
                    <a:pt x="5" y="17"/>
                  </a:cubicBezTo>
                  <a:cubicBezTo>
                    <a:pt x="5" y="27"/>
                    <a:pt x="5" y="27"/>
                    <a:pt x="5" y="27"/>
                  </a:cubicBezTo>
                  <a:cubicBezTo>
                    <a:pt x="0" y="27"/>
                    <a:pt x="0" y="27"/>
                    <a:pt x="0" y="27"/>
                  </a:cubicBezTo>
                  <a:cubicBezTo>
                    <a:pt x="0" y="0"/>
                    <a:pt x="0" y="0"/>
                    <a:pt x="0" y="0"/>
                  </a:cubicBezTo>
                  <a:cubicBezTo>
                    <a:pt x="7" y="0"/>
                    <a:pt x="7" y="0"/>
                    <a:pt x="7" y="0"/>
                  </a:cubicBezTo>
                  <a:cubicBezTo>
                    <a:pt x="11" y="11"/>
                    <a:pt x="11" y="11"/>
                    <a:pt x="11" y="11"/>
                  </a:cubicBezTo>
                  <a:cubicBezTo>
                    <a:pt x="12" y="13"/>
                    <a:pt x="13" y="16"/>
                    <a:pt x="14" y="19"/>
                  </a:cubicBezTo>
                  <a:cubicBezTo>
                    <a:pt x="15" y="16"/>
                    <a:pt x="16" y="13"/>
                    <a:pt x="17" y="11"/>
                  </a:cubicBezTo>
                  <a:cubicBezTo>
                    <a:pt x="21" y="0"/>
                    <a:pt x="21" y="0"/>
                    <a:pt x="21"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23"/>
            <p:cNvSpPr>
              <a:spLocks/>
            </p:cNvSpPr>
            <p:nvPr/>
          </p:nvSpPr>
          <p:spPr bwMode="auto">
            <a:xfrm>
              <a:off x="6678613" y="3668713"/>
              <a:ext cx="71438" cy="101600"/>
            </a:xfrm>
            <a:custGeom>
              <a:avLst/>
              <a:gdLst>
                <a:gd name="T0" fmla="*/ 45 w 45"/>
                <a:gd name="T1" fmla="*/ 52 h 64"/>
                <a:gd name="T2" fmla="*/ 45 w 45"/>
                <a:gd name="T3" fmla="*/ 64 h 64"/>
                <a:gd name="T4" fmla="*/ 0 w 45"/>
                <a:gd name="T5" fmla="*/ 64 h 64"/>
                <a:gd name="T6" fmla="*/ 0 w 45"/>
                <a:gd name="T7" fmla="*/ 0 h 64"/>
                <a:gd name="T8" fmla="*/ 45 w 45"/>
                <a:gd name="T9" fmla="*/ 0 h 64"/>
                <a:gd name="T10" fmla="*/ 45 w 45"/>
                <a:gd name="T11" fmla="*/ 12 h 64"/>
                <a:gd name="T12" fmla="*/ 14 w 45"/>
                <a:gd name="T13" fmla="*/ 12 h 64"/>
                <a:gd name="T14" fmla="*/ 14 w 45"/>
                <a:gd name="T15" fmla="*/ 26 h 64"/>
                <a:gd name="T16" fmla="*/ 42 w 45"/>
                <a:gd name="T17" fmla="*/ 26 h 64"/>
                <a:gd name="T18" fmla="*/ 42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5" y="0"/>
                  </a:lnTo>
                  <a:lnTo>
                    <a:pt x="45" y="12"/>
                  </a:lnTo>
                  <a:lnTo>
                    <a:pt x="14" y="12"/>
                  </a:lnTo>
                  <a:lnTo>
                    <a:pt x="14" y="26"/>
                  </a:lnTo>
                  <a:lnTo>
                    <a:pt x="42" y="26"/>
                  </a:lnTo>
                  <a:lnTo>
                    <a:pt x="42"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1" name="Freeform 24"/>
            <p:cNvSpPr>
              <a:spLocks/>
            </p:cNvSpPr>
            <p:nvPr/>
          </p:nvSpPr>
          <p:spPr bwMode="auto">
            <a:xfrm>
              <a:off x="6791326"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9"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2" name="Freeform 25"/>
            <p:cNvSpPr>
              <a:spLocks/>
            </p:cNvSpPr>
            <p:nvPr/>
          </p:nvSpPr>
          <p:spPr bwMode="auto">
            <a:xfrm>
              <a:off x="6907213" y="3668713"/>
              <a:ext cx="79375" cy="101600"/>
            </a:xfrm>
            <a:custGeom>
              <a:avLst/>
              <a:gdLst>
                <a:gd name="T0" fmla="*/ 19 w 50"/>
                <a:gd name="T1" fmla="*/ 12 h 64"/>
                <a:gd name="T2" fmla="*/ 0 w 50"/>
                <a:gd name="T3" fmla="*/ 12 h 64"/>
                <a:gd name="T4" fmla="*/ 0 w 50"/>
                <a:gd name="T5" fmla="*/ 0 h 64"/>
                <a:gd name="T6" fmla="*/ 50 w 50"/>
                <a:gd name="T7" fmla="*/ 0 h 64"/>
                <a:gd name="T8" fmla="*/ 50 w 50"/>
                <a:gd name="T9" fmla="*/ 12 h 64"/>
                <a:gd name="T10" fmla="*/ 34 w 50"/>
                <a:gd name="T11" fmla="*/ 12 h 64"/>
                <a:gd name="T12" fmla="*/ 34 w 50"/>
                <a:gd name="T13" fmla="*/ 64 h 64"/>
                <a:gd name="T14" fmla="*/ 19 w 50"/>
                <a:gd name="T15" fmla="*/ 64 h 64"/>
                <a:gd name="T16" fmla="*/ 19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9" y="12"/>
                  </a:moveTo>
                  <a:lnTo>
                    <a:pt x="0" y="12"/>
                  </a:lnTo>
                  <a:lnTo>
                    <a:pt x="0" y="0"/>
                  </a:lnTo>
                  <a:lnTo>
                    <a:pt x="50" y="0"/>
                  </a:lnTo>
                  <a:lnTo>
                    <a:pt x="50" y="12"/>
                  </a:lnTo>
                  <a:lnTo>
                    <a:pt x="34" y="12"/>
                  </a:lnTo>
                  <a:lnTo>
                    <a:pt x="34" y="64"/>
                  </a:lnTo>
                  <a:lnTo>
                    <a:pt x="19" y="64"/>
                  </a:lnTo>
                  <a:lnTo>
                    <a:pt x="1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1078141576"/>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p:nvSpPr>
          <p:cNvPr id="19" name="Picture Placeholder 5"/>
          <p:cNvSpPr>
            <a:spLocks noGrp="1"/>
          </p:cNvSpPr>
          <p:nvPr>
            <p:ph type="pic" sz="quarter" idx="15" hasCustomPrompt="1"/>
          </p:nvPr>
        </p:nvSpPr>
        <p:spPr>
          <a:xfrm>
            <a:off x="0" y="0"/>
            <a:ext cx="12192000" cy="6858000"/>
          </a:xfrm>
        </p:spPr>
        <p:txBody>
          <a:bodyPr anchor="ctr" anchorCtr="0"/>
          <a:lstStyle>
            <a:lvl1pPr marL="0" indent="0" algn="ctr">
              <a:buNone/>
              <a:defRPr baseline="0">
                <a:solidFill>
                  <a:schemeClr val="tx1"/>
                </a:solidFill>
              </a:defRPr>
            </a:lvl1pPr>
          </a:lstStyle>
          <a:p>
            <a:r>
              <a:rPr lang="sv-SE" dirty="0" err="1"/>
              <a:t>Insert</a:t>
            </a:r>
            <a:r>
              <a:rPr lang="sv-SE" dirty="0"/>
              <a:t> </a:t>
            </a:r>
            <a:r>
              <a:rPr lang="sv-SE" dirty="0" err="1"/>
              <a:t>picture</a:t>
            </a:r>
            <a:r>
              <a:rPr lang="sv-SE" dirty="0"/>
              <a:t> by </a:t>
            </a:r>
            <a:r>
              <a:rPr lang="sv-SE" dirty="0" err="1"/>
              <a:t>using</a:t>
            </a:r>
            <a:r>
              <a:rPr lang="sv-SE" dirty="0"/>
              <a:t> Nordea Image Bank </a:t>
            </a:r>
            <a:r>
              <a:rPr lang="sv-SE" dirty="0" err="1"/>
              <a:t>button</a:t>
            </a:r>
            <a:r>
              <a:rPr lang="sv-SE" dirty="0"/>
              <a:t> or </a:t>
            </a:r>
            <a:r>
              <a:rPr lang="sv-SE" dirty="0" err="1"/>
              <a:t>use</a:t>
            </a:r>
            <a:r>
              <a:rPr lang="sv-SE" dirty="0"/>
              <a:t> as </a:t>
            </a:r>
            <a:r>
              <a:rPr lang="sv-SE" dirty="0" err="1"/>
              <a:t>pink</a:t>
            </a:r>
            <a:r>
              <a:rPr lang="sv-SE" dirty="0"/>
              <a:t> </a:t>
            </a:r>
            <a:r>
              <a:rPr lang="sv-SE" dirty="0" err="1"/>
              <a:t>slide</a:t>
            </a:r>
            <a:endParaRPr lang="en-GB" dirty="0"/>
          </a:p>
        </p:txBody>
      </p:sp>
      <p:sp>
        <p:nvSpPr>
          <p:cNvPr id="2" name="Title 1"/>
          <p:cNvSpPr>
            <a:spLocks noGrp="1"/>
          </p:cNvSpPr>
          <p:nvPr>
            <p:ph type="ctrTitle"/>
          </p:nvPr>
        </p:nvSpPr>
        <p:spPr>
          <a:xfrm>
            <a:off x="720000" y="1342800"/>
            <a:ext cx="7198125" cy="7452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720000" y="2133156"/>
            <a:ext cx="7198125" cy="360000"/>
          </a:xfrm>
        </p:spPr>
        <p:txBody>
          <a:bodyPr>
            <a:noAutofit/>
          </a:bodyPr>
          <a:lstStyle>
            <a:lvl1pPr marL="0" indent="0" algn="l">
              <a:buNone/>
              <a:defRPr sz="1600" b="1">
                <a:solidFill>
                  <a:schemeClr val="tx2"/>
                </a:solidFill>
              </a:defRPr>
            </a:lvl1pPr>
            <a:lvl2pPr marL="457123" indent="0" algn="ctr">
              <a:buNone/>
              <a:defRPr>
                <a:solidFill>
                  <a:schemeClr val="tx1">
                    <a:tint val="75000"/>
                  </a:schemeClr>
                </a:solidFill>
              </a:defRPr>
            </a:lvl2pPr>
            <a:lvl3pPr marL="914245" indent="0" algn="ctr">
              <a:buNone/>
              <a:defRPr>
                <a:solidFill>
                  <a:schemeClr val="tx1">
                    <a:tint val="75000"/>
                  </a:schemeClr>
                </a:solidFill>
              </a:defRPr>
            </a:lvl3pPr>
            <a:lvl4pPr marL="1371368" indent="0" algn="ctr">
              <a:buNone/>
              <a:defRPr>
                <a:solidFill>
                  <a:schemeClr val="tx1">
                    <a:tint val="75000"/>
                  </a:schemeClr>
                </a:solidFill>
              </a:defRPr>
            </a:lvl4pPr>
            <a:lvl5pPr marL="1828490" indent="0" algn="ctr">
              <a:buNone/>
              <a:defRPr>
                <a:solidFill>
                  <a:schemeClr val="tx1">
                    <a:tint val="75000"/>
                  </a:schemeClr>
                </a:solidFill>
              </a:defRPr>
            </a:lvl5pPr>
            <a:lvl6pPr marL="2285613" indent="0" algn="ctr">
              <a:buNone/>
              <a:defRPr>
                <a:solidFill>
                  <a:schemeClr val="tx1">
                    <a:tint val="75000"/>
                  </a:schemeClr>
                </a:solidFill>
              </a:defRPr>
            </a:lvl6pPr>
            <a:lvl7pPr marL="2742736" indent="0" algn="ctr">
              <a:buNone/>
              <a:defRPr>
                <a:solidFill>
                  <a:schemeClr val="tx1">
                    <a:tint val="75000"/>
                  </a:schemeClr>
                </a:solidFill>
              </a:defRPr>
            </a:lvl7pPr>
            <a:lvl8pPr marL="3199858" indent="0" algn="ctr">
              <a:buNone/>
              <a:defRPr>
                <a:solidFill>
                  <a:schemeClr val="tx1">
                    <a:tint val="75000"/>
                  </a:schemeClr>
                </a:solidFill>
              </a:defRPr>
            </a:lvl8pPr>
            <a:lvl9pPr marL="3656981"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720000" y="2591400"/>
            <a:ext cx="7198125" cy="215950"/>
          </a:xfrm>
        </p:spPr>
        <p:txBody>
          <a:bodyPr>
            <a:noAutofit/>
          </a:bodyPr>
          <a:lstStyle>
            <a:lvl1pPr marL="0" indent="0">
              <a:buNone/>
              <a:defRPr sz="1300">
                <a:solidFill>
                  <a:srgbClr val="000040"/>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720000" y="2843342"/>
            <a:ext cx="7198125" cy="215950"/>
          </a:xfrm>
        </p:spPr>
        <p:txBody>
          <a:bodyPr>
            <a:noAutofit/>
          </a:bodyPr>
          <a:lstStyle>
            <a:lvl1pPr marL="0" indent="0">
              <a:buNone/>
              <a:defRPr sz="1300">
                <a:solidFill>
                  <a:srgbClr val="000040"/>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Date</a:t>
            </a:r>
          </a:p>
        </p:txBody>
      </p:sp>
      <p:grpSp>
        <p:nvGrpSpPr>
          <p:cNvPr id="28" name="Pulse"/>
          <p:cNvGrpSpPr/>
          <p:nvPr userDrawn="1"/>
        </p:nvGrpSpPr>
        <p:grpSpPr>
          <a:xfrm>
            <a:off x="8432786" y="2994841"/>
            <a:ext cx="3762841" cy="3430428"/>
            <a:chOff x="6324589" y="2994841"/>
            <a:chExt cx="2822131" cy="3430428"/>
          </a:xfrm>
        </p:grpSpPr>
        <p:sp>
          <p:nvSpPr>
            <p:cNvPr id="29"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0"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1"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2"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3"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grpSp>
      <p:grpSp>
        <p:nvGrpSpPr>
          <p:cNvPr id="20" name="Logotype"/>
          <p:cNvGrpSpPr>
            <a:grpSpLocks noChangeAspect="1"/>
          </p:cNvGrpSpPr>
          <p:nvPr userDrawn="1"/>
        </p:nvGrpSpPr>
        <p:grpSpPr>
          <a:xfrm>
            <a:off x="729601" y="536400"/>
            <a:ext cx="1845385" cy="455276"/>
            <a:chOff x="5072063" y="3095625"/>
            <a:chExt cx="2051050" cy="674688"/>
          </a:xfrm>
        </p:grpSpPr>
        <p:sp>
          <p:nvSpPr>
            <p:cNvPr id="23" name="Freeform 5"/>
            <p:cNvSpPr>
              <a:spLocks noEditPoints="1"/>
            </p:cNvSpPr>
            <p:nvPr/>
          </p:nvSpPr>
          <p:spPr bwMode="auto">
            <a:xfrm>
              <a:off x="6783388" y="3184525"/>
              <a:ext cx="339725" cy="346075"/>
            </a:xfrm>
            <a:custGeom>
              <a:avLst/>
              <a:gdLst>
                <a:gd name="T0" fmla="*/ 42 w 90"/>
                <a:gd name="T1" fmla="*/ 2 h 91"/>
                <a:gd name="T2" fmla="*/ 1 w 90"/>
                <a:gd name="T3" fmla="*/ 43 h 91"/>
                <a:gd name="T4" fmla="*/ 46 w 90"/>
                <a:gd name="T5" fmla="*/ 91 h 91"/>
                <a:gd name="T6" fmla="*/ 73 w 90"/>
                <a:gd name="T7" fmla="*/ 76 h 91"/>
                <a:gd name="T8" fmla="*/ 73 w 90"/>
                <a:gd name="T9" fmla="*/ 89 h 91"/>
                <a:gd name="T10" fmla="*/ 90 w 90"/>
                <a:gd name="T11" fmla="*/ 89 h 91"/>
                <a:gd name="T12" fmla="*/ 90 w 90"/>
                <a:gd name="T13" fmla="*/ 47 h 91"/>
                <a:gd name="T14" fmla="*/ 42 w 90"/>
                <a:gd name="T15" fmla="*/ 2 h 91"/>
                <a:gd name="T16" fmla="*/ 71 w 90"/>
                <a:gd name="T17" fmla="*/ 47 h 91"/>
                <a:gd name="T18" fmla="*/ 42 w 90"/>
                <a:gd name="T19" fmla="*/ 72 h 91"/>
                <a:gd name="T20" fmla="*/ 20 w 90"/>
                <a:gd name="T21" fmla="*/ 49 h 91"/>
                <a:gd name="T22" fmla="*/ 46 w 90"/>
                <a:gd name="T23" fmla="*/ 20 h 91"/>
                <a:gd name="T24" fmla="*/ 71 w 90"/>
                <a:gd name="T25" fmla="*/ 45 h 91"/>
                <a:gd name="T26" fmla="*/ 71 w 90"/>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1">
                  <a:moveTo>
                    <a:pt x="42" y="2"/>
                  </a:moveTo>
                  <a:cubicBezTo>
                    <a:pt x="20" y="3"/>
                    <a:pt x="3" y="21"/>
                    <a:pt x="1" y="43"/>
                  </a:cubicBezTo>
                  <a:cubicBezTo>
                    <a:pt x="0" y="69"/>
                    <a:pt x="20" y="91"/>
                    <a:pt x="46" y="91"/>
                  </a:cubicBezTo>
                  <a:cubicBezTo>
                    <a:pt x="55" y="91"/>
                    <a:pt x="68" y="86"/>
                    <a:pt x="73" y="76"/>
                  </a:cubicBezTo>
                  <a:cubicBezTo>
                    <a:pt x="73" y="89"/>
                    <a:pt x="73" y="89"/>
                    <a:pt x="73" y="89"/>
                  </a:cubicBezTo>
                  <a:cubicBezTo>
                    <a:pt x="90" y="89"/>
                    <a:pt x="90" y="89"/>
                    <a:pt x="90" y="89"/>
                  </a:cubicBezTo>
                  <a:cubicBezTo>
                    <a:pt x="90" y="47"/>
                    <a:pt x="90" y="47"/>
                    <a:pt x="90" y="47"/>
                  </a:cubicBezTo>
                  <a:cubicBezTo>
                    <a:pt x="90" y="19"/>
                    <a:pt x="68" y="0"/>
                    <a:pt x="42" y="2"/>
                  </a:cubicBezTo>
                  <a:moveTo>
                    <a:pt x="71" y="47"/>
                  </a:moveTo>
                  <a:cubicBezTo>
                    <a:pt x="71" y="62"/>
                    <a:pt x="58" y="73"/>
                    <a:pt x="42" y="72"/>
                  </a:cubicBezTo>
                  <a:cubicBezTo>
                    <a:pt x="31" y="70"/>
                    <a:pt x="22" y="61"/>
                    <a:pt x="20" y="49"/>
                  </a:cubicBezTo>
                  <a:cubicBezTo>
                    <a:pt x="18" y="33"/>
                    <a:pt x="31" y="20"/>
                    <a:pt x="46" y="20"/>
                  </a:cubicBezTo>
                  <a:cubicBezTo>
                    <a:pt x="59" y="20"/>
                    <a:pt x="71" y="31"/>
                    <a:pt x="71" y="45"/>
                  </a:cubicBezTo>
                  <a:lnTo>
                    <a:pt x="71" y="47"/>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 name="Freeform 6"/>
            <p:cNvSpPr>
              <a:spLocks noEditPoints="1"/>
            </p:cNvSpPr>
            <p:nvPr/>
          </p:nvSpPr>
          <p:spPr bwMode="auto">
            <a:xfrm>
              <a:off x="6421438" y="3187700"/>
              <a:ext cx="334963" cy="342900"/>
            </a:xfrm>
            <a:custGeom>
              <a:avLst/>
              <a:gdLst>
                <a:gd name="T0" fmla="*/ 44 w 89"/>
                <a:gd name="T1" fmla="*/ 0 h 90"/>
                <a:gd name="T2" fmla="*/ 0 w 89"/>
                <a:gd name="T3" fmla="*/ 45 h 90"/>
                <a:gd name="T4" fmla="*/ 45 w 89"/>
                <a:gd name="T5" fmla="*/ 90 h 90"/>
                <a:gd name="T6" fmla="*/ 86 w 89"/>
                <a:gd name="T7" fmla="*/ 62 h 90"/>
                <a:gd name="T8" fmla="*/ 69 w 89"/>
                <a:gd name="T9" fmla="*/ 57 h 90"/>
                <a:gd name="T10" fmla="*/ 50 w 89"/>
                <a:gd name="T11" fmla="*/ 72 h 90"/>
                <a:gd name="T12" fmla="*/ 22 w 89"/>
                <a:gd name="T13" fmla="*/ 58 h 90"/>
                <a:gd name="T14" fmla="*/ 89 w 89"/>
                <a:gd name="T15" fmla="*/ 40 h 90"/>
                <a:gd name="T16" fmla="*/ 44 w 89"/>
                <a:gd name="T17" fmla="*/ 0 h 90"/>
                <a:gd name="T18" fmla="*/ 19 w 89"/>
                <a:gd name="T19" fmla="*/ 43 h 90"/>
                <a:gd name="T20" fmla="*/ 36 w 89"/>
                <a:gd name="T21" fmla="*/ 19 h 90"/>
                <a:gd name="T22" fmla="*/ 67 w 89"/>
                <a:gd name="T23" fmla="*/ 30 h 90"/>
                <a:gd name="T24" fmla="*/ 19 w 89"/>
                <a:gd name="T25"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0"/>
                  </a:moveTo>
                  <a:cubicBezTo>
                    <a:pt x="20" y="1"/>
                    <a:pt x="0" y="19"/>
                    <a:pt x="0" y="45"/>
                  </a:cubicBezTo>
                  <a:cubicBezTo>
                    <a:pt x="0" y="70"/>
                    <a:pt x="20" y="90"/>
                    <a:pt x="45" y="90"/>
                  </a:cubicBezTo>
                  <a:cubicBezTo>
                    <a:pt x="62" y="90"/>
                    <a:pt x="80" y="79"/>
                    <a:pt x="86" y="62"/>
                  </a:cubicBezTo>
                  <a:cubicBezTo>
                    <a:pt x="69" y="57"/>
                    <a:pt x="69" y="57"/>
                    <a:pt x="69" y="57"/>
                  </a:cubicBezTo>
                  <a:cubicBezTo>
                    <a:pt x="66" y="64"/>
                    <a:pt x="58" y="70"/>
                    <a:pt x="50" y="72"/>
                  </a:cubicBezTo>
                  <a:cubicBezTo>
                    <a:pt x="38" y="74"/>
                    <a:pt x="27" y="67"/>
                    <a:pt x="22" y="58"/>
                  </a:cubicBezTo>
                  <a:cubicBezTo>
                    <a:pt x="89" y="40"/>
                    <a:pt x="89" y="40"/>
                    <a:pt x="89" y="40"/>
                  </a:cubicBezTo>
                  <a:cubicBezTo>
                    <a:pt x="87" y="23"/>
                    <a:pt x="72" y="0"/>
                    <a:pt x="44" y="0"/>
                  </a:cubicBezTo>
                  <a:moveTo>
                    <a:pt x="19" y="43"/>
                  </a:moveTo>
                  <a:cubicBezTo>
                    <a:pt x="19" y="34"/>
                    <a:pt x="24" y="23"/>
                    <a:pt x="36" y="19"/>
                  </a:cubicBezTo>
                  <a:cubicBezTo>
                    <a:pt x="50" y="13"/>
                    <a:pt x="62" y="20"/>
                    <a:pt x="67" y="30"/>
                  </a:cubicBezTo>
                  <a:lnTo>
                    <a:pt x="19" y="43"/>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 name="Freeform 7"/>
            <p:cNvSpPr>
              <a:spLocks/>
            </p:cNvSpPr>
            <p:nvPr/>
          </p:nvSpPr>
          <p:spPr bwMode="auto">
            <a:xfrm>
              <a:off x="5867401" y="3187700"/>
              <a:ext cx="166688" cy="334963"/>
            </a:xfrm>
            <a:custGeom>
              <a:avLst/>
              <a:gdLst>
                <a:gd name="T0" fmla="*/ 44 w 44"/>
                <a:gd name="T1" fmla="*/ 19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19 w 44"/>
                <a:gd name="T15" fmla="*/ 88 h 88"/>
                <a:gd name="T16" fmla="*/ 19 w 44"/>
                <a:gd name="T17" fmla="*/ 47 h 88"/>
                <a:gd name="T18" fmla="*/ 44 w 44"/>
                <a:gd name="T19" fmla="*/ 1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9"/>
                  </a:moveTo>
                  <a:cubicBezTo>
                    <a:pt x="44" y="0"/>
                    <a:pt x="44" y="0"/>
                    <a:pt x="44" y="0"/>
                  </a:cubicBezTo>
                  <a:cubicBezTo>
                    <a:pt x="27" y="0"/>
                    <a:pt x="21" y="8"/>
                    <a:pt x="19" y="13"/>
                  </a:cubicBezTo>
                  <a:cubicBezTo>
                    <a:pt x="19" y="3"/>
                    <a:pt x="19" y="3"/>
                    <a:pt x="19" y="3"/>
                  </a:cubicBezTo>
                  <a:cubicBezTo>
                    <a:pt x="0" y="3"/>
                    <a:pt x="0" y="3"/>
                    <a:pt x="0" y="3"/>
                  </a:cubicBezTo>
                  <a:cubicBezTo>
                    <a:pt x="0" y="44"/>
                    <a:pt x="0" y="44"/>
                    <a:pt x="0" y="44"/>
                  </a:cubicBezTo>
                  <a:cubicBezTo>
                    <a:pt x="0" y="88"/>
                    <a:pt x="0" y="88"/>
                    <a:pt x="0" y="88"/>
                  </a:cubicBezTo>
                  <a:cubicBezTo>
                    <a:pt x="19" y="88"/>
                    <a:pt x="19" y="88"/>
                    <a:pt x="19" y="88"/>
                  </a:cubicBezTo>
                  <a:cubicBezTo>
                    <a:pt x="19" y="62"/>
                    <a:pt x="19" y="62"/>
                    <a:pt x="19" y="47"/>
                  </a:cubicBezTo>
                  <a:cubicBezTo>
                    <a:pt x="19" y="27"/>
                    <a:pt x="30" y="19"/>
                    <a:pt x="44" y="19"/>
                  </a:cubicBezTo>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 name="Freeform 8"/>
            <p:cNvSpPr>
              <a:spLocks/>
            </p:cNvSpPr>
            <p:nvPr/>
          </p:nvSpPr>
          <p:spPr bwMode="auto">
            <a:xfrm>
              <a:off x="5072063" y="3130550"/>
              <a:ext cx="369888" cy="392113"/>
            </a:xfrm>
            <a:custGeom>
              <a:avLst/>
              <a:gdLst>
                <a:gd name="T0" fmla="*/ 186 w 233"/>
                <a:gd name="T1" fmla="*/ 166 h 247"/>
                <a:gd name="T2" fmla="*/ 48 w 233"/>
                <a:gd name="T3" fmla="*/ 0 h 247"/>
                <a:gd name="T4" fmla="*/ 0 w 233"/>
                <a:gd name="T5" fmla="*/ 0 h 247"/>
                <a:gd name="T6" fmla="*/ 0 w 233"/>
                <a:gd name="T7" fmla="*/ 247 h 247"/>
                <a:gd name="T8" fmla="*/ 50 w 233"/>
                <a:gd name="T9" fmla="*/ 247 h 247"/>
                <a:gd name="T10" fmla="*/ 50 w 233"/>
                <a:gd name="T11" fmla="*/ 84 h 247"/>
                <a:gd name="T12" fmla="*/ 190 w 233"/>
                <a:gd name="T13" fmla="*/ 247 h 247"/>
                <a:gd name="T14" fmla="*/ 233 w 233"/>
                <a:gd name="T15" fmla="*/ 247 h 247"/>
                <a:gd name="T16" fmla="*/ 233 w 233"/>
                <a:gd name="T17" fmla="*/ 0 h 247"/>
                <a:gd name="T18" fmla="*/ 186 w 233"/>
                <a:gd name="T19" fmla="*/ 0 h 247"/>
                <a:gd name="T20" fmla="*/ 186 w 233"/>
                <a:gd name="T21" fmla="*/ 16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7">
                  <a:moveTo>
                    <a:pt x="186" y="166"/>
                  </a:moveTo>
                  <a:lnTo>
                    <a:pt x="48" y="0"/>
                  </a:lnTo>
                  <a:lnTo>
                    <a:pt x="0" y="0"/>
                  </a:lnTo>
                  <a:lnTo>
                    <a:pt x="0" y="247"/>
                  </a:lnTo>
                  <a:lnTo>
                    <a:pt x="50" y="247"/>
                  </a:lnTo>
                  <a:lnTo>
                    <a:pt x="50" y="84"/>
                  </a:lnTo>
                  <a:lnTo>
                    <a:pt x="190" y="247"/>
                  </a:lnTo>
                  <a:lnTo>
                    <a:pt x="233" y="247"/>
                  </a:lnTo>
                  <a:lnTo>
                    <a:pt x="233" y="0"/>
                  </a:lnTo>
                  <a:lnTo>
                    <a:pt x="186" y="0"/>
                  </a:lnTo>
                  <a:lnTo>
                    <a:pt x="186" y="166"/>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 name="Freeform 9"/>
            <p:cNvSpPr>
              <a:spLocks noEditPoints="1"/>
            </p:cNvSpPr>
            <p:nvPr/>
          </p:nvSpPr>
          <p:spPr bwMode="auto">
            <a:xfrm>
              <a:off x="6034088" y="3095625"/>
              <a:ext cx="342900" cy="434975"/>
            </a:xfrm>
            <a:custGeom>
              <a:avLst/>
              <a:gdLst>
                <a:gd name="T0" fmla="*/ 91 w 91"/>
                <a:gd name="T1" fmla="*/ 0 h 114"/>
                <a:gd name="T2" fmla="*/ 73 w 91"/>
                <a:gd name="T3" fmla="*/ 0 h 114"/>
                <a:gd name="T4" fmla="*/ 73 w 91"/>
                <a:gd name="T5" fmla="*/ 34 h 114"/>
                <a:gd name="T6" fmla="*/ 43 w 91"/>
                <a:gd name="T7" fmla="*/ 25 h 114"/>
                <a:gd name="T8" fmla="*/ 2 w 91"/>
                <a:gd name="T9" fmla="*/ 66 h 114"/>
                <a:gd name="T10" fmla="*/ 47 w 91"/>
                <a:gd name="T11" fmla="*/ 114 h 114"/>
                <a:gd name="T12" fmla="*/ 74 w 91"/>
                <a:gd name="T13" fmla="*/ 101 h 114"/>
                <a:gd name="T14" fmla="*/ 74 w 91"/>
                <a:gd name="T15" fmla="*/ 112 h 114"/>
                <a:gd name="T16" fmla="*/ 91 w 91"/>
                <a:gd name="T17" fmla="*/ 112 h 114"/>
                <a:gd name="T18" fmla="*/ 91 w 91"/>
                <a:gd name="T19" fmla="*/ 70 h 114"/>
                <a:gd name="T20" fmla="*/ 91 w 91"/>
                <a:gd name="T21" fmla="*/ 69 h 114"/>
                <a:gd name="T22" fmla="*/ 91 w 91"/>
                <a:gd name="T23" fmla="*/ 68 h 114"/>
                <a:gd name="T24" fmla="*/ 91 w 91"/>
                <a:gd name="T25" fmla="*/ 0 h 114"/>
                <a:gd name="T26" fmla="*/ 72 w 91"/>
                <a:gd name="T27" fmla="*/ 70 h 114"/>
                <a:gd name="T28" fmla="*/ 43 w 91"/>
                <a:gd name="T29" fmla="*/ 95 h 114"/>
                <a:gd name="T30" fmla="*/ 21 w 91"/>
                <a:gd name="T31" fmla="*/ 72 h 114"/>
                <a:gd name="T32" fmla="*/ 47 w 91"/>
                <a:gd name="T33" fmla="*/ 43 h 114"/>
                <a:gd name="T34" fmla="*/ 72 w 91"/>
                <a:gd name="T35" fmla="*/ 68 h 114"/>
                <a:gd name="T36" fmla="*/ 72 w 91"/>
                <a:gd name="T37"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4">
                  <a:moveTo>
                    <a:pt x="91" y="0"/>
                  </a:moveTo>
                  <a:cubicBezTo>
                    <a:pt x="73" y="0"/>
                    <a:pt x="73" y="0"/>
                    <a:pt x="73" y="0"/>
                  </a:cubicBezTo>
                  <a:cubicBezTo>
                    <a:pt x="73" y="34"/>
                    <a:pt x="73" y="34"/>
                    <a:pt x="73" y="34"/>
                  </a:cubicBezTo>
                  <a:cubicBezTo>
                    <a:pt x="68" y="28"/>
                    <a:pt x="55" y="24"/>
                    <a:pt x="43" y="25"/>
                  </a:cubicBezTo>
                  <a:cubicBezTo>
                    <a:pt x="21" y="26"/>
                    <a:pt x="3" y="44"/>
                    <a:pt x="2" y="66"/>
                  </a:cubicBezTo>
                  <a:cubicBezTo>
                    <a:pt x="0" y="92"/>
                    <a:pt x="21" y="114"/>
                    <a:pt x="47" y="114"/>
                  </a:cubicBezTo>
                  <a:cubicBezTo>
                    <a:pt x="56" y="114"/>
                    <a:pt x="69" y="109"/>
                    <a:pt x="74" y="101"/>
                  </a:cubicBezTo>
                  <a:cubicBezTo>
                    <a:pt x="74" y="112"/>
                    <a:pt x="74" y="112"/>
                    <a:pt x="74" y="112"/>
                  </a:cubicBezTo>
                  <a:cubicBezTo>
                    <a:pt x="91" y="112"/>
                    <a:pt x="91" y="112"/>
                    <a:pt x="91" y="112"/>
                  </a:cubicBezTo>
                  <a:cubicBezTo>
                    <a:pt x="91" y="70"/>
                    <a:pt x="91" y="70"/>
                    <a:pt x="91" y="70"/>
                  </a:cubicBezTo>
                  <a:cubicBezTo>
                    <a:pt x="91" y="70"/>
                    <a:pt x="91" y="69"/>
                    <a:pt x="91" y="69"/>
                  </a:cubicBezTo>
                  <a:cubicBezTo>
                    <a:pt x="91" y="69"/>
                    <a:pt x="91" y="68"/>
                    <a:pt x="91" y="68"/>
                  </a:cubicBezTo>
                  <a:lnTo>
                    <a:pt x="91" y="0"/>
                  </a:lnTo>
                  <a:close/>
                  <a:moveTo>
                    <a:pt x="72" y="70"/>
                  </a:moveTo>
                  <a:cubicBezTo>
                    <a:pt x="72" y="85"/>
                    <a:pt x="59" y="96"/>
                    <a:pt x="43" y="95"/>
                  </a:cubicBezTo>
                  <a:cubicBezTo>
                    <a:pt x="32" y="93"/>
                    <a:pt x="22" y="84"/>
                    <a:pt x="21" y="72"/>
                  </a:cubicBezTo>
                  <a:cubicBezTo>
                    <a:pt x="19" y="56"/>
                    <a:pt x="31" y="43"/>
                    <a:pt x="47" y="43"/>
                  </a:cubicBezTo>
                  <a:cubicBezTo>
                    <a:pt x="60" y="43"/>
                    <a:pt x="72" y="54"/>
                    <a:pt x="72" y="68"/>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1" name="Freeform 10"/>
            <p:cNvSpPr>
              <a:spLocks noEditPoints="1"/>
            </p:cNvSpPr>
            <p:nvPr/>
          </p:nvSpPr>
          <p:spPr bwMode="auto">
            <a:xfrm>
              <a:off x="5487988" y="3187700"/>
              <a:ext cx="334963" cy="342900"/>
            </a:xfrm>
            <a:custGeom>
              <a:avLst/>
              <a:gdLst>
                <a:gd name="T0" fmla="*/ 44 w 89"/>
                <a:gd name="T1" fmla="*/ 0 h 90"/>
                <a:gd name="T2" fmla="*/ 0 w 89"/>
                <a:gd name="T3" fmla="*/ 45 h 90"/>
                <a:gd name="T4" fmla="*/ 44 w 89"/>
                <a:gd name="T5" fmla="*/ 90 h 90"/>
                <a:gd name="T6" fmla="*/ 89 w 89"/>
                <a:gd name="T7" fmla="*/ 45 h 90"/>
                <a:gd name="T8" fmla="*/ 44 w 89"/>
                <a:gd name="T9" fmla="*/ 0 h 90"/>
                <a:gd name="T10" fmla="*/ 44 w 89"/>
                <a:gd name="T11" fmla="*/ 71 h 90"/>
                <a:gd name="T12" fmla="*/ 19 w 89"/>
                <a:gd name="T13" fmla="*/ 45 h 90"/>
                <a:gd name="T14" fmla="*/ 44 w 89"/>
                <a:gd name="T15" fmla="*/ 19 h 90"/>
                <a:gd name="T16" fmla="*/ 70 w 89"/>
                <a:gd name="T17" fmla="*/ 45 h 90"/>
                <a:gd name="T18" fmla="*/ 44 w 89"/>
                <a:gd name="T19"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90">
                  <a:moveTo>
                    <a:pt x="44" y="0"/>
                  </a:moveTo>
                  <a:cubicBezTo>
                    <a:pt x="20" y="0"/>
                    <a:pt x="0" y="20"/>
                    <a:pt x="0" y="45"/>
                  </a:cubicBezTo>
                  <a:cubicBezTo>
                    <a:pt x="0" y="70"/>
                    <a:pt x="20" y="90"/>
                    <a:pt x="44" y="90"/>
                  </a:cubicBezTo>
                  <a:cubicBezTo>
                    <a:pt x="69" y="90"/>
                    <a:pt x="89" y="70"/>
                    <a:pt x="89" y="45"/>
                  </a:cubicBezTo>
                  <a:cubicBezTo>
                    <a:pt x="89" y="20"/>
                    <a:pt x="69" y="0"/>
                    <a:pt x="44" y="0"/>
                  </a:cubicBezTo>
                  <a:moveTo>
                    <a:pt x="44" y="71"/>
                  </a:moveTo>
                  <a:cubicBezTo>
                    <a:pt x="30" y="71"/>
                    <a:pt x="19" y="59"/>
                    <a:pt x="19" y="45"/>
                  </a:cubicBezTo>
                  <a:cubicBezTo>
                    <a:pt x="19" y="31"/>
                    <a:pt x="30" y="19"/>
                    <a:pt x="44" y="19"/>
                  </a:cubicBezTo>
                  <a:cubicBezTo>
                    <a:pt x="58" y="19"/>
                    <a:pt x="70" y="31"/>
                    <a:pt x="70" y="45"/>
                  </a:cubicBezTo>
                  <a:cubicBezTo>
                    <a:pt x="70" y="59"/>
                    <a:pt x="58" y="71"/>
                    <a:pt x="44" y="71"/>
                  </a:cubicBezTo>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2" name="Freeform 11"/>
            <p:cNvSpPr>
              <a:spLocks noEditPoints="1"/>
            </p:cNvSpPr>
            <p:nvPr/>
          </p:nvSpPr>
          <p:spPr bwMode="auto">
            <a:xfrm>
              <a:off x="5186363" y="3668713"/>
              <a:ext cx="96838" cy="101600"/>
            </a:xfrm>
            <a:custGeom>
              <a:avLst/>
              <a:gdLst>
                <a:gd name="T0" fmla="*/ 18 w 26"/>
                <a:gd name="T1" fmla="*/ 21 h 27"/>
                <a:gd name="T2" fmla="*/ 7 w 26"/>
                <a:gd name="T3" fmla="*/ 21 h 27"/>
                <a:gd name="T4" fmla="*/ 5 w 26"/>
                <a:gd name="T5" fmla="*/ 27 h 27"/>
                <a:gd name="T6" fmla="*/ 0 w 26"/>
                <a:gd name="T7" fmla="*/ 27 h 27"/>
                <a:gd name="T8" fmla="*/ 10 w 26"/>
                <a:gd name="T9" fmla="*/ 0 h 27"/>
                <a:gd name="T10" fmla="*/ 16 w 26"/>
                <a:gd name="T11" fmla="*/ 0 h 27"/>
                <a:gd name="T12" fmla="*/ 26 w 26"/>
                <a:gd name="T13" fmla="*/ 27 h 27"/>
                <a:gd name="T14" fmla="*/ 20 w 26"/>
                <a:gd name="T15" fmla="*/ 27 h 27"/>
                <a:gd name="T16" fmla="*/ 18 w 26"/>
                <a:gd name="T17" fmla="*/ 21 h 27"/>
                <a:gd name="T18" fmla="*/ 17 w 26"/>
                <a:gd name="T19" fmla="*/ 16 h 27"/>
                <a:gd name="T20" fmla="*/ 16 w 26"/>
                <a:gd name="T21" fmla="*/ 15 h 27"/>
                <a:gd name="T22" fmla="*/ 13 w 26"/>
                <a:gd name="T23" fmla="*/ 5 h 27"/>
                <a:gd name="T24" fmla="*/ 9 w 26"/>
                <a:gd name="T25" fmla="*/ 15 h 27"/>
                <a:gd name="T26" fmla="*/ 9 w 26"/>
                <a:gd name="T27" fmla="*/ 16 h 27"/>
                <a:gd name="T28" fmla="*/ 17 w 26"/>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7">
                  <a:moveTo>
                    <a:pt x="18" y="21"/>
                  </a:moveTo>
                  <a:cubicBezTo>
                    <a:pt x="7" y="21"/>
                    <a:pt x="7" y="21"/>
                    <a:pt x="7" y="21"/>
                  </a:cubicBezTo>
                  <a:cubicBezTo>
                    <a:pt x="5" y="27"/>
                    <a:pt x="5" y="27"/>
                    <a:pt x="5" y="27"/>
                  </a:cubicBezTo>
                  <a:cubicBezTo>
                    <a:pt x="0" y="27"/>
                    <a:pt x="0" y="27"/>
                    <a:pt x="0" y="27"/>
                  </a:cubicBezTo>
                  <a:cubicBezTo>
                    <a:pt x="10" y="0"/>
                    <a:pt x="10" y="0"/>
                    <a:pt x="10" y="0"/>
                  </a:cubicBezTo>
                  <a:cubicBezTo>
                    <a:pt x="16" y="0"/>
                    <a:pt x="16" y="0"/>
                    <a:pt x="16" y="0"/>
                  </a:cubicBezTo>
                  <a:cubicBezTo>
                    <a:pt x="26" y="27"/>
                    <a:pt x="26" y="27"/>
                    <a:pt x="26" y="27"/>
                  </a:cubicBezTo>
                  <a:cubicBezTo>
                    <a:pt x="20" y="27"/>
                    <a:pt x="20" y="27"/>
                    <a:pt x="20" y="27"/>
                  </a:cubicBezTo>
                  <a:lnTo>
                    <a:pt x="18" y="21"/>
                  </a:lnTo>
                  <a:close/>
                  <a:moveTo>
                    <a:pt x="17" y="16"/>
                  </a:moveTo>
                  <a:cubicBezTo>
                    <a:pt x="16" y="15"/>
                    <a:pt x="16" y="15"/>
                    <a:pt x="16" y="15"/>
                  </a:cubicBezTo>
                  <a:cubicBezTo>
                    <a:pt x="15" y="12"/>
                    <a:pt x="14" y="9"/>
                    <a:pt x="13" y="5"/>
                  </a:cubicBezTo>
                  <a:cubicBezTo>
                    <a:pt x="12" y="9"/>
                    <a:pt x="11" y="12"/>
                    <a:pt x="9" y="15"/>
                  </a:cubicBezTo>
                  <a:cubicBezTo>
                    <a:pt x="9" y="16"/>
                    <a:pt x="9" y="16"/>
                    <a:pt x="9" y="16"/>
                  </a:cubicBezTo>
                  <a:lnTo>
                    <a:pt x="17" y="16"/>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3" name="Freeform 12"/>
            <p:cNvSpPr>
              <a:spLocks/>
            </p:cNvSpPr>
            <p:nvPr/>
          </p:nvSpPr>
          <p:spPr bwMode="auto">
            <a:xfrm>
              <a:off x="5302251" y="3663950"/>
              <a:ext cx="79375" cy="106363"/>
            </a:xfrm>
            <a:custGeom>
              <a:avLst/>
              <a:gdLst>
                <a:gd name="T0" fmla="*/ 0 w 21"/>
                <a:gd name="T1" fmla="*/ 24 h 28"/>
                <a:gd name="T2" fmla="*/ 3 w 21"/>
                <a:gd name="T3" fmla="*/ 20 h 28"/>
                <a:gd name="T4" fmla="*/ 10 w 21"/>
                <a:gd name="T5" fmla="*/ 23 h 28"/>
                <a:gd name="T6" fmla="*/ 15 w 21"/>
                <a:gd name="T7" fmla="*/ 20 h 28"/>
                <a:gd name="T8" fmla="*/ 10 w 21"/>
                <a:gd name="T9" fmla="*/ 16 h 28"/>
                <a:gd name="T10" fmla="*/ 1 w 21"/>
                <a:gd name="T11" fmla="*/ 8 h 28"/>
                <a:gd name="T12" fmla="*/ 11 w 21"/>
                <a:gd name="T13" fmla="*/ 0 h 28"/>
                <a:gd name="T14" fmla="*/ 20 w 21"/>
                <a:gd name="T15" fmla="*/ 3 h 28"/>
                <a:gd name="T16" fmla="*/ 17 w 21"/>
                <a:gd name="T17" fmla="*/ 7 h 28"/>
                <a:gd name="T18" fmla="*/ 11 w 21"/>
                <a:gd name="T19" fmla="*/ 5 h 28"/>
                <a:gd name="T20" fmla="*/ 7 w 21"/>
                <a:gd name="T21" fmla="*/ 8 h 28"/>
                <a:gd name="T22" fmla="*/ 12 w 21"/>
                <a:gd name="T23" fmla="*/ 12 h 28"/>
                <a:gd name="T24" fmla="*/ 21 w 21"/>
                <a:gd name="T25" fmla="*/ 20 h 28"/>
                <a:gd name="T26" fmla="*/ 11 w 21"/>
                <a:gd name="T27" fmla="*/ 28 h 28"/>
                <a:gd name="T28" fmla="*/ 0 w 21"/>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0" y="24"/>
                  </a:moveTo>
                  <a:cubicBezTo>
                    <a:pt x="3" y="20"/>
                    <a:pt x="3" y="20"/>
                    <a:pt x="3" y="20"/>
                  </a:cubicBezTo>
                  <a:cubicBezTo>
                    <a:pt x="4" y="22"/>
                    <a:pt x="7" y="23"/>
                    <a:pt x="10" y="23"/>
                  </a:cubicBezTo>
                  <a:cubicBezTo>
                    <a:pt x="13" y="23"/>
                    <a:pt x="15" y="22"/>
                    <a:pt x="15" y="20"/>
                  </a:cubicBezTo>
                  <a:cubicBezTo>
                    <a:pt x="15" y="18"/>
                    <a:pt x="13" y="17"/>
                    <a:pt x="10" y="16"/>
                  </a:cubicBezTo>
                  <a:cubicBezTo>
                    <a:pt x="4" y="15"/>
                    <a:pt x="1" y="13"/>
                    <a:pt x="1" y="8"/>
                  </a:cubicBezTo>
                  <a:cubicBezTo>
                    <a:pt x="1" y="4"/>
                    <a:pt x="4" y="0"/>
                    <a:pt x="11" y="0"/>
                  </a:cubicBezTo>
                  <a:cubicBezTo>
                    <a:pt x="15" y="0"/>
                    <a:pt x="19" y="2"/>
                    <a:pt x="20" y="3"/>
                  </a:cubicBezTo>
                  <a:cubicBezTo>
                    <a:pt x="17" y="7"/>
                    <a:pt x="17" y="7"/>
                    <a:pt x="17" y="7"/>
                  </a:cubicBezTo>
                  <a:cubicBezTo>
                    <a:pt x="16" y="6"/>
                    <a:pt x="14" y="5"/>
                    <a:pt x="11" y="5"/>
                  </a:cubicBezTo>
                  <a:cubicBezTo>
                    <a:pt x="8" y="5"/>
                    <a:pt x="7" y="6"/>
                    <a:pt x="7" y="8"/>
                  </a:cubicBezTo>
                  <a:cubicBezTo>
                    <a:pt x="7" y="10"/>
                    <a:pt x="9" y="10"/>
                    <a:pt x="12" y="12"/>
                  </a:cubicBezTo>
                  <a:cubicBezTo>
                    <a:pt x="18" y="13"/>
                    <a:pt x="21" y="16"/>
                    <a:pt x="21" y="20"/>
                  </a:cubicBezTo>
                  <a:cubicBezTo>
                    <a:pt x="21" y="25"/>
                    <a:pt x="17" y="28"/>
                    <a:pt x="11" y="28"/>
                  </a:cubicBezTo>
                  <a:cubicBezTo>
                    <a:pt x="6" y="28"/>
                    <a:pt x="2" y="26"/>
                    <a:pt x="0" y="24"/>
                  </a:cubicBezTo>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4" name="Freeform 13"/>
            <p:cNvSpPr>
              <a:spLocks/>
            </p:cNvSpPr>
            <p:nvPr/>
          </p:nvSpPr>
          <p:spPr bwMode="auto">
            <a:xfrm>
              <a:off x="5403851" y="3663950"/>
              <a:ext cx="76200" cy="106363"/>
            </a:xfrm>
            <a:custGeom>
              <a:avLst/>
              <a:gdLst>
                <a:gd name="T0" fmla="*/ 0 w 20"/>
                <a:gd name="T1" fmla="*/ 24 h 28"/>
                <a:gd name="T2" fmla="*/ 2 w 20"/>
                <a:gd name="T3" fmla="*/ 20 h 28"/>
                <a:gd name="T4" fmla="*/ 10 w 20"/>
                <a:gd name="T5" fmla="*/ 23 h 28"/>
                <a:gd name="T6" fmla="*/ 14 w 20"/>
                <a:gd name="T7" fmla="*/ 20 h 28"/>
                <a:gd name="T8" fmla="*/ 9 w 20"/>
                <a:gd name="T9" fmla="*/ 16 h 28"/>
                <a:gd name="T10" fmla="*/ 0 w 20"/>
                <a:gd name="T11" fmla="*/ 8 h 28"/>
                <a:gd name="T12" fmla="*/ 11 w 20"/>
                <a:gd name="T13" fmla="*/ 0 h 28"/>
                <a:gd name="T14" fmla="*/ 20 w 20"/>
                <a:gd name="T15" fmla="*/ 3 h 28"/>
                <a:gd name="T16" fmla="*/ 17 w 20"/>
                <a:gd name="T17" fmla="*/ 7 h 28"/>
                <a:gd name="T18" fmla="*/ 10 w 20"/>
                <a:gd name="T19" fmla="*/ 5 h 28"/>
                <a:gd name="T20" fmla="*/ 6 w 20"/>
                <a:gd name="T21" fmla="*/ 8 h 28"/>
                <a:gd name="T22" fmla="*/ 12 w 20"/>
                <a:gd name="T23" fmla="*/ 12 h 28"/>
                <a:gd name="T24" fmla="*/ 20 w 20"/>
                <a:gd name="T25" fmla="*/ 20 h 28"/>
                <a:gd name="T26" fmla="*/ 10 w 20"/>
                <a:gd name="T27" fmla="*/ 28 h 28"/>
                <a:gd name="T28" fmla="*/ 0 w 20"/>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0" y="24"/>
                  </a:moveTo>
                  <a:cubicBezTo>
                    <a:pt x="2" y="20"/>
                    <a:pt x="2" y="20"/>
                    <a:pt x="2" y="20"/>
                  </a:cubicBezTo>
                  <a:cubicBezTo>
                    <a:pt x="4" y="22"/>
                    <a:pt x="7" y="23"/>
                    <a:pt x="10" y="23"/>
                  </a:cubicBezTo>
                  <a:cubicBezTo>
                    <a:pt x="13" y="23"/>
                    <a:pt x="14" y="22"/>
                    <a:pt x="14" y="20"/>
                  </a:cubicBezTo>
                  <a:cubicBezTo>
                    <a:pt x="14" y="18"/>
                    <a:pt x="13" y="17"/>
                    <a:pt x="9" y="16"/>
                  </a:cubicBezTo>
                  <a:cubicBezTo>
                    <a:pt x="3" y="15"/>
                    <a:pt x="0" y="13"/>
                    <a:pt x="0" y="8"/>
                  </a:cubicBezTo>
                  <a:cubicBezTo>
                    <a:pt x="0" y="4"/>
                    <a:pt x="4" y="0"/>
                    <a:pt x="11" y="0"/>
                  </a:cubicBezTo>
                  <a:cubicBezTo>
                    <a:pt x="15" y="0"/>
                    <a:pt x="18" y="2"/>
                    <a:pt x="20" y="3"/>
                  </a:cubicBezTo>
                  <a:cubicBezTo>
                    <a:pt x="17" y="7"/>
                    <a:pt x="17" y="7"/>
                    <a:pt x="17" y="7"/>
                  </a:cubicBezTo>
                  <a:cubicBezTo>
                    <a:pt x="15" y="6"/>
                    <a:pt x="13" y="5"/>
                    <a:pt x="10" y="5"/>
                  </a:cubicBezTo>
                  <a:cubicBezTo>
                    <a:pt x="8" y="5"/>
                    <a:pt x="6" y="6"/>
                    <a:pt x="6" y="8"/>
                  </a:cubicBezTo>
                  <a:cubicBezTo>
                    <a:pt x="6" y="10"/>
                    <a:pt x="8" y="10"/>
                    <a:pt x="12" y="12"/>
                  </a:cubicBezTo>
                  <a:cubicBezTo>
                    <a:pt x="18" y="13"/>
                    <a:pt x="20" y="16"/>
                    <a:pt x="20" y="20"/>
                  </a:cubicBezTo>
                  <a:cubicBezTo>
                    <a:pt x="20" y="25"/>
                    <a:pt x="16" y="28"/>
                    <a:pt x="10" y="28"/>
                  </a:cubicBezTo>
                  <a:cubicBezTo>
                    <a:pt x="5" y="28"/>
                    <a:pt x="2" y="26"/>
                    <a:pt x="0" y="24"/>
                  </a:cubicBezTo>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5" name="Freeform 14"/>
            <p:cNvSpPr>
              <a:spLocks/>
            </p:cNvSpPr>
            <p:nvPr/>
          </p:nvSpPr>
          <p:spPr bwMode="auto">
            <a:xfrm>
              <a:off x="5510213" y="3668713"/>
              <a:ext cx="71438" cy="101600"/>
            </a:xfrm>
            <a:custGeom>
              <a:avLst/>
              <a:gdLst>
                <a:gd name="T0" fmla="*/ 45 w 45"/>
                <a:gd name="T1" fmla="*/ 52 h 64"/>
                <a:gd name="T2" fmla="*/ 45 w 45"/>
                <a:gd name="T3" fmla="*/ 64 h 64"/>
                <a:gd name="T4" fmla="*/ 0 w 45"/>
                <a:gd name="T5" fmla="*/ 64 h 64"/>
                <a:gd name="T6" fmla="*/ 0 w 45"/>
                <a:gd name="T7" fmla="*/ 0 h 64"/>
                <a:gd name="T8" fmla="*/ 42 w 45"/>
                <a:gd name="T9" fmla="*/ 0 h 64"/>
                <a:gd name="T10" fmla="*/ 42 w 45"/>
                <a:gd name="T11" fmla="*/ 12 h 64"/>
                <a:gd name="T12" fmla="*/ 14 w 45"/>
                <a:gd name="T13" fmla="*/ 12 h 64"/>
                <a:gd name="T14" fmla="*/ 14 w 45"/>
                <a:gd name="T15" fmla="*/ 26 h 64"/>
                <a:gd name="T16" fmla="*/ 40 w 45"/>
                <a:gd name="T17" fmla="*/ 26 h 64"/>
                <a:gd name="T18" fmla="*/ 40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2" y="0"/>
                  </a:lnTo>
                  <a:lnTo>
                    <a:pt x="42" y="12"/>
                  </a:lnTo>
                  <a:lnTo>
                    <a:pt x="14" y="12"/>
                  </a:lnTo>
                  <a:lnTo>
                    <a:pt x="14" y="26"/>
                  </a:lnTo>
                  <a:lnTo>
                    <a:pt x="40" y="26"/>
                  </a:lnTo>
                  <a:lnTo>
                    <a:pt x="40" y="36"/>
                  </a:lnTo>
                  <a:lnTo>
                    <a:pt x="14" y="36"/>
                  </a:lnTo>
                  <a:lnTo>
                    <a:pt x="14" y="52"/>
                  </a:lnTo>
                  <a:lnTo>
                    <a:pt x="45" y="52"/>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6" name="Freeform 15"/>
            <p:cNvSpPr>
              <a:spLocks/>
            </p:cNvSpPr>
            <p:nvPr/>
          </p:nvSpPr>
          <p:spPr bwMode="auto">
            <a:xfrm>
              <a:off x="5611813" y="3668713"/>
              <a:ext cx="79375" cy="101600"/>
            </a:xfrm>
            <a:custGeom>
              <a:avLst/>
              <a:gdLst>
                <a:gd name="T0" fmla="*/ 16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6 w 50"/>
                <a:gd name="T15" fmla="*/ 64 h 64"/>
                <a:gd name="T16" fmla="*/ 16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6" y="12"/>
                  </a:moveTo>
                  <a:lnTo>
                    <a:pt x="0" y="12"/>
                  </a:lnTo>
                  <a:lnTo>
                    <a:pt x="0" y="0"/>
                  </a:lnTo>
                  <a:lnTo>
                    <a:pt x="50" y="0"/>
                  </a:lnTo>
                  <a:lnTo>
                    <a:pt x="50" y="12"/>
                  </a:lnTo>
                  <a:lnTo>
                    <a:pt x="31" y="12"/>
                  </a:lnTo>
                  <a:lnTo>
                    <a:pt x="31" y="64"/>
                  </a:lnTo>
                  <a:lnTo>
                    <a:pt x="16" y="64"/>
                  </a:lnTo>
                  <a:lnTo>
                    <a:pt x="16" y="12"/>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7" name="Freeform 16"/>
            <p:cNvSpPr>
              <a:spLocks/>
            </p:cNvSpPr>
            <p:nvPr/>
          </p:nvSpPr>
          <p:spPr bwMode="auto">
            <a:xfrm>
              <a:off x="5781676" y="3668713"/>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6 h 27"/>
                <a:gd name="T10" fmla="*/ 20 w 30"/>
                <a:gd name="T11" fmla="*/ 17 h 27"/>
                <a:gd name="T12" fmla="*/ 17 w 30"/>
                <a:gd name="T13" fmla="*/ 27 h 27"/>
                <a:gd name="T14" fmla="*/ 13 w 30"/>
                <a:gd name="T15" fmla="*/ 27 h 27"/>
                <a:gd name="T16" fmla="*/ 9 w 30"/>
                <a:gd name="T17" fmla="*/ 17 h 27"/>
                <a:gd name="T18" fmla="*/ 5 w 30"/>
                <a:gd name="T19" fmla="*/ 6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6"/>
                  </a:cubicBezTo>
                  <a:cubicBezTo>
                    <a:pt x="23" y="10"/>
                    <a:pt x="22" y="14"/>
                    <a:pt x="20" y="17"/>
                  </a:cubicBezTo>
                  <a:cubicBezTo>
                    <a:pt x="17" y="27"/>
                    <a:pt x="17" y="27"/>
                    <a:pt x="17" y="27"/>
                  </a:cubicBezTo>
                  <a:cubicBezTo>
                    <a:pt x="13" y="27"/>
                    <a:pt x="13" y="27"/>
                    <a:pt x="13" y="27"/>
                  </a:cubicBezTo>
                  <a:cubicBezTo>
                    <a:pt x="9" y="17"/>
                    <a:pt x="9" y="17"/>
                    <a:pt x="9" y="17"/>
                  </a:cubicBezTo>
                  <a:cubicBezTo>
                    <a:pt x="8" y="14"/>
                    <a:pt x="7" y="10"/>
                    <a:pt x="5" y="6"/>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3"/>
                    <a:pt x="14" y="16"/>
                    <a:pt x="15" y="19"/>
                  </a:cubicBezTo>
                  <a:cubicBezTo>
                    <a:pt x="16" y="16"/>
                    <a:pt x="17" y="13"/>
                    <a:pt x="18" y="11"/>
                  </a:cubicBezTo>
                  <a:cubicBezTo>
                    <a:pt x="22" y="0"/>
                    <a:pt x="22" y="0"/>
                    <a:pt x="22" y="0"/>
                  </a:cubicBezTo>
                  <a:lnTo>
                    <a:pt x="30" y="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8" name="Freeform 17"/>
            <p:cNvSpPr>
              <a:spLocks noEditPoints="1"/>
            </p:cNvSpPr>
            <p:nvPr/>
          </p:nvSpPr>
          <p:spPr bwMode="auto">
            <a:xfrm>
              <a:off x="5919788" y="3668713"/>
              <a:ext cx="103188"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3" y="9"/>
                    <a:pt x="11" y="12"/>
                    <a:pt x="10" y="15"/>
                  </a:cubicBezTo>
                  <a:cubicBezTo>
                    <a:pt x="10" y="16"/>
                    <a:pt x="10" y="16"/>
                    <a:pt x="10" y="16"/>
                  </a:cubicBezTo>
                  <a:lnTo>
                    <a:pt x="17" y="16"/>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9" name="Freeform 18"/>
            <p:cNvSpPr>
              <a:spLocks/>
            </p:cNvSpPr>
            <p:nvPr/>
          </p:nvSpPr>
          <p:spPr bwMode="auto">
            <a:xfrm>
              <a:off x="6053138"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8"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19"/>
            <p:cNvSpPr>
              <a:spLocks noEditPoints="1"/>
            </p:cNvSpPr>
            <p:nvPr/>
          </p:nvSpPr>
          <p:spPr bwMode="auto">
            <a:xfrm>
              <a:off x="6165851" y="3668713"/>
              <a:ext cx="101600"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2" y="9"/>
                    <a:pt x="11" y="12"/>
                    <a:pt x="10" y="15"/>
                  </a:cubicBezTo>
                  <a:cubicBezTo>
                    <a:pt x="10" y="16"/>
                    <a:pt x="10" y="16"/>
                    <a:pt x="10" y="16"/>
                  </a:cubicBezTo>
                  <a:lnTo>
                    <a:pt x="17" y="16"/>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1" name="Freeform 20"/>
            <p:cNvSpPr>
              <a:spLocks/>
            </p:cNvSpPr>
            <p:nvPr/>
          </p:nvSpPr>
          <p:spPr bwMode="auto">
            <a:xfrm>
              <a:off x="6286501" y="3663950"/>
              <a:ext cx="85725" cy="106363"/>
            </a:xfrm>
            <a:custGeom>
              <a:avLst/>
              <a:gdLst>
                <a:gd name="T0" fmla="*/ 23 w 23"/>
                <a:gd name="T1" fmla="*/ 12 h 28"/>
                <a:gd name="T2" fmla="*/ 23 w 23"/>
                <a:gd name="T3" fmla="*/ 24 h 28"/>
                <a:gd name="T4" fmla="*/ 14 w 23"/>
                <a:gd name="T5" fmla="*/ 28 h 28"/>
                <a:gd name="T6" fmla="*/ 0 w 23"/>
                <a:gd name="T7" fmla="*/ 14 h 28"/>
                <a:gd name="T8" fmla="*/ 14 w 23"/>
                <a:gd name="T9" fmla="*/ 0 h 28"/>
                <a:gd name="T10" fmla="*/ 22 w 23"/>
                <a:gd name="T11" fmla="*/ 3 h 28"/>
                <a:gd name="T12" fmla="*/ 19 w 23"/>
                <a:gd name="T13" fmla="*/ 7 h 28"/>
                <a:gd name="T14" fmla="*/ 14 w 23"/>
                <a:gd name="T15" fmla="*/ 5 h 28"/>
                <a:gd name="T16" fmla="*/ 6 w 23"/>
                <a:gd name="T17" fmla="*/ 14 h 28"/>
                <a:gd name="T18" fmla="*/ 14 w 23"/>
                <a:gd name="T19" fmla="*/ 23 h 28"/>
                <a:gd name="T20" fmla="*/ 18 w 23"/>
                <a:gd name="T21" fmla="*/ 22 h 28"/>
                <a:gd name="T22" fmla="*/ 18 w 23"/>
                <a:gd name="T23" fmla="*/ 17 h 28"/>
                <a:gd name="T24" fmla="*/ 12 w 23"/>
                <a:gd name="T25" fmla="*/ 17 h 28"/>
                <a:gd name="T26" fmla="*/ 12 w 23"/>
                <a:gd name="T27" fmla="*/ 12 h 28"/>
                <a:gd name="T28" fmla="*/ 23 w 23"/>
                <a:gd name="T29"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23" y="12"/>
                  </a:moveTo>
                  <a:cubicBezTo>
                    <a:pt x="23" y="24"/>
                    <a:pt x="23" y="24"/>
                    <a:pt x="23" y="24"/>
                  </a:cubicBezTo>
                  <a:cubicBezTo>
                    <a:pt x="21" y="27"/>
                    <a:pt x="18" y="28"/>
                    <a:pt x="14" y="28"/>
                  </a:cubicBezTo>
                  <a:cubicBezTo>
                    <a:pt x="5" y="28"/>
                    <a:pt x="0" y="23"/>
                    <a:pt x="0" y="14"/>
                  </a:cubicBezTo>
                  <a:cubicBezTo>
                    <a:pt x="0" y="5"/>
                    <a:pt x="6" y="0"/>
                    <a:pt x="14" y="0"/>
                  </a:cubicBezTo>
                  <a:cubicBezTo>
                    <a:pt x="17" y="0"/>
                    <a:pt x="21" y="1"/>
                    <a:pt x="22" y="3"/>
                  </a:cubicBezTo>
                  <a:cubicBezTo>
                    <a:pt x="19" y="7"/>
                    <a:pt x="19" y="7"/>
                    <a:pt x="19" y="7"/>
                  </a:cubicBezTo>
                  <a:cubicBezTo>
                    <a:pt x="18" y="6"/>
                    <a:pt x="16" y="5"/>
                    <a:pt x="14" y="5"/>
                  </a:cubicBezTo>
                  <a:cubicBezTo>
                    <a:pt x="8" y="5"/>
                    <a:pt x="6" y="10"/>
                    <a:pt x="6" y="14"/>
                  </a:cubicBezTo>
                  <a:cubicBezTo>
                    <a:pt x="6" y="19"/>
                    <a:pt x="8" y="23"/>
                    <a:pt x="14" y="23"/>
                  </a:cubicBezTo>
                  <a:cubicBezTo>
                    <a:pt x="16" y="23"/>
                    <a:pt x="17" y="23"/>
                    <a:pt x="18" y="22"/>
                  </a:cubicBezTo>
                  <a:cubicBezTo>
                    <a:pt x="18" y="17"/>
                    <a:pt x="18" y="17"/>
                    <a:pt x="18" y="17"/>
                  </a:cubicBezTo>
                  <a:cubicBezTo>
                    <a:pt x="12" y="17"/>
                    <a:pt x="12" y="17"/>
                    <a:pt x="12" y="17"/>
                  </a:cubicBezTo>
                  <a:cubicBezTo>
                    <a:pt x="12" y="12"/>
                    <a:pt x="12" y="12"/>
                    <a:pt x="12" y="12"/>
                  </a:cubicBezTo>
                  <a:lnTo>
                    <a:pt x="23" y="12"/>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2" name="Freeform 21"/>
            <p:cNvSpPr>
              <a:spLocks/>
            </p:cNvSpPr>
            <p:nvPr/>
          </p:nvSpPr>
          <p:spPr bwMode="auto">
            <a:xfrm>
              <a:off x="6413501" y="3668713"/>
              <a:ext cx="71438" cy="101600"/>
            </a:xfrm>
            <a:custGeom>
              <a:avLst/>
              <a:gdLst>
                <a:gd name="T0" fmla="*/ 45 w 45"/>
                <a:gd name="T1" fmla="*/ 52 h 64"/>
                <a:gd name="T2" fmla="*/ 45 w 45"/>
                <a:gd name="T3" fmla="*/ 64 h 64"/>
                <a:gd name="T4" fmla="*/ 0 w 45"/>
                <a:gd name="T5" fmla="*/ 64 h 64"/>
                <a:gd name="T6" fmla="*/ 0 w 45"/>
                <a:gd name="T7" fmla="*/ 0 h 64"/>
                <a:gd name="T8" fmla="*/ 43 w 45"/>
                <a:gd name="T9" fmla="*/ 0 h 64"/>
                <a:gd name="T10" fmla="*/ 43 w 45"/>
                <a:gd name="T11" fmla="*/ 12 h 64"/>
                <a:gd name="T12" fmla="*/ 15 w 45"/>
                <a:gd name="T13" fmla="*/ 12 h 64"/>
                <a:gd name="T14" fmla="*/ 15 w 45"/>
                <a:gd name="T15" fmla="*/ 26 h 64"/>
                <a:gd name="T16" fmla="*/ 41 w 45"/>
                <a:gd name="T17" fmla="*/ 26 h 64"/>
                <a:gd name="T18" fmla="*/ 41 w 45"/>
                <a:gd name="T19" fmla="*/ 36 h 64"/>
                <a:gd name="T20" fmla="*/ 15 w 45"/>
                <a:gd name="T21" fmla="*/ 36 h 64"/>
                <a:gd name="T22" fmla="*/ 15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3" y="0"/>
                  </a:lnTo>
                  <a:lnTo>
                    <a:pt x="43" y="12"/>
                  </a:lnTo>
                  <a:lnTo>
                    <a:pt x="15" y="12"/>
                  </a:lnTo>
                  <a:lnTo>
                    <a:pt x="15" y="26"/>
                  </a:lnTo>
                  <a:lnTo>
                    <a:pt x="41" y="26"/>
                  </a:lnTo>
                  <a:lnTo>
                    <a:pt x="41" y="36"/>
                  </a:lnTo>
                  <a:lnTo>
                    <a:pt x="15" y="36"/>
                  </a:lnTo>
                  <a:lnTo>
                    <a:pt x="15" y="52"/>
                  </a:lnTo>
                  <a:lnTo>
                    <a:pt x="45" y="52"/>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3" name="Freeform 22"/>
            <p:cNvSpPr>
              <a:spLocks/>
            </p:cNvSpPr>
            <p:nvPr/>
          </p:nvSpPr>
          <p:spPr bwMode="auto">
            <a:xfrm>
              <a:off x="6527801" y="3668713"/>
              <a:ext cx="107950" cy="101600"/>
            </a:xfrm>
            <a:custGeom>
              <a:avLst/>
              <a:gdLst>
                <a:gd name="T0" fmla="*/ 29 w 29"/>
                <a:gd name="T1" fmla="*/ 0 h 27"/>
                <a:gd name="T2" fmla="*/ 29 w 29"/>
                <a:gd name="T3" fmla="*/ 27 h 27"/>
                <a:gd name="T4" fmla="*/ 24 w 29"/>
                <a:gd name="T5" fmla="*/ 27 h 27"/>
                <a:gd name="T6" fmla="*/ 24 w 29"/>
                <a:gd name="T7" fmla="*/ 17 h 27"/>
                <a:gd name="T8" fmla="*/ 24 w 29"/>
                <a:gd name="T9" fmla="*/ 6 h 27"/>
                <a:gd name="T10" fmla="*/ 20 w 29"/>
                <a:gd name="T11" fmla="*/ 17 h 27"/>
                <a:gd name="T12" fmla="*/ 16 w 29"/>
                <a:gd name="T13" fmla="*/ 27 h 27"/>
                <a:gd name="T14" fmla="*/ 12 w 29"/>
                <a:gd name="T15" fmla="*/ 27 h 27"/>
                <a:gd name="T16" fmla="*/ 9 w 29"/>
                <a:gd name="T17" fmla="*/ 17 h 27"/>
                <a:gd name="T18" fmla="*/ 5 w 29"/>
                <a:gd name="T19" fmla="*/ 6 h 27"/>
                <a:gd name="T20" fmla="*/ 5 w 29"/>
                <a:gd name="T21" fmla="*/ 17 h 27"/>
                <a:gd name="T22" fmla="*/ 5 w 29"/>
                <a:gd name="T23" fmla="*/ 27 h 27"/>
                <a:gd name="T24" fmla="*/ 0 w 29"/>
                <a:gd name="T25" fmla="*/ 27 h 27"/>
                <a:gd name="T26" fmla="*/ 0 w 29"/>
                <a:gd name="T27" fmla="*/ 0 h 27"/>
                <a:gd name="T28" fmla="*/ 7 w 29"/>
                <a:gd name="T29" fmla="*/ 0 h 27"/>
                <a:gd name="T30" fmla="*/ 11 w 29"/>
                <a:gd name="T31" fmla="*/ 11 h 27"/>
                <a:gd name="T32" fmla="*/ 14 w 29"/>
                <a:gd name="T33" fmla="*/ 19 h 27"/>
                <a:gd name="T34" fmla="*/ 17 w 29"/>
                <a:gd name="T35" fmla="*/ 11 h 27"/>
                <a:gd name="T36" fmla="*/ 21 w 29"/>
                <a:gd name="T37" fmla="*/ 0 h 27"/>
                <a:gd name="T38" fmla="*/ 29 w 29"/>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27">
                  <a:moveTo>
                    <a:pt x="29" y="0"/>
                  </a:moveTo>
                  <a:cubicBezTo>
                    <a:pt x="29" y="27"/>
                    <a:pt x="29" y="27"/>
                    <a:pt x="29" y="27"/>
                  </a:cubicBezTo>
                  <a:cubicBezTo>
                    <a:pt x="24" y="27"/>
                    <a:pt x="24" y="27"/>
                    <a:pt x="24" y="27"/>
                  </a:cubicBezTo>
                  <a:cubicBezTo>
                    <a:pt x="24" y="17"/>
                    <a:pt x="24" y="17"/>
                    <a:pt x="24" y="17"/>
                  </a:cubicBezTo>
                  <a:cubicBezTo>
                    <a:pt x="24" y="14"/>
                    <a:pt x="24" y="10"/>
                    <a:pt x="24" y="6"/>
                  </a:cubicBezTo>
                  <a:cubicBezTo>
                    <a:pt x="22" y="10"/>
                    <a:pt x="21" y="14"/>
                    <a:pt x="20" y="17"/>
                  </a:cubicBezTo>
                  <a:cubicBezTo>
                    <a:pt x="16" y="27"/>
                    <a:pt x="16" y="27"/>
                    <a:pt x="16" y="27"/>
                  </a:cubicBezTo>
                  <a:cubicBezTo>
                    <a:pt x="12" y="27"/>
                    <a:pt x="12" y="27"/>
                    <a:pt x="12" y="27"/>
                  </a:cubicBezTo>
                  <a:cubicBezTo>
                    <a:pt x="9" y="17"/>
                    <a:pt x="9" y="17"/>
                    <a:pt x="9" y="17"/>
                  </a:cubicBezTo>
                  <a:cubicBezTo>
                    <a:pt x="7" y="14"/>
                    <a:pt x="6" y="10"/>
                    <a:pt x="5" y="6"/>
                  </a:cubicBezTo>
                  <a:cubicBezTo>
                    <a:pt x="5" y="10"/>
                    <a:pt x="5" y="14"/>
                    <a:pt x="5" y="17"/>
                  </a:cubicBezTo>
                  <a:cubicBezTo>
                    <a:pt x="5" y="27"/>
                    <a:pt x="5" y="27"/>
                    <a:pt x="5" y="27"/>
                  </a:cubicBezTo>
                  <a:cubicBezTo>
                    <a:pt x="0" y="27"/>
                    <a:pt x="0" y="27"/>
                    <a:pt x="0" y="27"/>
                  </a:cubicBezTo>
                  <a:cubicBezTo>
                    <a:pt x="0" y="0"/>
                    <a:pt x="0" y="0"/>
                    <a:pt x="0" y="0"/>
                  </a:cubicBezTo>
                  <a:cubicBezTo>
                    <a:pt x="7" y="0"/>
                    <a:pt x="7" y="0"/>
                    <a:pt x="7" y="0"/>
                  </a:cubicBezTo>
                  <a:cubicBezTo>
                    <a:pt x="11" y="11"/>
                    <a:pt x="11" y="11"/>
                    <a:pt x="11" y="11"/>
                  </a:cubicBezTo>
                  <a:cubicBezTo>
                    <a:pt x="12" y="13"/>
                    <a:pt x="13" y="16"/>
                    <a:pt x="14" y="19"/>
                  </a:cubicBezTo>
                  <a:cubicBezTo>
                    <a:pt x="15" y="16"/>
                    <a:pt x="16" y="13"/>
                    <a:pt x="17" y="11"/>
                  </a:cubicBezTo>
                  <a:cubicBezTo>
                    <a:pt x="21" y="0"/>
                    <a:pt x="21" y="0"/>
                    <a:pt x="21" y="0"/>
                  </a:cubicBezTo>
                  <a:lnTo>
                    <a:pt x="29" y="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4" name="Freeform 23"/>
            <p:cNvSpPr>
              <a:spLocks/>
            </p:cNvSpPr>
            <p:nvPr/>
          </p:nvSpPr>
          <p:spPr bwMode="auto">
            <a:xfrm>
              <a:off x="6678613" y="3668713"/>
              <a:ext cx="71438" cy="101600"/>
            </a:xfrm>
            <a:custGeom>
              <a:avLst/>
              <a:gdLst>
                <a:gd name="T0" fmla="*/ 45 w 45"/>
                <a:gd name="T1" fmla="*/ 52 h 64"/>
                <a:gd name="T2" fmla="*/ 45 w 45"/>
                <a:gd name="T3" fmla="*/ 64 h 64"/>
                <a:gd name="T4" fmla="*/ 0 w 45"/>
                <a:gd name="T5" fmla="*/ 64 h 64"/>
                <a:gd name="T6" fmla="*/ 0 w 45"/>
                <a:gd name="T7" fmla="*/ 0 h 64"/>
                <a:gd name="T8" fmla="*/ 45 w 45"/>
                <a:gd name="T9" fmla="*/ 0 h 64"/>
                <a:gd name="T10" fmla="*/ 45 w 45"/>
                <a:gd name="T11" fmla="*/ 12 h 64"/>
                <a:gd name="T12" fmla="*/ 14 w 45"/>
                <a:gd name="T13" fmla="*/ 12 h 64"/>
                <a:gd name="T14" fmla="*/ 14 w 45"/>
                <a:gd name="T15" fmla="*/ 26 h 64"/>
                <a:gd name="T16" fmla="*/ 42 w 45"/>
                <a:gd name="T17" fmla="*/ 26 h 64"/>
                <a:gd name="T18" fmla="*/ 42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5" y="0"/>
                  </a:lnTo>
                  <a:lnTo>
                    <a:pt x="45" y="12"/>
                  </a:lnTo>
                  <a:lnTo>
                    <a:pt x="14" y="12"/>
                  </a:lnTo>
                  <a:lnTo>
                    <a:pt x="14" y="26"/>
                  </a:lnTo>
                  <a:lnTo>
                    <a:pt x="42" y="26"/>
                  </a:lnTo>
                  <a:lnTo>
                    <a:pt x="42" y="36"/>
                  </a:lnTo>
                  <a:lnTo>
                    <a:pt x="14" y="36"/>
                  </a:lnTo>
                  <a:lnTo>
                    <a:pt x="14" y="52"/>
                  </a:lnTo>
                  <a:lnTo>
                    <a:pt x="45" y="52"/>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5" name="Freeform 24"/>
            <p:cNvSpPr>
              <a:spLocks/>
            </p:cNvSpPr>
            <p:nvPr/>
          </p:nvSpPr>
          <p:spPr bwMode="auto">
            <a:xfrm>
              <a:off x="6791326"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9"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6" name="Freeform 25"/>
            <p:cNvSpPr>
              <a:spLocks/>
            </p:cNvSpPr>
            <p:nvPr/>
          </p:nvSpPr>
          <p:spPr bwMode="auto">
            <a:xfrm>
              <a:off x="6907213" y="3668713"/>
              <a:ext cx="79375" cy="101600"/>
            </a:xfrm>
            <a:custGeom>
              <a:avLst/>
              <a:gdLst>
                <a:gd name="T0" fmla="*/ 19 w 50"/>
                <a:gd name="T1" fmla="*/ 12 h 64"/>
                <a:gd name="T2" fmla="*/ 0 w 50"/>
                <a:gd name="T3" fmla="*/ 12 h 64"/>
                <a:gd name="T4" fmla="*/ 0 w 50"/>
                <a:gd name="T5" fmla="*/ 0 h 64"/>
                <a:gd name="T6" fmla="*/ 50 w 50"/>
                <a:gd name="T7" fmla="*/ 0 h 64"/>
                <a:gd name="T8" fmla="*/ 50 w 50"/>
                <a:gd name="T9" fmla="*/ 12 h 64"/>
                <a:gd name="T10" fmla="*/ 34 w 50"/>
                <a:gd name="T11" fmla="*/ 12 h 64"/>
                <a:gd name="T12" fmla="*/ 34 w 50"/>
                <a:gd name="T13" fmla="*/ 64 h 64"/>
                <a:gd name="T14" fmla="*/ 19 w 50"/>
                <a:gd name="T15" fmla="*/ 64 h 64"/>
                <a:gd name="T16" fmla="*/ 19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9" y="12"/>
                  </a:moveTo>
                  <a:lnTo>
                    <a:pt x="0" y="12"/>
                  </a:lnTo>
                  <a:lnTo>
                    <a:pt x="0" y="0"/>
                  </a:lnTo>
                  <a:lnTo>
                    <a:pt x="50" y="0"/>
                  </a:lnTo>
                  <a:lnTo>
                    <a:pt x="50" y="12"/>
                  </a:lnTo>
                  <a:lnTo>
                    <a:pt x="34" y="12"/>
                  </a:lnTo>
                  <a:lnTo>
                    <a:pt x="34" y="64"/>
                  </a:lnTo>
                  <a:lnTo>
                    <a:pt x="19" y="64"/>
                  </a:lnTo>
                  <a:lnTo>
                    <a:pt x="19" y="12"/>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27731298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1" y="939383"/>
            <a:ext cx="12190025" cy="3815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782" tIns="38391" rIns="76782" bIns="38391" rtlCol="0" anchor="ctr"/>
          <a:lstStyle/>
          <a:p>
            <a:pPr algn="ctr"/>
            <a:endParaRPr lang="en-GB" sz="1800" dirty="0"/>
          </a:p>
        </p:txBody>
      </p:sp>
      <p:sp>
        <p:nvSpPr>
          <p:cNvPr id="2" name="Title 1"/>
          <p:cNvSpPr>
            <a:spLocks noGrp="1"/>
          </p:cNvSpPr>
          <p:nvPr>
            <p:ph type="ctrTitle"/>
          </p:nvPr>
        </p:nvSpPr>
        <p:spPr>
          <a:xfrm>
            <a:off x="720000" y="4782649"/>
            <a:ext cx="7198125" cy="626705"/>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720000" y="5434742"/>
            <a:ext cx="7198125" cy="360000"/>
          </a:xfrm>
        </p:spPr>
        <p:txBody>
          <a:bodyPr>
            <a:noAutofit/>
          </a:bodyPr>
          <a:lstStyle>
            <a:lvl1pPr marL="0" indent="0" algn="l">
              <a:buNone/>
              <a:defRPr sz="1600" b="1">
                <a:solidFill>
                  <a:schemeClr val="bg1"/>
                </a:solidFill>
              </a:defRPr>
            </a:lvl1pPr>
            <a:lvl2pPr marL="457123" indent="0" algn="ctr">
              <a:buNone/>
              <a:defRPr>
                <a:solidFill>
                  <a:schemeClr val="tx1">
                    <a:tint val="75000"/>
                  </a:schemeClr>
                </a:solidFill>
              </a:defRPr>
            </a:lvl2pPr>
            <a:lvl3pPr marL="914245" indent="0" algn="ctr">
              <a:buNone/>
              <a:defRPr>
                <a:solidFill>
                  <a:schemeClr val="tx1">
                    <a:tint val="75000"/>
                  </a:schemeClr>
                </a:solidFill>
              </a:defRPr>
            </a:lvl3pPr>
            <a:lvl4pPr marL="1371368" indent="0" algn="ctr">
              <a:buNone/>
              <a:defRPr>
                <a:solidFill>
                  <a:schemeClr val="tx1">
                    <a:tint val="75000"/>
                  </a:schemeClr>
                </a:solidFill>
              </a:defRPr>
            </a:lvl4pPr>
            <a:lvl5pPr marL="1828490" indent="0" algn="ctr">
              <a:buNone/>
              <a:defRPr>
                <a:solidFill>
                  <a:schemeClr val="tx1">
                    <a:tint val="75000"/>
                  </a:schemeClr>
                </a:solidFill>
              </a:defRPr>
            </a:lvl5pPr>
            <a:lvl6pPr marL="2285613" indent="0" algn="ctr">
              <a:buNone/>
              <a:defRPr>
                <a:solidFill>
                  <a:schemeClr val="tx1">
                    <a:tint val="75000"/>
                  </a:schemeClr>
                </a:solidFill>
              </a:defRPr>
            </a:lvl6pPr>
            <a:lvl7pPr marL="2742736" indent="0" algn="ctr">
              <a:buNone/>
              <a:defRPr>
                <a:solidFill>
                  <a:schemeClr val="tx1">
                    <a:tint val="75000"/>
                  </a:schemeClr>
                </a:solidFill>
              </a:defRPr>
            </a:lvl7pPr>
            <a:lvl8pPr marL="3199858" indent="0" algn="ctr">
              <a:buNone/>
              <a:defRPr>
                <a:solidFill>
                  <a:schemeClr val="tx1">
                    <a:tint val="75000"/>
                  </a:schemeClr>
                </a:solidFill>
              </a:defRPr>
            </a:lvl8pPr>
            <a:lvl9pPr marL="3656981"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720000" y="5912753"/>
            <a:ext cx="7198125" cy="215950"/>
          </a:xfrm>
        </p:spPr>
        <p:txBody>
          <a:bodyPr>
            <a:noAutofit/>
          </a:bodyPr>
          <a:lstStyle>
            <a:lvl1pPr marL="0" indent="0">
              <a:buNone/>
              <a:defRPr sz="1300">
                <a:solidFill>
                  <a:schemeClr val="bg1"/>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720000" y="6164695"/>
            <a:ext cx="7198125" cy="215950"/>
          </a:xfrm>
        </p:spPr>
        <p:txBody>
          <a:bodyPr>
            <a:noAutofit/>
          </a:bodyPr>
          <a:lstStyle>
            <a:lvl1pPr marL="0" indent="0">
              <a:buNone/>
              <a:defRPr sz="1300">
                <a:solidFill>
                  <a:schemeClr val="bg1"/>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Date</a:t>
            </a:r>
          </a:p>
        </p:txBody>
      </p:sp>
      <p:sp>
        <p:nvSpPr>
          <p:cNvPr id="7" name="Picture Placeholder 6"/>
          <p:cNvSpPr>
            <a:spLocks noGrp="1"/>
          </p:cNvSpPr>
          <p:nvPr>
            <p:ph type="pic" sz="quarter" idx="15" hasCustomPrompt="1"/>
          </p:nvPr>
        </p:nvSpPr>
        <p:spPr>
          <a:xfrm>
            <a:off x="-1" y="939383"/>
            <a:ext cx="12200823" cy="3815467"/>
          </a:xfrm>
          <a:noFill/>
        </p:spPr>
        <p:txBody>
          <a:bodyPr anchor="ctr" anchorCtr="0"/>
          <a:lstStyle>
            <a:lvl1pPr marL="0" marR="0" indent="0" algn="ctr" defTabSz="914245" rtl="0" eaLnBrk="1" fontAlgn="auto" latinLnBrk="0" hangingPunct="1">
              <a:lnSpc>
                <a:spcPct val="100000"/>
              </a:lnSpc>
              <a:spcBef>
                <a:spcPts val="1008"/>
              </a:spcBef>
              <a:spcAft>
                <a:spcPts val="0"/>
              </a:spcAft>
              <a:buClrTx/>
              <a:buSzTx/>
              <a:buFont typeface="Arial" pitchFamily="34" charset="0"/>
              <a:buNone/>
              <a:tabLst/>
              <a:defRPr>
                <a:solidFill>
                  <a:schemeClr val="tx1"/>
                </a:solidFill>
              </a:defRPr>
            </a:lvl1pPr>
          </a:lstStyle>
          <a:p>
            <a:r>
              <a:rPr lang="sv-SE" dirty="0" err="1"/>
              <a:t>Insert</a:t>
            </a:r>
            <a:r>
              <a:rPr lang="sv-SE" dirty="0"/>
              <a:t> </a:t>
            </a:r>
            <a:r>
              <a:rPr lang="sv-SE" dirty="0" err="1"/>
              <a:t>picture</a:t>
            </a:r>
            <a:r>
              <a:rPr lang="sv-SE" dirty="0"/>
              <a:t> by </a:t>
            </a:r>
            <a:r>
              <a:rPr lang="sv-SE" dirty="0" err="1"/>
              <a:t>using</a:t>
            </a:r>
            <a:r>
              <a:rPr lang="sv-SE" dirty="0"/>
              <a:t> Nordea Image Bank </a:t>
            </a:r>
            <a:r>
              <a:rPr lang="sv-SE" dirty="0" err="1"/>
              <a:t>button</a:t>
            </a:r>
            <a:endParaRPr lang="en-GB" dirty="0"/>
          </a:p>
        </p:txBody>
      </p:sp>
      <p:grpSp>
        <p:nvGrpSpPr>
          <p:cNvPr id="40" name="Pulse"/>
          <p:cNvGrpSpPr/>
          <p:nvPr userDrawn="1"/>
        </p:nvGrpSpPr>
        <p:grpSpPr>
          <a:xfrm>
            <a:off x="8432786" y="2994841"/>
            <a:ext cx="3762841" cy="3430428"/>
            <a:chOff x="6324589" y="2994841"/>
            <a:chExt cx="2822131" cy="3430428"/>
          </a:xfrm>
        </p:grpSpPr>
        <p:sp>
          <p:nvSpPr>
            <p:cNvPr id="41"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2"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3"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4"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5"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grpSp>
      <p:grpSp>
        <p:nvGrpSpPr>
          <p:cNvPr id="23" name="Logotype"/>
          <p:cNvGrpSpPr>
            <a:grpSpLocks noChangeAspect="1"/>
          </p:cNvGrpSpPr>
          <p:nvPr userDrawn="1"/>
        </p:nvGrpSpPr>
        <p:grpSpPr>
          <a:xfrm>
            <a:off x="5164801" y="298800"/>
            <a:ext cx="1845385" cy="455276"/>
            <a:chOff x="5072063" y="3095625"/>
            <a:chExt cx="2051050" cy="674688"/>
          </a:xfrm>
        </p:grpSpPr>
        <p:sp>
          <p:nvSpPr>
            <p:cNvPr id="24" name="Freeform 5"/>
            <p:cNvSpPr>
              <a:spLocks noEditPoints="1"/>
            </p:cNvSpPr>
            <p:nvPr/>
          </p:nvSpPr>
          <p:spPr bwMode="auto">
            <a:xfrm>
              <a:off x="6783388" y="3184525"/>
              <a:ext cx="339725" cy="346075"/>
            </a:xfrm>
            <a:custGeom>
              <a:avLst/>
              <a:gdLst>
                <a:gd name="T0" fmla="*/ 42 w 90"/>
                <a:gd name="T1" fmla="*/ 2 h 91"/>
                <a:gd name="T2" fmla="*/ 1 w 90"/>
                <a:gd name="T3" fmla="*/ 43 h 91"/>
                <a:gd name="T4" fmla="*/ 46 w 90"/>
                <a:gd name="T5" fmla="*/ 91 h 91"/>
                <a:gd name="T6" fmla="*/ 73 w 90"/>
                <a:gd name="T7" fmla="*/ 76 h 91"/>
                <a:gd name="T8" fmla="*/ 73 w 90"/>
                <a:gd name="T9" fmla="*/ 89 h 91"/>
                <a:gd name="T10" fmla="*/ 90 w 90"/>
                <a:gd name="T11" fmla="*/ 89 h 91"/>
                <a:gd name="T12" fmla="*/ 90 w 90"/>
                <a:gd name="T13" fmla="*/ 47 h 91"/>
                <a:gd name="T14" fmla="*/ 42 w 90"/>
                <a:gd name="T15" fmla="*/ 2 h 91"/>
                <a:gd name="T16" fmla="*/ 71 w 90"/>
                <a:gd name="T17" fmla="*/ 47 h 91"/>
                <a:gd name="T18" fmla="*/ 42 w 90"/>
                <a:gd name="T19" fmla="*/ 72 h 91"/>
                <a:gd name="T20" fmla="*/ 20 w 90"/>
                <a:gd name="T21" fmla="*/ 49 h 91"/>
                <a:gd name="T22" fmla="*/ 46 w 90"/>
                <a:gd name="T23" fmla="*/ 20 h 91"/>
                <a:gd name="T24" fmla="*/ 71 w 90"/>
                <a:gd name="T25" fmla="*/ 45 h 91"/>
                <a:gd name="T26" fmla="*/ 71 w 90"/>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1">
                  <a:moveTo>
                    <a:pt x="42" y="2"/>
                  </a:moveTo>
                  <a:cubicBezTo>
                    <a:pt x="20" y="3"/>
                    <a:pt x="3" y="21"/>
                    <a:pt x="1" y="43"/>
                  </a:cubicBezTo>
                  <a:cubicBezTo>
                    <a:pt x="0" y="69"/>
                    <a:pt x="20" y="91"/>
                    <a:pt x="46" y="91"/>
                  </a:cubicBezTo>
                  <a:cubicBezTo>
                    <a:pt x="55" y="91"/>
                    <a:pt x="68" y="86"/>
                    <a:pt x="73" y="76"/>
                  </a:cubicBezTo>
                  <a:cubicBezTo>
                    <a:pt x="73" y="89"/>
                    <a:pt x="73" y="89"/>
                    <a:pt x="73" y="89"/>
                  </a:cubicBezTo>
                  <a:cubicBezTo>
                    <a:pt x="90" y="89"/>
                    <a:pt x="90" y="89"/>
                    <a:pt x="90" y="89"/>
                  </a:cubicBezTo>
                  <a:cubicBezTo>
                    <a:pt x="90" y="47"/>
                    <a:pt x="90" y="47"/>
                    <a:pt x="90" y="47"/>
                  </a:cubicBezTo>
                  <a:cubicBezTo>
                    <a:pt x="90" y="19"/>
                    <a:pt x="68" y="0"/>
                    <a:pt x="42" y="2"/>
                  </a:cubicBezTo>
                  <a:moveTo>
                    <a:pt x="71" y="47"/>
                  </a:moveTo>
                  <a:cubicBezTo>
                    <a:pt x="71" y="62"/>
                    <a:pt x="58" y="73"/>
                    <a:pt x="42" y="72"/>
                  </a:cubicBezTo>
                  <a:cubicBezTo>
                    <a:pt x="31" y="70"/>
                    <a:pt x="22" y="61"/>
                    <a:pt x="20" y="49"/>
                  </a:cubicBezTo>
                  <a:cubicBezTo>
                    <a:pt x="18" y="33"/>
                    <a:pt x="31" y="20"/>
                    <a:pt x="46" y="20"/>
                  </a:cubicBezTo>
                  <a:cubicBezTo>
                    <a:pt x="59" y="20"/>
                    <a:pt x="71" y="31"/>
                    <a:pt x="71" y="45"/>
                  </a:cubicBezTo>
                  <a:lnTo>
                    <a:pt x="7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 name="Freeform 6"/>
            <p:cNvSpPr>
              <a:spLocks noEditPoints="1"/>
            </p:cNvSpPr>
            <p:nvPr/>
          </p:nvSpPr>
          <p:spPr bwMode="auto">
            <a:xfrm>
              <a:off x="6421438" y="3187700"/>
              <a:ext cx="334963" cy="342900"/>
            </a:xfrm>
            <a:custGeom>
              <a:avLst/>
              <a:gdLst>
                <a:gd name="T0" fmla="*/ 44 w 89"/>
                <a:gd name="T1" fmla="*/ 0 h 90"/>
                <a:gd name="T2" fmla="*/ 0 w 89"/>
                <a:gd name="T3" fmla="*/ 45 h 90"/>
                <a:gd name="T4" fmla="*/ 45 w 89"/>
                <a:gd name="T5" fmla="*/ 90 h 90"/>
                <a:gd name="T6" fmla="*/ 86 w 89"/>
                <a:gd name="T7" fmla="*/ 62 h 90"/>
                <a:gd name="T8" fmla="*/ 69 w 89"/>
                <a:gd name="T9" fmla="*/ 57 h 90"/>
                <a:gd name="T10" fmla="*/ 50 w 89"/>
                <a:gd name="T11" fmla="*/ 72 h 90"/>
                <a:gd name="T12" fmla="*/ 22 w 89"/>
                <a:gd name="T13" fmla="*/ 58 h 90"/>
                <a:gd name="T14" fmla="*/ 89 w 89"/>
                <a:gd name="T15" fmla="*/ 40 h 90"/>
                <a:gd name="T16" fmla="*/ 44 w 89"/>
                <a:gd name="T17" fmla="*/ 0 h 90"/>
                <a:gd name="T18" fmla="*/ 19 w 89"/>
                <a:gd name="T19" fmla="*/ 43 h 90"/>
                <a:gd name="T20" fmla="*/ 36 w 89"/>
                <a:gd name="T21" fmla="*/ 19 h 90"/>
                <a:gd name="T22" fmla="*/ 67 w 89"/>
                <a:gd name="T23" fmla="*/ 30 h 90"/>
                <a:gd name="T24" fmla="*/ 19 w 89"/>
                <a:gd name="T25"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0"/>
                  </a:moveTo>
                  <a:cubicBezTo>
                    <a:pt x="20" y="1"/>
                    <a:pt x="0" y="19"/>
                    <a:pt x="0" y="45"/>
                  </a:cubicBezTo>
                  <a:cubicBezTo>
                    <a:pt x="0" y="70"/>
                    <a:pt x="20" y="90"/>
                    <a:pt x="45" y="90"/>
                  </a:cubicBezTo>
                  <a:cubicBezTo>
                    <a:pt x="62" y="90"/>
                    <a:pt x="80" y="79"/>
                    <a:pt x="86" y="62"/>
                  </a:cubicBezTo>
                  <a:cubicBezTo>
                    <a:pt x="69" y="57"/>
                    <a:pt x="69" y="57"/>
                    <a:pt x="69" y="57"/>
                  </a:cubicBezTo>
                  <a:cubicBezTo>
                    <a:pt x="66" y="64"/>
                    <a:pt x="58" y="70"/>
                    <a:pt x="50" y="72"/>
                  </a:cubicBezTo>
                  <a:cubicBezTo>
                    <a:pt x="38" y="74"/>
                    <a:pt x="27" y="67"/>
                    <a:pt x="22" y="58"/>
                  </a:cubicBezTo>
                  <a:cubicBezTo>
                    <a:pt x="89" y="40"/>
                    <a:pt x="89" y="40"/>
                    <a:pt x="89" y="40"/>
                  </a:cubicBezTo>
                  <a:cubicBezTo>
                    <a:pt x="87" y="23"/>
                    <a:pt x="72" y="0"/>
                    <a:pt x="44" y="0"/>
                  </a:cubicBezTo>
                  <a:moveTo>
                    <a:pt x="19" y="43"/>
                  </a:moveTo>
                  <a:cubicBezTo>
                    <a:pt x="19" y="34"/>
                    <a:pt x="24" y="23"/>
                    <a:pt x="36" y="19"/>
                  </a:cubicBezTo>
                  <a:cubicBezTo>
                    <a:pt x="50" y="13"/>
                    <a:pt x="62" y="20"/>
                    <a:pt x="67" y="30"/>
                  </a:cubicBezTo>
                  <a:lnTo>
                    <a:pt x="1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9" name="Freeform 7"/>
            <p:cNvSpPr>
              <a:spLocks/>
            </p:cNvSpPr>
            <p:nvPr/>
          </p:nvSpPr>
          <p:spPr bwMode="auto">
            <a:xfrm>
              <a:off x="5867401" y="3187700"/>
              <a:ext cx="166688" cy="334963"/>
            </a:xfrm>
            <a:custGeom>
              <a:avLst/>
              <a:gdLst>
                <a:gd name="T0" fmla="*/ 44 w 44"/>
                <a:gd name="T1" fmla="*/ 19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19 w 44"/>
                <a:gd name="T15" fmla="*/ 88 h 88"/>
                <a:gd name="T16" fmla="*/ 19 w 44"/>
                <a:gd name="T17" fmla="*/ 47 h 88"/>
                <a:gd name="T18" fmla="*/ 44 w 44"/>
                <a:gd name="T19" fmla="*/ 1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9"/>
                  </a:moveTo>
                  <a:cubicBezTo>
                    <a:pt x="44" y="0"/>
                    <a:pt x="44" y="0"/>
                    <a:pt x="44" y="0"/>
                  </a:cubicBezTo>
                  <a:cubicBezTo>
                    <a:pt x="27" y="0"/>
                    <a:pt x="21" y="8"/>
                    <a:pt x="19" y="13"/>
                  </a:cubicBezTo>
                  <a:cubicBezTo>
                    <a:pt x="19" y="3"/>
                    <a:pt x="19" y="3"/>
                    <a:pt x="19" y="3"/>
                  </a:cubicBezTo>
                  <a:cubicBezTo>
                    <a:pt x="0" y="3"/>
                    <a:pt x="0" y="3"/>
                    <a:pt x="0" y="3"/>
                  </a:cubicBezTo>
                  <a:cubicBezTo>
                    <a:pt x="0" y="44"/>
                    <a:pt x="0" y="44"/>
                    <a:pt x="0" y="44"/>
                  </a:cubicBezTo>
                  <a:cubicBezTo>
                    <a:pt x="0" y="88"/>
                    <a:pt x="0" y="88"/>
                    <a:pt x="0" y="88"/>
                  </a:cubicBezTo>
                  <a:cubicBezTo>
                    <a:pt x="19" y="88"/>
                    <a:pt x="19" y="88"/>
                    <a:pt x="19" y="88"/>
                  </a:cubicBezTo>
                  <a:cubicBezTo>
                    <a:pt x="19" y="62"/>
                    <a:pt x="19" y="62"/>
                    <a:pt x="19" y="47"/>
                  </a:cubicBezTo>
                  <a:cubicBezTo>
                    <a:pt x="19" y="27"/>
                    <a:pt x="30" y="19"/>
                    <a:pt x="44"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0" name="Freeform 8"/>
            <p:cNvSpPr>
              <a:spLocks/>
            </p:cNvSpPr>
            <p:nvPr/>
          </p:nvSpPr>
          <p:spPr bwMode="auto">
            <a:xfrm>
              <a:off x="5072063" y="3130550"/>
              <a:ext cx="369888" cy="392113"/>
            </a:xfrm>
            <a:custGeom>
              <a:avLst/>
              <a:gdLst>
                <a:gd name="T0" fmla="*/ 186 w 233"/>
                <a:gd name="T1" fmla="*/ 166 h 247"/>
                <a:gd name="T2" fmla="*/ 48 w 233"/>
                <a:gd name="T3" fmla="*/ 0 h 247"/>
                <a:gd name="T4" fmla="*/ 0 w 233"/>
                <a:gd name="T5" fmla="*/ 0 h 247"/>
                <a:gd name="T6" fmla="*/ 0 w 233"/>
                <a:gd name="T7" fmla="*/ 247 h 247"/>
                <a:gd name="T8" fmla="*/ 50 w 233"/>
                <a:gd name="T9" fmla="*/ 247 h 247"/>
                <a:gd name="T10" fmla="*/ 50 w 233"/>
                <a:gd name="T11" fmla="*/ 84 h 247"/>
                <a:gd name="T12" fmla="*/ 190 w 233"/>
                <a:gd name="T13" fmla="*/ 247 h 247"/>
                <a:gd name="T14" fmla="*/ 233 w 233"/>
                <a:gd name="T15" fmla="*/ 247 h 247"/>
                <a:gd name="T16" fmla="*/ 233 w 233"/>
                <a:gd name="T17" fmla="*/ 0 h 247"/>
                <a:gd name="T18" fmla="*/ 186 w 233"/>
                <a:gd name="T19" fmla="*/ 0 h 247"/>
                <a:gd name="T20" fmla="*/ 186 w 233"/>
                <a:gd name="T21" fmla="*/ 16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7">
                  <a:moveTo>
                    <a:pt x="186" y="166"/>
                  </a:moveTo>
                  <a:lnTo>
                    <a:pt x="48" y="0"/>
                  </a:lnTo>
                  <a:lnTo>
                    <a:pt x="0" y="0"/>
                  </a:lnTo>
                  <a:lnTo>
                    <a:pt x="0" y="247"/>
                  </a:lnTo>
                  <a:lnTo>
                    <a:pt x="50" y="247"/>
                  </a:lnTo>
                  <a:lnTo>
                    <a:pt x="50" y="84"/>
                  </a:lnTo>
                  <a:lnTo>
                    <a:pt x="190" y="247"/>
                  </a:lnTo>
                  <a:lnTo>
                    <a:pt x="233" y="247"/>
                  </a:lnTo>
                  <a:lnTo>
                    <a:pt x="233" y="0"/>
                  </a:lnTo>
                  <a:lnTo>
                    <a:pt x="186" y="0"/>
                  </a:lnTo>
                  <a:lnTo>
                    <a:pt x="186"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1" name="Freeform 9"/>
            <p:cNvSpPr>
              <a:spLocks noEditPoints="1"/>
            </p:cNvSpPr>
            <p:nvPr/>
          </p:nvSpPr>
          <p:spPr bwMode="auto">
            <a:xfrm>
              <a:off x="6034088" y="3095625"/>
              <a:ext cx="342900" cy="434975"/>
            </a:xfrm>
            <a:custGeom>
              <a:avLst/>
              <a:gdLst>
                <a:gd name="T0" fmla="*/ 91 w 91"/>
                <a:gd name="T1" fmla="*/ 0 h 114"/>
                <a:gd name="T2" fmla="*/ 73 w 91"/>
                <a:gd name="T3" fmla="*/ 0 h 114"/>
                <a:gd name="T4" fmla="*/ 73 w 91"/>
                <a:gd name="T5" fmla="*/ 34 h 114"/>
                <a:gd name="T6" fmla="*/ 43 w 91"/>
                <a:gd name="T7" fmla="*/ 25 h 114"/>
                <a:gd name="T8" fmla="*/ 2 w 91"/>
                <a:gd name="T9" fmla="*/ 66 h 114"/>
                <a:gd name="T10" fmla="*/ 47 w 91"/>
                <a:gd name="T11" fmla="*/ 114 h 114"/>
                <a:gd name="T12" fmla="*/ 74 w 91"/>
                <a:gd name="T13" fmla="*/ 101 h 114"/>
                <a:gd name="T14" fmla="*/ 74 w 91"/>
                <a:gd name="T15" fmla="*/ 112 h 114"/>
                <a:gd name="T16" fmla="*/ 91 w 91"/>
                <a:gd name="T17" fmla="*/ 112 h 114"/>
                <a:gd name="T18" fmla="*/ 91 w 91"/>
                <a:gd name="T19" fmla="*/ 70 h 114"/>
                <a:gd name="T20" fmla="*/ 91 w 91"/>
                <a:gd name="T21" fmla="*/ 69 h 114"/>
                <a:gd name="T22" fmla="*/ 91 w 91"/>
                <a:gd name="T23" fmla="*/ 68 h 114"/>
                <a:gd name="T24" fmla="*/ 91 w 91"/>
                <a:gd name="T25" fmla="*/ 0 h 114"/>
                <a:gd name="T26" fmla="*/ 72 w 91"/>
                <a:gd name="T27" fmla="*/ 70 h 114"/>
                <a:gd name="T28" fmla="*/ 43 w 91"/>
                <a:gd name="T29" fmla="*/ 95 h 114"/>
                <a:gd name="T30" fmla="*/ 21 w 91"/>
                <a:gd name="T31" fmla="*/ 72 h 114"/>
                <a:gd name="T32" fmla="*/ 47 w 91"/>
                <a:gd name="T33" fmla="*/ 43 h 114"/>
                <a:gd name="T34" fmla="*/ 72 w 91"/>
                <a:gd name="T35" fmla="*/ 68 h 114"/>
                <a:gd name="T36" fmla="*/ 72 w 91"/>
                <a:gd name="T37"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4">
                  <a:moveTo>
                    <a:pt x="91" y="0"/>
                  </a:moveTo>
                  <a:cubicBezTo>
                    <a:pt x="73" y="0"/>
                    <a:pt x="73" y="0"/>
                    <a:pt x="73" y="0"/>
                  </a:cubicBezTo>
                  <a:cubicBezTo>
                    <a:pt x="73" y="34"/>
                    <a:pt x="73" y="34"/>
                    <a:pt x="73" y="34"/>
                  </a:cubicBezTo>
                  <a:cubicBezTo>
                    <a:pt x="68" y="28"/>
                    <a:pt x="55" y="24"/>
                    <a:pt x="43" y="25"/>
                  </a:cubicBezTo>
                  <a:cubicBezTo>
                    <a:pt x="21" y="26"/>
                    <a:pt x="3" y="44"/>
                    <a:pt x="2" y="66"/>
                  </a:cubicBezTo>
                  <a:cubicBezTo>
                    <a:pt x="0" y="92"/>
                    <a:pt x="21" y="114"/>
                    <a:pt x="47" y="114"/>
                  </a:cubicBezTo>
                  <a:cubicBezTo>
                    <a:pt x="56" y="114"/>
                    <a:pt x="69" y="109"/>
                    <a:pt x="74" y="101"/>
                  </a:cubicBezTo>
                  <a:cubicBezTo>
                    <a:pt x="74" y="112"/>
                    <a:pt x="74" y="112"/>
                    <a:pt x="74" y="112"/>
                  </a:cubicBezTo>
                  <a:cubicBezTo>
                    <a:pt x="91" y="112"/>
                    <a:pt x="91" y="112"/>
                    <a:pt x="91" y="112"/>
                  </a:cubicBezTo>
                  <a:cubicBezTo>
                    <a:pt x="91" y="70"/>
                    <a:pt x="91" y="70"/>
                    <a:pt x="91" y="70"/>
                  </a:cubicBezTo>
                  <a:cubicBezTo>
                    <a:pt x="91" y="70"/>
                    <a:pt x="91" y="69"/>
                    <a:pt x="91" y="69"/>
                  </a:cubicBezTo>
                  <a:cubicBezTo>
                    <a:pt x="91" y="69"/>
                    <a:pt x="91" y="68"/>
                    <a:pt x="91" y="68"/>
                  </a:cubicBezTo>
                  <a:lnTo>
                    <a:pt x="91" y="0"/>
                  </a:lnTo>
                  <a:close/>
                  <a:moveTo>
                    <a:pt x="72" y="70"/>
                  </a:moveTo>
                  <a:cubicBezTo>
                    <a:pt x="72" y="85"/>
                    <a:pt x="59" y="96"/>
                    <a:pt x="43" y="95"/>
                  </a:cubicBezTo>
                  <a:cubicBezTo>
                    <a:pt x="32" y="93"/>
                    <a:pt x="22" y="84"/>
                    <a:pt x="21" y="72"/>
                  </a:cubicBezTo>
                  <a:cubicBezTo>
                    <a:pt x="19" y="56"/>
                    <a:pt x="31" y="43"/>
                    <a:pt x="47" y="43"/>
                  </a:cubicBezTo>
                  <a:cubicBezTo>
                    <a:pt x="60" y="43"/>
                    <a:pt x="72" y="54"/>
                    <a:pt x="72" y="68"/>
                  </a:cubicBezTo>
                  <a:lnTo>
                    <a:pt x="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2" name="Freeform 10"/>
            <p:cNvSpPr>
              <a:spLocks noEditPoints="1"/>
            </p:cNvSpPr>
            <p:nvPr/>
          </p:nvSpPr>
          <p:spPr bwMode="auto">
            <a:xfrm>
              <a:off x="5487988" y="3187700"/>
              <a:ext cx="334963" cy="342900"/>
            </a:xfrm>
            <a:custGeom>
              <a:avLst/>
              <a:gdLst>
                <a:gd name="T0" fmla="*/ 44 w 89"/>
                <a:gd name="T1" fmla="*/ 0 h 90"/>
                <a:gd name="T2" fmla="*/ 0 w 89"/>
                <a:gd name="T3" fmla="*/ 45 h 90"/>
                <a:gd name="T4" fmla="*/ 44 w 89"/>
                <a:gd name="T5" fmla="*/ 90 h 90"/>
                <a:gd name="T6" fmla="*/ 89 w 89"/>
                <a:gd name="T7" fmla="*/ 45 h 90"/>
                <a:gd name="T8" fmla="*/ 44 w 89"/>
                <a:gd name="T9" fmla="*/ 0 h 90"/>
                <a:gd name="T10" fmla="*/ 44 w 89"/>
                <a:gd name="T11" fmla="*/ 71 h 90"/>
                <a:gd name="T12" fmla="*/ 19 w 89"/>
                <a:gd name="T13" fmla="*/ 45 h 90"/>
                <a:gd name="T14" fmla="*/ 44 w 89"/>
                <a:gd name="T15" fmla="*/ 19 h 90"/>
                <a:gd name="T16" fmla="*/ 70 w 89"/>
                <a:gd name="T17" fmla="*/ 45 h 90"/>
                <a:gd name="T18" fmla="*/ 44 w 89"/>
                <a:gd name="T19"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90">
                  <a:moveTo>
                    <a:pt x="44" y="0"/>
                  </a:moveTo>
                  <a:cubicBezTo>
                    <a:pt x="20" y="0"/>
                    <a:pt x="0" y="20"/>
                    <a:pt x="0" y="45"/>
                  </a:cubicBezTo>
                  <a:cubicBezTo>
                    <a:pt x="0" y="70"/>
                    <a:pt x="20" y="90"/>
                    <a:pt x="44" y="90"/>
                  </a:cubicBezTo>
                  <a:cubicBezTo>
                    <a:pt x="69" y="90"/>
                    <a:pt x="89" y="70"/>
                    <a:pt x="89" y="45"/>
                  </a:cubicBezTo>
                  <a:cubicBezTo>
                    <a:pt x="89" y="20"/>
                    <a:pt x="69" y="0"/>
                    <a:pt x="44" y="0"/>
                  </a:cubicBezTo>
                  <a:moveTo>
                    <a:pt x="44" y="71"/>
                  </a:moveTo>
                  <a:cubicBezTo>
                    <a:pt x="30" y="71"/>
                    <a:pt x="19" y="59"/>
                    <a:pt x="19" y="45"/>
                  </a:cubicBezTo>
                  <a:cubicBezTo>
                    <a:pt x="19" y="31"/>
                    <a:pt x="30" y="19"/>
                    <a:pt x="44" y="19"/>
                  </a:cubicBezTo>
                  <a:cubicBezTo>
                    <a:pt x="58" y="19"/>
                    <a:pt x="70" y="31"/>
                    <a:pt x="70" y="45"/>
                  </a:cubicBezTo>
                  <a:cubicBezTo>
                    <a:pt x="70" y="59"/>
                    <a:pt x="58" y="71"/>
                    <a:pt x="44"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3" name="Freeform 11"/>
            <p:cNvSpPr>
              <a:spLocks noEditPoints="1"/>
            </p:cNvSpPr>
            <p:nvPr/>
          </p:nvSpPr>
          <p:spPr bwMode="auto">
            <a:xfrm>
              <a:off x="5186363" y="3668713"/>
              <a:ext cx="96838" cy="101600"/>
            </a:xfrm>
            <a:custGeom>
              <a:avLst/>
              <a:gdLst>
                <a:gd name="T0" fmla="*/ 18 w 26"/>
                <a:gd name="T1" fmla="*/ 21 h 27"/>
                <a:gd name="T2" fmla="*/ 7 w 26"/>
                <a:gd name="T3" fmla="*/ 21 h 27"/>
                <a:gd name="T4" fmla="*/ 5 w 26"/>
                <a:gd name="T5" fmla="*/ 27 h 27"/>
                <a:gd name="T6" fmla="*/ 0 w 26"/>
                <a:gd name="T7" fmla="*/ 27 h 27"/>
                <a:gd name="T8" fmla="*/ 10 w 26"/>
                <a:gd name="T9" fmla="*/ 0 h 27"/>
                <a:gd name="T10" fmla="*/ 16 w 26"/>
                <a:gd name="T11" fmla="*/ 0 h 27"/>
                <a:gd name="T12" fmla="*/ 26 w 26"/>
                <a:gd name="T13" fmla="*/ 27 h 27"/>
                <a:gd name="T14" fmla="*/ 20 w 26"/>
                <a:gd name="T15" fmla="*/ 27 h 27"/>
                <a:gd name="T16" fmla="*/ 18 w 26"/>
                <a:gd name="T17" fmla="*/ 21 h 27"/>
                <a:gd name="T18" fmla="*/ 17 w 26"/>
                <a:gd name="T19" fmla="*/ 16 h 27"/>
                <a:gd name="T20" fmla="*/ 16 w 26"/>
                <a:gd name="T21" fmla="*/ 15 h 27"/>
                <a:gd name="T22" fmla="*/ 13 w 26"/>
                <a:gd name="T23" fmla="*/ 5 h 27"/>
                <a:gd name="T24" fmla="*/ 9 w 26"/>
                <a:gd name="T25" fmla="*/ 15 h 27"/>
                <a:gd name="T26" fmla="*/ 9 w 26"/>
                <a:gd name="T27" fmla="*/ 16 h 27"/>
                <a:gd name="T28" fmla="*/ 17 w 26"/>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7">
                  <a:moveTo>
                    <a:pt x="18" y="21"/>
                  </a:moveTo>
                  <a:cubicBezTo>
                    <a:pt x="7" y="21"/>
                    <a:pt x="7" y="21"/>
                    <a:pt x="7" y="21"/>
                  </a:cubicBezTo>
                  <a:cubicBezTo>
                    <a:pt x="5" y="27"/>
                    <a:pt x="5" y="27"/>
                    <a:pt x="5" y="27"/>
                  </a:cubicBezTo>
                  <a:cubicBezTo>
                    <a:pt x="0" y="27"/>
                    <a:pt x="0" y="27"/>
                    <a:pt x="0" y="27"/>
                  </a:cubicBezTo>
                  <a:cubicBezTo>
                    <a:pt x="10" y="0"/>
                    <a:pt x="10" y="0"/>
                    <a:pt x="10" y="0"/>
                  </a:cubicBezTo>
                  <a:cubicBezTo>
                    <a:pt x="16" y="0"/>
                    <a:pt x="16" y="0"/>
                    <a:pt x="16" y="0"/>
                  </a:cubicBezTo>
                  <a:cubicBezTo>
                    <a:pt x="26" y="27"/>
                    <a:pt x="26" y="27"/>
                    <a:pt x="26" y="27"/>
                  </a:cubicBezTo>
                  <a:cubicBezTo>
                    <a:pt x="20" y="27"/>
                    <a:pt x="20" y="27"/>
                    <a:pt x="20" y="27"/>
                  </a:cubicBezTo>
                  <a:lnTo>
                    <a:pt x="18" y="21"/>
                  </a:lnTo>
                  <a:close/>
                  <a:moveTo>
                    <a:pt x="17" y="16"/>
                  </a:moveTo>
                  <a:cubicBezTo>
                    <a:pt x="16" y="15"/>
                    <a:pt x="16" y="15"/>
                    <a:pt x="16" y="15"/>
                  </a:cubicBezTo>
                  <a:cubicBezTo>
                    <a:pt x="15" y="12"/>
                    <a:pt x="14" y="9"/>
                    <a:pt x="13" y="5"/>
                  </a:cubicBezTo>
                  <a:cubicBezTo>
                    <a:pt x="12" y="9"/>
                    <a:pt x="11" y="12"/>
                    <a:pt x="9" y="15"/>
                  </a:cubicBezTo>
                  <a:cubicBezTo>
                    <a:pt x="9" y="16"/>
                    <a:pt x="9" y="16"/>
                    <a:pt x="9"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4" name="Freeform 12"/>
            <p:cNvSpPr>
              <a:spLocks/>
            </p:cNvSpPr>
            <p:nvPr/>
          </p:nvSpPr>
          <p:spPr bwMode="auto">
            <a:xfrm>
              <a:off x="5302251" y="3663950"/>
              <a:ext cx="79375" cy="106363"/>
            </a:xfrm>
            <a:custGeom>
              <a:avLst/>
              <a:gdLst>
                <a:gd name="T0" fmla="*/ 0 w 21"/>
                <a:gd name="T1" fmla="*/ 24 h 28"/>
                <a:gd name="T2" fmla="*/ 3 w 21"/>
                <a:gd name="T3" fmla="*/ 20 h 28"/>
                <a:gd name="T4" fmla="*/ 10 w 21"/>
                <a:gd name="T5" fmla="*/ 23 h 28"/>
                <a:gd name="T6" fmla="*/ 15 w 21"/>
                <a:gd name="T7" fmla="*/ 20 h 28"/>
                <a:gd name="T8" fmla="*/ 10 w 21"/>
                <a:gd name="T9" fmla="*/ 16 h 28"/>
                <a:gd name="T10" fmla="*/ 1 w 21"/>
                <a:gd name="T11" fmla="*/ 8 h 28"/>
                <a:gd name="T12" fmla="*/ 11 w 21"/>
                <a:gd name="T13" fmla="*/ 0 h 28"/>
                <a:gd name="T14" fmla="*/ 20 w 21"/>
                <a:gd name="T15" fmla="*/ 3 h 28"/>
                <a:gd name="T16" fmla="*/ 17 w 21"/>
                <a:gd name="T17" fmla="*/ 7 h 28"/>
                <a:gd name="T18" fmla="*/ 11 w 21"/>
                <a:gd name="T19" fmla="*/ 5 h 28"/>
                <a:gd name="T20" fmla="*/ 7 w 21"/>
                <a:gd name="T21" fmla="*/ 8 h 28"/>
                <a:gd name="T22" fmla="*/ 12 w 21"/>
                <a:gd name="T23" fmla="*/ 12 h 28"/>
                <a:gd name="T24" fmla="*/ 21 w 21"/>
                <a:gd name="T25" fmla="*/ 20 h 28"/>
                <a:gd name="T26" fmla="*/ 11 w 21"/>
                <a:gd name="T27" fmla="*/ 28 h 28"/>
                <a:gd name="T28" fmla="*/ 0 w 21"/>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0" y="24"/>
                  </a:moveTo>
                  <a:cubicBezTo>
                    <a:pt x="3" y="20"/>
                    <a:pt x="3" y="20"/>
                    <a:pt x="3" y="20"/>
                  </a:cubicBezTo>
                  <a:cubicBezTo>
                    <a:pt x="4" y="22"/>
                    <a:pt x="7" y="23"/>
                    <a:pt x="10" y="23"/>
                  </a:cubicBezTo>
                  <a:cubicBezTo>
                    <a:pt x="13" y="23"/>
                    <a:pt x="15" y="22"/>
                    <a:pt x="15" y="20"/>
                  </a:cubicBezTo>
                  <a:cubicBezTo>
                    <a:pt x="15" y="18"/>
                    <a:pt x="13" y="17"/>
                    <a:pt x="10" y="16"/>
                  </a:cubicBezTo>
                  <a:cubicBezTo>
                    <a:pt x="4" y="15"/>
                    <a:pt x="1" y="13"/>
                    <a:pt x="1" y="8"/>
                  </a:cubicBezTo>
                  <a:cubicBezTo>
                    <a:pt x="1" y="4"/>
                    <a:pt x="4" y="0"/>
                    <a:pt x="11" y="0"/>
                  </a:cubicBezTo>
                  <a:cubicBezTo>
                    <a:pt x="15" y="0"/>
                    <a:pt x="19" y="2"/>
                    <a:pt x="20" y="3"/>
                  </a:cubicBezTo>
                  <a:cubicBezTo>
                    <a:pt x="17" y="7"/>
                    <a:pt x="17" y="7"/>
                    <a:pt x="17" y="7"/>
                  </a:cubicBezTo>
                  <a:cubicBezTo>
                    <a:pt x="16" y="6"/>
                    <a:pt x="14" y="5"/>
                    <a:pt x="11" y="5"/>
                  </a:cubicBezTo>
                  <a:cubicBezTo>
                    <a:pt x="8" y="5"/>
                    <a:pt x="7" y="6"/>
                    <a:pt x="7" y="8"/>
                  </a:cubicBezTo>
                  <a:cubicBezTo>
                    <a:pt x="7" y="10"/>
                    <a:pt x="9" y="10"/>
                    <a:pt x="12" y="12"/>
                  </a:cubicBezTo>
                  <a:cubicBezTo>
                    <a:pt x="18" y="13"/>
                    <a:pt x="21" y="16"/>
                    <a:pt x="21" y="20"/>
                  </a:cubicBezTo>
                  <a:cubicBezTo>
                    <a:pt x="21" y="25"/>
                    <a:pt x="17" y="28"/>
                    <a:pt x="11" y="28"/>
                  </a:cubicBezTo>
                  <a:cubicBezTo>
                    <a:pt x="6"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6" name="Freeform 13"/>
            <p:cNvSpPr>
              <a:spLocks/>
            </p:cNvSpPr>
            <p:nvPr/>
          </p:nvSpPr>
          <p:spPr bwMode="auto">
            <a:xfrm>
              <a:off x="5403851" y="3663950"/>
              <a:ext cx="76200" cy="106363"/>
            </a:xfrm>
            <a:custGeom>
              <a:avLst/>
              <a:gdLst>
                <a:gd name="T0" fmla="*/ 0 w 20"/>
                <a:gd name="T1" fmla="*/ 24 h 28"/>
                <a:gd name="T2" fmla="*/ 2 w 20"/>
                <a:gd name="T3" fmla="*/ 20 h 28"/>
                <a:gd name="T4" fmla="*/ 10 w 20"/>
                <a:gd name="T5" fmla="*/ 23 h 28"/>
                <a:gd name="T6" fmla="*/ 14 w 20"/>
                <a:gd name="T7" fmla="*/ 20 h 28"/>
                <a:gd name="T8" fmla="*/ 9 w 20"/>
                <a:gd name="T9" fmla="*/ 16 h 28"/>
                <a:gd name="T10" fmla="*/ 0 w 20"/>
                <a:gd name="T11" fmla="*/ 8 h 28"/>
                <a:gd name="T12" fmla="*/ 11 w 20"/>
                <a:gd name="T13" fmla="*/ 0 h 28"/>
                <a:gd name="T14" fmla="*/ 20 w 20"/>
                <a:gd name="T15" fmla="*/ 3 h 28"/>
                <a:gd name="T16" fmla="*/ 17 w 20"/>
                <a:gd name="T17" fmla="*/ 7 h 28"/>
                <a:gd name="T18" fmla="*/ 10 w 20"/>
                <a:gd name="T19" fmla="*/ 5 h 28"/>
                <a:gd name="T20" fmla="*/ 6 w 20"/>
                <a:gd name="T21" fmla="*/ 8 h 28"/>
                <a:gd name="T22" fmla="*/ 12 w 20"/>
                <a:gd name="T23" fmla="*/ 12 h 28"/>
                <a:gd name="T24" fmla="*/ 20 w 20"/>
                <a:gd name="T25" fmla="*/ 20 h 28"/>
                <a:gd name="T26" fmla="*/ 10 w 20"/>
                <a:gd name="T27" fmla="*/ 28 h 28"/>
                <a:gd name="T28" fmla="*/ 0 w 20"/>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0" y="24"/>
                  </a:moveTo>
                  <a:cubicBezTo>
                    <a:pt x="2" y="20"/>
                    <a:pt x="2" y="20"/>
                    <a:pt x="2" y="20"/>
                  </a:cubicBezTo>
                  <a:cubicBezTo>
                    <a:pt x="4" y="22"/>
                    <a:pt x="7" y="23"/>
                    <a:pt x="10" y="23"/>
                  </a:cubicBezTo>
                  <a:cubicBezTo>
                    <a:pt x="13" y="23"/>
                    <a:pt x="14" y="22"/>
                    <a:pt x="14" y="20"/>
                  </a:cubicBezTo>
                  <a:cubicBezTo>
                    <a:pt x="14" y="18"/>
                    <a:pt x="13" y="17"/>
                    <a:pt x="9" y="16"/>
                  </a:cubicBezTo>
                  <a:cubicBezTo>
                    <a:pt x="3" y="15"/>
                    <a:pt x="0" y="13"/>
                    <a:pt x="0" y="8"/>
                  </a:cubicBezTo>
                  <a:cubicBezTo>
                    <a:pt x="0" y="4"/>
                    <a:pt x="4" y="0"/>
                    <a:pt x="11" y="0"/>
                  </a:cubicBezTo>
                  <a:cubicBezTo>
                    <a:pt x="15" y="0"/>
                    <a:pt x="18" y="2"/>
                    <a:pt x="20" y="3"/>
                  </a:cubicBezTo>
                  <a:cubicBezTo>
                    <a:pt x="17" y="7"/>
                    <a:pt x="17" y="7"/>
                    <a:pt x="17" y="7"/>
                  </a:cubicBezTo>
                  <a:cubicBezTo>
                    <a:pt x="15" y="6"/>
                    <a:pt x="13" y="5"/>
                    <a:pt x="10" y="5"/>
                  </a:cubicBezTo>
                  <a:cubicBezTo>
                    <a:pt x="8" y="5"/>
                    <a:pt x="6" y="6"/>
                    <a:pt x="6" y="8"/>
                  </a:cubicBezTo>
                  <a:cubicBezTo>
                    <a:pt x="6" y="10"/>
                    <a:pt x="8" y="10"/>
                    <a:pt x="12" y="12"/>
                  </a:cubicBezTo>
                  <a:cubicBezTo>
                    <a:pt x="18" y="13"/>
                    <a:pt x="20" y="16"/>
                    <a:pt x="20" y="20"/>
                  </a:cubicBezTo>
                  <a:cubicBezTo>
                    <a:pt x="20" y="25"/>
                    <a:pt x="16" y="28"/>
                    <a:pt x="10" y="28"/>
                  </a:cubicBezTo>
                  <a:cubicBezTo>
                    <a:pt x="5"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7" name="Freeform 14"/>
            <p:cNvSpPr>
              <a:spLocks/>
            </p:cNvSpPr>
            <p:nvPr/>
          </p:nvSpPr>
          <p:spPr bwMode="auto">
            <a:xfrm>
              <a:off x="5510213" y="3668713"/>
              <a:ext cx="71438" cy="101600"/>
            </a:xfrm>
            <a:custGeom>
              <a:avLst/>
              <a:gdLst>
                <a:gd name="T0" fmla="*/ 45 w 45"/>
                <a:gd name="T1" fmla="*/ 52 h 64"/>
                <a:gd name="T2" fmla="*/ 45 w 45"/>
                <a:gd name="T3" fmla="*/ 64 h 64"/>
                <a:gd name="T4" fmla="*/ 0 w 45"/>
                <a:gd name="T5" fmla="*/ 64 h 64"/>
                <a:gd name="T6" fmla="*/ 0 w 45"/>
                <a:gd name="T7" fmla="*/ 0 h 64"/>
                <a:gd name="T8" fmla="*/ 42 w 45"/>
                <a:gd name="T9" fmla="*/ 0 h 64"/>
                <a:gd name="T10" fmla="*/ 42 w 45"/>
                <a:gd name="T11" fmla="*/ 12 h 64"/>
                <a:gd name="T12" fmla="*/ 14 w 45"/>
                <a:gd name="T13" fmla="*/ 12 h 64"/>
                <a:gd name="T14" fmla="*/ 14 w 45"/>
                <a:gd name="T15" fmla="*/ 26 h 64"/>
                <a:gd name="T16" fmla="*/ 40 w 45"/>
                <a:gd name="T17" fmla="*/ 26 h 64"/>
                <a:gd name="T18" fmla="*/ 40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2" y="0"/>
                  </a:lnTo>
                  <a:lnTo>
                    <a:pt x="42" y="12"/>
                  </a:lnTo>
                  <a:lnTo>
                    <a:pt x="14" y="12"/>
                  </a:lnTo>
                  <a:lnTo>
                    <a:pt x="14" y="26"/>
                  </a:lnTo>
                  <a:lnTo>
                    <a:pt x="40" y="26"/>
                  </a:lnTo>
                  <a:lnTo>
                    <a:pt x="40"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8" name="Freeform 15"/>
            <p:cNvSpPr>
              <a:spLocks/>
            </p:cNvSpPr>
            <p:nvPr/>
          </p:nvSpPr>
          <p:spPr bwMode="auto">
            <a:xfrm>
              <a:off x="5611813" y="3668713"/>
              <a:ext cx="79375" cy="101600"/>
            </a:xfrm>
            <a:custGeom>
              <a:avLst/>
              <a:gdLst>
                <a:gd name="T0" fmla="*/ 16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6 w 50"/>
                <a:gd name="T15" fmla="*/ 64 h 64"/>
                <a:gd name="T16" fmla="*/ 16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6" y="12"/>
                  </a:moveTo>
                  <a:lnTo>
                    <a:pt x="0" y="12"/>
                  </a:lnTo>
                  <a:lnTo>
                    <a:pt x="0" y="0"/>
                  </a:lnTo>
                  <a:lnTo>
                    <a:pt x="50" y="0"/>
                  </a:lnTo>
                  <a:lnTo>
                    <a:pt x="50" y="12"/>
                  </a:lnTo>
                  <a:lnTo>
                    <a:pt x="31" y="12"/>
                  </a:lnTo>
                  <a:lnTo>
                    <a:pt x="31" y="64"/>
                  </a:lnTo>
                  <a:lnTo>
                    <a:pt x="16" y="64"/>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9" name="Freeform 16"/>
            <p:cNvSpPr>
              <a:spLocks/>
            </p:cNvSpPr>
            <p:nvPr/>
          </p:nvSpPr>
          <p:spPr bwMode="auto">
            <a:xfrm>
              <a:off x="5781676" y="3668713"/>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6 h 27"/>
                <a:gd name="T10" fmla="*/ 20 w 30"/>
                <a:gd name="T11" fmla="*/ 17 h 27"/>
                <a:gd name="T12" fmla="*/ 17 w 30"/>
                <a:gd name="T13" fmla="*/ 27 h 27"/>
                <a:gd name="T14" fmla="*/ 13 w 30"/>
                <a:gd name="T15" fmla="*/ 27 h 27"/>
                <a:gd name="T16" fmla="*/ 9 w 30"/>
                <a:gd name="T17" fmla="*/ 17 h 27"/>
                <a:gd name="T18" fmla="*/ 5 w 30"/>
                <a:gd name="T19" fmla="*/ 6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6"/>
                  </a:cubicBezTo>
                  <a:cubicBezTo>
                    <a:pt x="23" y="10"/>
                    <a:pt x="22" y="14"/>
                    <a:pt x="20" y="17"/>
                  </a:cubicBezTo>
                  <a:cubicBezTo>
                    <a:pt x="17" y="27"/>
                    <a:pt x="17" y="27"/>
                    <a:pt x="17" y="27"/>
                  </a:cubicBezTo>
                  <a:cubicBezTo>
                    <a:pt x="13" y="27"/>
                    <a:pt x="13" y="27"/>
                    <a:pt x="13" y="27"/>
                  </a:cubicBezTo>
                  <a:cubicBezTo>
                    <a:pt x="9" y="17"/>
                    <a:pt x="9" y="17"/>
                    <a:pt x="9" y="17"/>
                  </a:cubicBezTo>
                  <a:cubicBezTo>
                    <a:pt x="8" y="14"/>
                    <a:pt x="7" y="10"/>
                    <a:pt x="5" y="6"/>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3"/>
                    <a:pt x="14" y="16"/>
                    <a:pt x="15" y="19"/>
                  </a:cubicBezTo>
                  <a:cubicBezTo>
                    <a:pt x="16" y="16"/>
                    <a:pt x="17" y="13"/>
                    <a:pt x="18" y="11"/>
                  </a:cubicBezTo>
                  <a:cubicBezTo>
                    <a:pt x="22" y="0"/>
                    <a:pt x="22" y="0"/>
                    <a:pt x="22" y="0"/>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17"/>
            <p:cNvSpPr>
              <a:spLocks noEditPoints="1"/>
            </p:cNvSpPr>
            <p:nvPr/>
          </p:nvSpPr>
          <p:spPr bwMode="auto">
            <a:xfrm>
              <a:off x="5919788" y="3668713"/>
              <a:ext cx="103188"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3"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1" name="Freeform 18"/>
            <p:cNvSpPr>
              <a:spLocks/>
            </p:cNvSpPr>
            <p:nvPr/>
          </p:nvSpPr>
          <p:spPr bwMode="auto">
            <a:xfrm>
              <a:off x="6053138"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8"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2" name="Freeform 19"/>
            <p:cNvSpPr>
              <a:spLocks noEditPoints="1"/>
            </p:cNvSpPr>
            <p:nvPr/>
          </p:nvSpPr>
          <p:spPr bwMode="auto">
            <a:xfrm>
              <a:off x="6165851" y="3668713"/>
              <a:ext cx="101600"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2"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3" name="Freeform 20"/>
            <p:cNvSpPr>
              <a:spLocks/>
            </p:cNvSpPr>
            <p:nvPr/>
          </p:nvSpPr>
          <p:spPr bwMode="auto">
            <a:xfrm>
              <a:off x="6286501" y="3663950"/>
              <a:ext cx="85725" cy="106363"/>
            </a:xfrm>
            <a:custGeom>
              <a:avLst/>
              <a:gdLst>
                <a:gd name="T0" fmla="*/ 23 w 23"/>
                <a:gd name="T1" fmla="*/ 12 h 28"/>
                <a:gd name="T2" fmla="*/ 23 w 23"/>
                <a:gd name="T3" fmla="*/ 24 h 28"/>
                <a:gd name="T4" fmla="*/ 14 w 23"/>
                <a:gd name="T5" fmla="*/ 28 h 28"/>
                <a:gd name="T6" fmla="*/ 0 w 23"/>
                <a:gd name="T7" fmla="*/ 14 h 28"/>
                <a:gd name="T8" fmla="*/ 14 w 23"/>
                <a:gd name="T9" fmla="*/ 0 h 28"/>
                <a:gd name="T10" fmla="*/ 22 w 23"/>
                <a:gd name="T11" fmla="*/ 3 h 28"/>
                <a:gd name="T12" fmla="*/ 19 w 23"/>
                <a:gd name="T13" fmla="*/ 7 h 28"/>
                <a:gd name="T14" fmla="*/ 14 w 23"/>
                <a:gd name="T15" fmla="*/ 5 h 28"/>
                <a:gd name="T16" fmla="*/ 6 w 23"/>
                <a:gd name="T17" fmla="*/ 14 h 28"/>
                <a:gd name="T18" fmla="*/ 14 w 23"/>
                <a:gd name="T19" fmla="*/ 23 h 28"/>
                <a:gd name="T20" fmla="*/ 18 w 23"/>
                <a:gd name="T21" fmla="*/ 22 h 28"/>
                <a:gd name="T22" fmla="*/ 18 w 23"/>
                <a:gd name="T23" fmla="*/ 17 h 28"/>
                <a:gd name="T24" fmla="*/ 12 w 23"/>
                <a:gd name="T25" fmla="*/ 17 h 28"/>
                <a:gd name="T26" fmla="*/ 12 w 23"/>
                <a:gd name="T27" fmla="*/ 12 h 28"/>
                <a:gd name="T28" fmla="*/ 23 w 23"/>
                <a:gd name="T29"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23" y="12"/>
                  </a:moveTo>
                  <a:cubicBezTo>
                    <a:pt x="23" y="24"/>
                    <a:pt x="23" y="24"/>
                    <a:pt x="23" y="24"/>
                  </a:cubicBezTo>
                  <a:cubicBezTo>
                    <a:pt x="21" y="27"/>
                    <a:pt x="18" y="28"/>
                    <a:pt x="14" y="28"/>
                  </a:cubicBezTo>
                  <a:cubicBezTo>
                    <a:pt x="5" y="28"/>
                    <a:pt x="0" y="23"/>
                    <a:pt x="0" y="14"/>
                  </a:cubicBezTo>
                  <a:cubicBezTo>
                    <a:pt x="0" y="5"/>
                    <a:pt x="6" y="0"/>
                    <a:pt x="14" y="0"/>
                  </a:cubicBezTo>
                  <a:cubicBezTo>
                    <a:pt x="17" y="0"/>
                    <a:pt x="21" y="1"/>
                    <a:pt x="22" y="3"/>
                  </a:cubicBezTo>
                  <a:cubicBezTo>
                    <a:pt x="19" y="7"/>
                    <a:pt x="19" y="7"/>
                    <a:pt x="19" y="7"/>
                  </a:cubicBezTo>
                  <a:cubicBezTo>
                    <a:pt x="18" y="6"/>
                    <a:pt x="16" y="5"/>
                    <a:pt x="14" y="5"/>
                  </a:cubicBezTo>
                  <a:cubicBezTo>
                    <a:pt x="8" y="5"/>
                    <a:pt x="6" y="10"/>
                    <a:pt x="6" y="14"/>
                  </a:cubicBezTo>
                  <a:cubicBezTo>
                    <a:pt x="6" y="19"/>
                    <a:pt x="8" y="23"/>
                    <a:pt x="14" y="23"/>
                  </a:cubicBezTo>
                  <a:cubicBezTo>
                    <a:pt x="16" y="23"/>
                    <a:pt x="17" y="23"/>
                    <a:pt x="18" y="22"/>
                  </a:cubicBezTo>
                  <a:cubicBezTo>
                    <a:pt x="18" y="17"/>
                    <a:pt x="18" y="17"/>
                    <a:pt x="18" y="17"/>
                  </a:cubicBezTo>
                  <a:cubicBezTo>
                    <a:pt x="12" y="17"/>
                    <a:pt x="12" y="17"/>
                    <a:pt x="12" y="17"/>
                  </a:cubicBezTo>
                  <a:cubicBezTo>
                    <a:pt x="12" y="12"/>
                    <a:pt x="12" y="12"/>
                    <a:pt x="12" y="12"/>
                  </a:cubicBezTo>
                  <a:lnTo>
                    <a:pt x="2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4" name="Freeform 21"/>
            <p:cNvSpPr>
              <a:spLocks/>
            </p:cNvSpPr>
            <p:nvPr/>
          </p:nvSpPr>
          <p:spPr bwMode="auto">
            <a:xfrm>
              <a:off x="6413501" y="3668713"/>
              <a:ext cx="71438" cy="101600"/>
            </a:xfrm>
            <a:custGeom>
              <a:avLst/>
              <a:gdLst>
                <a:gd name="T0" fmla="*/ 45 w 45"/>
                <a:gd name="T1" fmla="*/ 52 h 64"/>
                <a:gd name="T2" fmla="*/ 45 w 45"/>
                <a:gd name="T3" fmla="*/ 64 h 64"/>
                <a:gd name="T4" fmla="*/ 0 w 45"/>
                <a:gd name="T5" fmla="*/ 64 h 64"/>
                <a:gd name="T6" fmla="*/ 0 w 45"/>
                <a:gd name="T7" fmla="*/ 0 h 64"/>
                <a:gd name="T8" fmla="*/ 43 w 45"/>
                <a:gd name="T9" fmla="*/ 0 h 64"/>
                <a:gd name="T10" fmla="*/ 43 w 45"/>
                <a:gd name="T11" fmla="*/ 12 h 64"/>
                <a:gd name="T12" fmla="*/ 15 w 45"/>
                <a:gd name="T13" fmla="*/ 12 h 64"/>
                <a:gd name="T14" fmla="*/ 15 w 45"/>
                <a:gd name="T15" fmla="*/ 26 h 64"/>
                <a:gd name="T16" fmla="*/ 41 w 45"/>
                <a:gd name="T17" fmla="*/ 26 h 64"/>
                <a:gd name="T18" fmla="*/ 41 w 45"/>
                <a:gd name="T19" fmla="*/ 36 h 64"/>
                <a:gd name="T20" fmla="*/ 15 w 45"/>
                <a:gd name="T21" fmla="*/ 36 h 64"/>
                <a:gd name="T22" fmla="*/ 15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3" y="0"/>
                  </a:lnTo>
                  <a:lnTo>
                    <a:pt x="43" y="12"/>
                  </a:lnTo>
                  <a:lnTo>
                    <a:pt x="15" y="12"/>
                  </a:lnTo>
                  <a:lnTo>
                    <a:pt x="15" y="26"/>
                  </a:lnTo>
                  <a:lnTo>
                    <a:pt x="41" y="26"/>
                  </a:lnTo>
                  <a:lnTo>
                    <a:pt x="41" y="36"/>
                  </a:lnTo>
                  <a:lnTo>
                    <a:pt x="15" y="36"/>
                  </a:lnTo>
                  <a:lnTo>
                    <a:pt x="15"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5" name="Freeform 22"/>
            <p:cNvSpPr>
              <a:spLocks/>
            </p:cNvSpPr>
            <p:nvPr/>
          </p:nvSpPr>
          <p:spPr bwMode="auto">
            <a:xfrm>
              <a:off x="6527801" y="3668713"/>
              <a:ext cx="107950" cy="101600"/>
            </a:xfrm>
            <a:custGeom>
              <a:avLst/>
              <a:gdLst>
                <a:gd name="T0" fmla="*/ 29 w 29"/>
                <a:gd name="T1" fmla="*/ 0 h 27"/>
                <a:gd name="T2" fmla="*/ 29 w 29"/>
                <a:gd name="T3" fmla="*/ 27 h 27"/>
                <a:gd name="T4" fmla="*/ 24 w 29"/>
                <a:gd name="T5" fmla="*/ 27 h 27"/>
                <a:gd name="T6" fmla="*/ 24 w 29"/>
                <a:gd name="T7" fmla="*/ 17 h 27"/>
                <a:gd name="T8" fmla="*/ 24 w 29"/>
                <a:gd name="T9" fmla="*/ 6 h 27"/>
                <a:gd name="T10" fmla="*/ 20 w 29"/>
                <a:gd name="T11" fmla="*/ 17 h 27"/>
                <a:gd name="T12" fmla="*/ 16 w 29"/>
                <a:gd name="T13" fmla="*/ 27 h 27"/>
                <a:gd name="T14" fmla="*/ 12 w 29"/>
                <a:gd name="T15" fmla="*/ 27 h 27"/>
                <a:gd name="T16" fmla="*/ 9 w 29"/>
                <a:gd name="T17" fmla="*/ 17 h 27"/>
                <a:gd name="T18" fmla="*/ 5 w 29"/>
                <a:gd name="T19" fmla="*/ 6 h 27"/>
                <a:gd name="T20" fmla="*/ 5 w 29"/>
                <a:gd name="T21" fmla="*/ 17 h 27"/>
                <a:gd name="T22" fmla="*/ 5 w 29"/>
                <a:gd name="T23" fmla="*/ 27 h 27"/>
                <a:gd name="T24" fmla="*/ 0 w 29"/>
                <a:gd name="T25" fmla="*/ 27 h 27"/>
                <a:gd name="T26" fmla="*/ 0 w 29"/>
                <a:gd name="T27" fmla="*/ 0 h 27"/>
                <a:gd name="T28" fmla="*/ 7 w 29"/>
                <a:gd name="T29" fmla="*/ 0 h 27"/>
                <a:gd name="T30" fmla="*/ 11 w 29"/>
                <a:gd name="T31" fmla="*/ 11 h 27"/>
                <a:gd name="T32" fmla="*/ 14 w 29"/>
                <a:gd name="T33" fmla="*/ 19 h 27"/>
                <a:gd name="T34" fmla="*/ 17 w 29"/>
                <a:gd name="T35" fmla="*/ 11 h 27"/>
                <a:gd name="T36" fmla="*/ 21 w 29"/>
                <a:gd name="T37" fmla="*/ 0 h 27"/>
                <a:gd name="T38" fmla="*/ 29 w 29"/>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27">
                  <a:moveTo>
                    <a:pt x="29" y="0"/>
                  </a:moveTo>
                  <a:cubicBezTo>
                    <a:pt x="29" y="27"/>
                    <a:pt x="29" y="27"/>
                    <a:pt x="29" y="27"/>
                  </a:cubicBezTo>
                  <a:cubicBezTo>
                    <a:pt x="24" y="27"/>
                    <a:pt x="24" y="27"/>
                    <a:pt x="24" y="27"/>
                  </a:cubicBezTo>
                  <a:cubicBezTo>
                    <a:pt x="24" y="17"/>
                    <a:pt x="24" y="17"/>
                    <a:pt x="24" y="17"/>
                  </a:cubicBezTo>
                  <a:cubicBezTo>
                    <a:pt x="24" y="14"/>
                    <a:pt x="24" y="10"/>
                    <a:pt x="24" y="6"/>
                  </a:cubicBezTo>
                  <a:cubicBezTo>
                    <a:pt x="22" y="10"/>
                    <a:pt x="21" y="14"/>
                    <a:pt x="20" y="17"/>
                  </a:cubicBezTo>
                  <a:cubicBezTo>
                    <a:pt x="16" y="27"/>
                    <a:pt x="16" y="27"/>
                    <a:pt x="16" y="27"/>
                  </a:cubicBezTo>
                  <a:cubicBezTo>
                    <a:pt x="12" y="27"/>
                    <a:pt x="12" y="27"/>
                    <a:pt x="12" y="27"/>
                  </a:cubicBezTo>
                  <a:cubicBezTo>
                    <a:pt x="9" y="17"/>
                    <a:pt x="9" y="17"/>
                    <a:pt x="9" y="17"/>
                  </a:cubicBezTo>
                  <a:cubicBezTo>
                    <a:pt x="7" y="14"/>
                    <a:pt x="6" y="10"/>
                    <a:pt x="5" y="6"/>
                  </a:cubicBezTo>
                  <a:cubicBezTo>
                    <a:pt x="5" y="10"/>
                    <a:pt x="5" y="14"/>
                    <a:pt x="5" y="17"/>
                  </a:cubicBezTo>
                  <a:cubicBezTo>
                    <a:pt x="5" y="27"/>
                    <a:pt x="5" y="27"/>
                    <a:pt x="5" y="27"/>
                  </a:cubicBezTo>
                  <a:cubicBezTo>
                    <a:pt x="0" y="27"/>
                    <a:pt x="0" y="27"/>
                    <a:pt x="0" y="27"/>
                  </a:cubicBezTo>
                  <a:cubicBezTo>
                    <a:pt x="0" y="0"/>
                    <a:pt x="0" y="0"/>
                    <a:pt x="0" y="0"/>
                  </a:cubicBezTo>
                  <a:cubicBezTo>
                    <a:pt x="7" y="0"/>
                    <a:pt x="7" y="0"/>
                    <a:pt x="7" y="0"/>
                  </a:cubicBezTo>
                  <a:cubicBezTo>
                    <a:pt x="11" y="11"/>
                    <a:pt x="11" y="11"/>
                    <a:pt x="11" y="11"/>
                  </a:cubicBezTo>
                  <a:cubicBezTo>
                    <a:pt x="12" y="13"/>
                    <a:pt x="13" y="16"/>
                    <a:pt x="14" y="19"/>
                  </a:cubicBezTo>
                  <a:cubicBezTo>
                    <a:pt x="15" y="16"/>
                    <a:pt x="16" y="13"/>
                    <a:pt x="17" y="11"/>
                  </a:cubicBezTo>
                  <a:cubicBezTo>
                    <a:pt x="21" y="0"/>
                    <a:pt x="21" y="0"/>
                    <a:pt x="21"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6" name="Freeform 23"/>
            <p:cNvSpPr>
              <a:spLocks/>
            </p:cNvSpPr>
            <p:nvPr/>
          </p:nvSpPr>
          <p:spPr bwMode="auto">
            <a:xfrm>
              <a:off x="6678613" y="3668713"/>
              <a:ext cx="71438" cy="101600"/>
            </a:xfrm>
            <a:custGeom>
              <a:avLst/>
              <a:gdLst>
                <a:gd name="T0" fmla="*/ 45 w 45"/>
                <a:gd name="T1" fmla="*/ 52 h 64"/>
                <a:gd name="T2" fmla="*/ 45 w 45"/>
                <a:gd name="T3" fmla="*/ 64 h 64"/>
                <a:gd name="T4" fmla="*/ 0 w 45"/>
                <a:gd name="T5" fmla="*/ 64 h 64"/>
                <a:gd name="T6" fmla="*/ 0 w 45"/>
                <a:gd name="T7" fmla="*/ 0 h 64"/>
                <a:gd name="T8" fmla="*/ 45 w 45"/>
                <a:gd name="T9" fmla="*/ 0 h 64"/>
                <a:gd name="T10" fmla="*/ 45 w 45"/>
                <a:gd name="T11" fmla="*/ 12 h 64"/>
                <a:gd name="T12" fmla="*/ 14 w 45"/>
                <a:gd name="T13" fmla="*/ 12 h 64"/>
                <a:gd name="T14" fmla="*/ 14 w 45"/>
                <a:gd name="T15" fmla="*/ 26 h 64"/>
                <a:gd name="T16" fmla="*/ 42 w 45"/>
                <a:gd name="T17" fmla="*/ 26 h 64"/>
                <a:gd name="T18" fmla="*/ 42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5" y="0"/>
                  </a:lnTo>
                  <a:lnTo>
                    <a:pt x="45" y="12"/>
                  </a:lnTo>
                  <a:lnTo>
                    <a:pt x="14" y="12"/>
                  </a:lnTo>
                  <a:lnTo>
                    <a:pt x="14" y="26"/>
                  </a:lnTo>
                  <a:lnTo>
                    <a:pt x="42" y="26"/>
                  </a:lnTo>
                  <a:lnTo>
                    <a:pt x="42"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7" name="Freeform 24"/>
            <p:cNvSpPr>
              <a:spLocks/>
            </p:cNvSpPr>
            <p:nvPr/>
          </p:nvSpPr>
          <p:spPr bwMode="auto">
            <a:xfrm>
              <a:off x="6791326"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9"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8" name="Freeform 25"/>
            <p:cNvSpPr>
              <a:spLocks/>
            </p:cNvSpPr>
            <p:nvPr/>
          </p:nvSpPr>
          <p:spPr bwMode="auto">
            <a:xfrm>
              <a:off x="6907213" y="3668713"/>
              <a:ext cx="79375" cy="101600"/>
            </a:xfrm>
            <a:custGeom>
              <a:avLst/>
              <a:gdLst>
                <a:gd name="T0" fmla="*/ 19 w 50"/>
                <a:gd name="T1" fmla="*/ 12 h 64"/>
                <a:gd name="T2" fmla="*/ 0 w 50"/>
                <a:gd name="T3" fmla="*/ 12 h 64"/>
                <a:gd name="T4" fmla="*/ 0 w 50"/>
                <a:gd name="T5" fmla="*/ 0 h 64"/>
                <a:gd name="T6" fmla="*/ 50 w 50"/>
                <a:gd name="T7" fmla="*/ 0 h 64"/>
                <a:gd name="T8" fmla="*/ 50 w 50"/>
                <a:gd name="T9" fmla="*/ 12 h 64"/>
                <a:gd name="T10" fmla="*/ 34 w 50"/>
                <a:gd name="T11" fmla="*/ 12 h 64"/>
                <a:gd name="T12" fmla="*/ 34 w 50"/>
                <a:gd name="T13" fmla="*/ 64 h 64"/>
                <a:gd name="T14" fmla="*/ 19 w 50"/>
                <a:gd name="T15" fmla="*/ 64 h 64"/>
                <a:gd name="T16" fmla="*/ 19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9" y="12"/>
                  </a:moveTo>
                  <a:lnTo>
                    <a:pt x="0" y="12"/>
                  </a:lnTo>
                  <a:lnTo>
                    <a:pt x="0" y="0"/>
                  </a:lnTo>
                  <a:lnTo>
                    <a:pt x="50" y="0"/>
                  </a:lnTo>
                  <a:lnTo>
                    <a:pt x="50" y="12"/>
                  </a:lnTo>
                  <a:lnTo>
                    <a:pt x="34" y="12"/>
                  </a:lnTo>
                  <a:lnTo>
                    <a:pt x="34" y="64"/>
                  </a:lnTo>
                  <a:lnTo>
                    <a:pt x="19" y="64"/>
                  </a:lnTo>
                  <a:lnTo>
                    <a:pt x="1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90256575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1" y="0"/>
            <a:ext cx="12190025" cy="6858000"/>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lIns="76782" tIns="38391" rIns="76782" bIns="38391" rtlCol="0" anchor="ctr"/>
          <a:lstStyle/>
          <a:p>
            <a:pPr algn="ctr"/>
            <a:endParaRPr lang="en-GB" sz="1800" dirty="0"/>
          </a:p>
        </p:txBody>
      </p:sp>
      <p:sp>
        <p:nvSpPr>
          <p:cNvPr id="4" name="Rectangle 3"/>
          <p:cNvSpPr/>
          <p:nvPr userDrawn="1"/>
        </p:nvSpPr>
        <p:spPr>
          <a:xfrm>
            <a:off x="1" y="939383"/>
            <a:ext cx="12190025" cy="3815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782" tIns="38391" rIns="76782" bIns="38391" rtlCol="0" anchor="ctr"/>
          <a:lstStyle/>
          <a:p>
            <a:pPr algn="ctr"/>
            <a:endParaRPr lang="en-GB" sz="1800" dirty="0"/>
          </a:p>
        </p:txBody>
      </p:sp>
      <p:sp>
        <p:nvSpPr>
          <p:cNvPr id="7" name="Picture Placeholder 6"/>
          <p:cNvSpPr>
            <a:spLocks noGrp="1"/>
          </p:cNvSpPr>
          <p:nvPr>
            <p:ph type="pic" sz="quarter" idx="15" hasCustomPrompt="1"/>
          </p:nvPr>
        </p:nvSpPr>
        <p:spPr>
          <a:xfrm>
            <a:off x="-1" y="940197"/>
            <a:ext cx="12200823" cy="3815467"/>
          </a:xfrm>
          <a:noFill/>
        </p:spPr>
        <p:txBody>
          <a:bodyPr anchor="ctr" anchorCtr="0"/>
          <a:lstStyle>
            <a:lvl1pPr marL="0" indent="0" algn="ctr">
              <a:buNone/>
              <a:defRPr>
                <a:solidFill>
                  <a:schemeClr val="tx1"/>
                </a:solidFill>
              </a:defRPr>
            </a:lvl1pPr>
          </a:lstStyle>
          <a:p>
            <a:r>
              <a:rPr lang="sv-SE" dirty="0" err="1"/>
              <a:t>Insert</a:t>
            </a:r>
            <a:r>
              <a:rPr lang="sv-SE" dirty="0"/>
              <a:t> </a:t>
            </a:r>
            <a:r>
              <a:rPr lang="sv-SE" dirty="0" err="1"/>
              <a:t>picture</a:t>
            </a:r>
            <a:r>
              <a:rPr lang="sv-SE" dirty="0"/>
              <a:t> by </a:t>
            </a:r>
            <a:r>
              <a:rPr lang="sv-SE" dirty="0" err="1"/>
              <a:t>using</a:t>
            </a:r>
            <a:r>
              <a:rPr lang="sv-SE" dirty="0"/>
              <a:t> Nordea Image Bank </a:t>
            </a:r>
            <a:r>
              <a:rPr lang="sv-SE" dirty="0" err="1"/>
              <a:t>button</a:t>
            </a:r>
            <a:endParaRPr lang="en-GB" dirty="0"/>
          </a:p>
        </p:txBody>
      </p:sp>
      <p:sp>
        <p:nvSpPr>
          <p:cNvPr id="2" name="Title 1"/>
          <p:cNvSpPr>
            <a:spLocks noGrp="1"/>
          </p:cNvSpPr>
          <p:nvPr>
            <p:ph type="ctrTitle"/>
          </p:nvPr>
        </p:nvSpPr>
        <p:spPr>
          <a:xfrm>
            <a:off x="720000" y="4774889"/>
            <a:ext cx="7198125" cy="634465"/>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720000" y="5434742"/>
            <a:ext cx="7198125" cy="360000"/>
          </a:xfrm>
        </p:spPr>
        <p:txBody>
          <a:bodyPr>
            <a:noAutofit/>
          </a:bodyPr>
          <a:lstStyle>
            <a:lvl1pPr marL="0" indent="0" algn="l">
              <a:buNone/>
              <a:defRPr sz="1600" b="1">
                <a:solidFill>
                  <a:schemeClr val="tx2"/>
                </a:solidFill>
              </a:defRPr>
            </a:lvl1pPr>
            <a:lvl2pPr marL="457123" indent="0" algn="ctr">
              <a:buNone/>
              <a:defRPr>
                <a:solidFill>
                  <a:schemeClr val="tx1">
                    <a:tint val="75000"/>
                  </a:schemeClr>
                </a:solidFill>
              </a:defRPr>
            </a:lvl2pPr>
            <a:lvl3pPr marL="914245" indent="0" algn="ctr">
              <a:buNone/>
              <a:defRPr>
                <a:solidFill>
                  <a:schemeClr val="tx1">
                    <a:tint val="75000"/>
                  </a:schemeClr>
                </a:solidFill>
              </a:defRPr>
            </a:lvl3pPr>
            <a:lvl4pPr marL="1371368" indent="0" algn="ctr">
              <a:buNone/>
              <a:defRPr>
                <a:solidFill>
                  <a:schemeClr val="tx1">
                    <a:tint val="75000"/>
                  </a:schemeClr>
                </a:solidFill>
              </a:defRPr>
            </a:lvl4pPr>
            <a:lvl5pPr marL="1828490" indent="0" algn="ctr">
              <a:buNone/>
              <a:defRPr>
                <a:solidFill>
                  <a:schemeClr val="tx1">
                    <a:tint val="75000"/>
                  </a:schemeClr>
                </a:solidFill>
              </a:defRPr>
            </a:lvl5pPr>
            <a:lvl6pPr marL="2285613" indent="0" algn="ctr">
              <a:buNone/>
              <a:defRPr>
                <a:solidFill>
                  <a:schemeClr val="tx1">
                    <a:tint val="75000"/>
                  </a:schemeClr>
                </a:solidFill>
              </a:defRPr>
            </a:lvl6pPr>
            <a:lvl7pPr marL="2742736" indent="0" algn="ctr">
              <a:buNone/>
              <a:defRPr>
                <a:solidFill>
                  <a:schemeClr val="tx1">
                    <a:tint val="75000"/>
                  </a:schemeClr>
                </a:solidFill>
              </a:defRPr>
            </a:lvl7pPr>
            <a:lvl8pPr marL="3199858" indent="0" algn="ctr">
              <a:buNone/>
              <a:defRPr>
                <a:solidFill>
                  <a:schemeClr val="tx1">
                    <a:tint val="75000"/>
                  </a:schemeClr>
                </a:solidFill>
              </a:defRPr>
            </a:lvl8pPr>
            <a:lvl9pPr marL="3656981"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720000" y="5912753"/>
            <a:ext cx="7198125" cy="215950"/>
          </a:xfrm>
        </p:spPr>
        <p:txBody>
          <a:bodyPr>
            <a:noAutofit/>
          </a:bodyPr>
          <a:lstStyle>
            <a:lvl1pPr marL="0" indent="0">
              <a:buNone/>
              <a:defRPr sz="1300">
                <a:solidFill>
                  <a:srgbClr val="000040"/>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720000" y="6164695"/>
            <a:ext cx="7198125" cy="215950"/>
          </a:xfrm>
        </p:spPr>
        <p:txBody>
          <a:bodyPr>
            <a:noAutofit/>
          </a:bodyPr>
          <a:lstStyle>
            <a:lvl1pPr marL="0" indent="0">
              <a:buNone/>
              <a:defRPr sz="1300">
                <a:solidFill>
                  <a:srgbClr val="000040"/>
                </a:solidFill>
              </a:defRPr>
            </a:lvl1pPr>
            <a:lvl2pPr marL="215963" indent="0">
              <a:buNone/>
              <a:defRPr>
                <a:solidFill>
                  <a:schemeClr val="accent2"/>
                </a:solidFill>
              </a:defRPr>
            </a:lvl2pPr>
            <a:lvl3pPr marL="431927" indent="0">
              <a:buNone/>
              <a:defRPr>
                <a:solidFill>
                  <a:schemeClr val="accent2"/>
                </a:solidFill>
              </a:defRPr>
            </a:lvl3pPr>
            <a:lvl4pPr marL="647891" indent="0">
              <a:buNone/>
              <a:defRPr>
                <a:solidFill>
                  <a:schemeClr val="accent2"/>
                </a:solidFill>
              </a:defRPr>
            </a:lvl4pPr>
            <a:lvl5pPr marL="863854" indent="0">
              <a:buNone/>
              <a:defRPr>
                <a:solidFill>
                  <a:schemeClr val="accent2"/>
                </a:solidFill>
              </a:defRPr>
            </a:lvl5pPr>
          </a:lstStyle>
          <a:p>
            <a:pPr lvl="0"/>
            <a:r>
              <a:rPr lang="en-GB" dirty="0"/>
              <a:t>Date</a:t>
            </a:r>
          </a:p>
        </p:txBody>
      </p:sp>
      <p:grpSp>
        <p:nvGrpSpPr>
          <p:cNvPr id="32" name="Pulse"/>
          <p:cNvGrpSpPr/>
          <p:nvPr userDrawn="1"/>
        </p:nvGrpSpPr>
        <p:grpSpPr>
          <a:xfrm>
            <a:off x="8432786" y="2994841"/>
            <a:ext cx="3762841" cy="3430428"/>
            <a:chOff x="6324589" y="2994841"/>
            <a:chExt cx="2822131" cy="3430428"/>
          </a:xfrm>
        </p:grpSpPr>
        <p:sp>
          <p:nvSpPr>
            <p:cNvPr id="40"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1"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2"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3"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4"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grpSp>
      <p:grpSp>
        <p:nvGrpSpPr>
          <p:cNvPr id="23" name="Logotype"/>
          <p:cNvGrpSpPr>
            <a:grpSpLocks noChangeAspect="1"/>
          </p:cNvGrpSpPr>
          <p:nvPr userDrawn="1"/>
        </p:nvGrpSpPr>
        <p:grpSpPr>
          <a:xfrm>
            <a:off x="5165962" y="297930"/>
            <a:ext cx="1845385" cy="455276"/>
            <a:chOff x="5072063" y="3095625"/>
            <a:chExt cx="2051050" cy="674688"/>
          </a:xfrm>
        </p:grpSpPr>
        <p:sp>
          <p:nvSpPr>
            <p:cNvPr id="24" name="Freeform 5"/>
            <p:cNvSpPr>
              <a:spLocks noEditPoints="1"/>
            </p:cNvSpPr>
            <p:nvPr/>
          </p:nvSpPr>
          <p:spPr bwMode="auto">
            <a:xfrm>
              <a:off x="6783388" y="3184525"/>
              <a:ext cx="339725" cy="346075"/>
            </a:xfrm>
            <a:custGeom>
              <a:avLst/>
              <a:gdLst>
                <a:gd name="T0" fmla="*/ 42 w 90"/>
                <a:gd name="T1" fmla="*/ 2 h 91"/>
                <a:gd name="T2" fmla="*/ 1 w 90"/>
                <a:gd name="T3" fmla="*/ 43 h 91"/>
                <a:gd name="T4" fmla="*/ 46 w 90"/>
                <a:gd name="T5" fmla="*/ 91 h 91"/>
                <a:gd name="T6" fmla="*/ 73 w 90"/>
                <a:gd name="T7" fmla="*/ 76 h 91"/>
                <a:gd name="T8" fmla="*/ 73 w 90"/>
                <a:gd name="T9" fmla="*/ 89 h 91"/>
                <a:gd name="T10" fmla="*/ 90 w 90"/>
                <a:gd name="T11" fmla="*/ 89 h 91"/>
                <a:gd name="T12" fmla="*/ 90 w 90"/>
                <a:gd name="T13" fmla="*/ 47 h 91"/>
                <a:gd name="T14" fmla="*/ 42 w 90"/>
                <a:gd name="T15" fmla="*/ 2 h 91"/>
                <a:gd name="T16" fmla="*/ 71 w 90"/>
                <a:gd name="T17" fmla="*/ 47 h 91"/>
                <a:gd name="T18" fmla="*/ 42 w 90"/>
                <a:gd name="T19" fmla="*/ 72 h 91"/>
                <a:gd name="T20" fmla="*/ 20 w 90"/>
                <a:gd name="T21" fmla="*/ 49 h 91"/>
                <a:gd name="T22" fmla="*/ 46 w 90"/>
                <a:gd name="T23" fmla="*/ 20 h 91"/>
                <a:gd name="T24" fmla="*/ 71 w 90"/>
                <a:gd name="T25" fmla="*/ 45 h 91"/>
                <a:gd name="T26" fmla="*/ 71 w 90"/>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1">
                  <a:moveTo>
                    <a:pt x="42" y="2"/>
                  </a:moveTo>
                  <a:cubicBezTo>
                    <a:pt x="20" y="3"/>
                    <a:pt x="3" y="21"/>
                    <a:pt x="1" y="43"/>
                  </a:cubicBezTo>
                  <a:cubicBezTo>
                    <a:pt x="0" y="69"/>
                    <a:pt x="20" y="91"/>
                    <a:pt x="46" y="91"/>
                  </a:cubicBezTo>
                  <a:cubicBezTo>
                    <a:pt x="55" y="91"/>
                    <a:pt x="68" y="86"/>
                    <a:pt x="73" y="76"/>
                  </a:cubicBezTo>
                  <a:cubicBezTo>
                    <a:pt x="73" y="89"/>
                    <a:pt x="73" y="89"/>
                    <a:pt x="73" y="89"/>
                  </a:cubicBezTo>
                  <a:cubicBezTo>
                    <a:pt x="90" y="89"/>
                    <a:pt x="90" y="89"/>
                    <a:pt x="90" y="89"/>
                  </a:cubicBezTo>
                  <a:cubicBezTo>
                    <a:pt x="90" y="47"/>
                    <a:pt x="90" y="47"/>
                    <a:pt x="90" y="47"/>
                  </a:cubicBezTo>
                  <a:cubicBezTo>
                    <a:pt x="90" y="19"/>
                    <a:pt x="68" y="0"/>
                    <a:pt x="42" y="2"/>
                  </a:cubicBezTo>
                  <a:moveTo>
                    <a:pt x="71" y="47"/>
                  </a:moveTo>
                  <a:cubicBezTo>
                    <a:pt x="71" y="62"/>
                    <a:pt x="58" y="73"/>
                    <a:pt x="42" y="72"/>
                  </a:cubicBezTo>
                  <a:cubicBezTo>
                    <a:pt x="31" y="70"/>
                    <a:pt x="22" y="61"/>
                    <a:pt x="20" y="49"/>
                  </a:cubicBezTo>
                  <a:cubicBezTo>
                    <a:pt x="18" y="33"/>
                    <a:pt x="31" y="20"/>
                    <a:pt x="46" y="20"/>
                  </a:cubicBezTo>
                  <a:cubicBezTo>
                    <a:pt x="59" y="20"/>
                    <a:pt x="71" y="31"/>
                    <a:pt x="71" y="45"/>
                  </a:cubicBezTo>
                  <a:lnTo>
                    <a:pt x="7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3" name="Freeform 6"/>
            <p:cNvSpPr>
              <a:spLocks noEditPoints="1"/>
            </p:cNvSpPr>
            <p:nvPr/>
          </p:nvSpPr>
          <p:spPr bwMode="auto">
            <a:xfrm>
              <a:off x="6421438" y="3187700"/>
              <a:ext cx="334963" cy="342900"/>
            </a:xfrm>
            <a:custGeom>
              <a:avLst/>
              <a:gdLst>
                <a:gd name="T0" fmla="*/ 44 w 89"/>
                <a:gd name="T1" fmla="*/ 0 h 90"/>
                <a:gd name="T2" fmla="*/ 0 w 89"/>
                <a:gd name="T3" fmla="*/ 45 h 90"/>
                <a:gd name="T4" fmla="*/ 45 w 89"/>
                <a:gd name="T5" fmla="*/ 90 h 90"/>
                <a:gd name="T6" fmla="*/ 86 w 89"/>
                <a:gd name="T7" fmla="*/ 62 h 90"/>
                <a:gd name="T8" fmla="*/ 69 w 89"/>
                <a:gd name="T9" fmla="*/ 57 h 90"/>
                <a:gd name="T10" fmla="*/ 50 w 89"/>
                <a:gd name="T11" fmla="*/ 72 h 90"/>
                <a:gd name="T12" fmla="*/ 22 w 89"/>
                <a:gd name="T13" fmla="*/ 58 h 90"/>
                <a:gd name="T14" fmla="*/ 89 w 89"/>
                <a:gd name="T15" fmla="*/ 40 h 90"/>
                <a:gd name="T16" fmla="*/ 44 w 89"/>
                <a:gd name="T17" fmla="*/ 0 h 90"/>
                <a:gd name="T18" fmla="*/ 19 w 89"/>
                <a:gd name="T19" fmla="*/ 43 h 90"/>
                <a:gd name="T20" fmla="*/ 36 w 89"/>
                <a:gd name="T21" fmla="*/ 19 h 90"/>
                <a:gd name="T22" fmla="*/ 67 w 89"/>
                <a:gd name="T23" fmla="*/ 30 h 90"/>
                <a:gd name="T24" fmla="*/ 19 w 89"/>
                <a:gd name="T25"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0"/>
                  </a:moveTo>
                  <a:cubicBezTo>
                    <a:pt x="20" y="1"/>
                    <a:pt x="0" y="19"/>
                    <a:pt x="0" y="45"/>
                  </a:cubicBezTo>
                  <a:cubicBezTo>
                    <a:pt x="0" y="70"/>
                    <a:pt x="20" y="90"/>
                    <a:pt x="45" y="90"/>
                  </a:cubicBezTo>
                  <a:cubicBezTo>
                    <a:pt x="62" y="90"/>
                    <a:pt x="80" y="79"/>
                    <a:pt x="86" y="62"/>
                  </a:cubicBezTo>
                  <a:cubicBezTo>
                    <a:pt x="69" y="57"/>
                    <a:pt x="69" y="57"/>
                    <a:pt x="69" y="57"/>
                  </a:cubicBezTo>
                  <a:cubicBezTo>
                    <a:pt x="66" y="64"/>
                    <a:pt x="58" y="70"/>
                    <a:pt x="50" y="72"/>
                  </a:cubicBezTo>
                  <a:cubicBezTo>
                    <a:pt x="38" y="74"/>
                    <a:pt x="27" y="67"/>
                    <a:pt x="22" y="58"/>
                  </a:cubicBezTo>
                  <a:cubicBezTo>
                    <a:pt x="89" y="40"/>
                    <a:pt x="89" y="40"/>
                    <a:pt x="89" y="40"/>
                  </a:cubicBezTo>
                  <a:cubicBezTo>
                    <a:pt x="87" y="23"/>
                    <a:pt x="72" y="0"/>
                    <a:pt x="44" y="0"/>
                  </a:cubicBezTo>
                  <a:moveTo>
                    <a:pt x="19" y="43"/>
                  </a:moveTo>
                  <a:cubicBezTo>
                    <a:pt x="19" y="34"/>
                    <a:pt x="24" y="23"/>
                    <a:pt x="36" y="19"/>
                  </a:cubicBezTo>
                  <a:cubicBezTo>
                    <a:pt x="50" y="13"/>
                    <a:pt x="62" y="20"/>
                    <a:pt x="67" y="30"/>
                  </a:cubicBezTo>
                  <a:lnTo>
                    <a:pt x="1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4" name="Freeform 7"/>
            <p:cNvSpPr>
              <a:spLocks/>
            </p:cNvSpPr>
            <p:nvPr/>
          </p:nvSpPr>
          <p:spPr bwMode="auto">
            <a:xfrm>
              <a:off x="5867401" y="3187700"/>
              <a:ext cx="166688" cy="334963"/>
            </a:xfrm>
            <a:custGeom>
              <a:avLst/>
              <a:gdLst>
                <a:gd name="T0" fmla="*/ 44 w 44"/>
                <a:gd name="T1" fmla="*/ 19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19 w 44"/>
                <a:gd name="T15" fmla="*/ 88 h 88"/>
                <a:gd name="T16" fmla="*/ 19 w 44"/>
                <a:gd name="T17" fmla="*/ 47 h 88"/>
                <a:gd name="T18" fmla="*/ 44 w 44"/>
                <a:gd name="T19" fmla="*/ 1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9"/>
                  </a:moveTo>
                  <a:cubicBezTo>
                    <a:pt x="44" y="0"/>
                    <a:pt x="44" y="0"/>
                    <a:pt x="44" y="0"/>
                  </a:cubicBezTo>
                  <a:cubicBezTo>
                    <a:pt x="27" y="0"/>
                    <a:pt x="21" y="8"/>
                    <a:pt x="19" y="13"/>
                  </a:cubicBezTo>
                  <a:cubicBezTo>
                    <a:pt x="19" y="3"/>
                    <a:pt x="19" y="3"/>
                    <a:pt x="19" y="3"/>
                  </a:cubicBezTo>
                  <a:cubicBezTo>
                    <a:pt x="0" y="3"/>
                    <a:pt x="0" y="3"/>
                    <a:pt x="0" y="3"/>
                  </a:cubicBezTo>
                  <a:cubicBezTo>
                    <a:pt x="0" y="44"/>
                    <a:pt x="0" y="44"/>
                    <a:pt x="0" y="44"/>
                  </a:cubicBezTo>
                  <a:cubicBezTo>
                    <a:pt x="0" y="88"/>
                    <a:pt x="0" y="88"/>
                    <a:pt x="0" y="88"/>
                  </a:cubicBezTo>
                  <a:cubicBezTo>
                    <a:pt x="19" y="88"/>
                    <a:pt x="19" y="88"/>
                    <a:pt x="19" y="88"/>
                  </a:cubicBezTo>
                  <a:cubicBezTo>
                    <a:pt x="19" y="62"/>
                    <a:pt x="19" y="62"/>
                    <a:pt x="19" y="47"/>
                  </a:cubicBezTo>
                  <a:cubicBezTo>
                    <a:pt x="19" y="27"/>
                    <a:pt x="30" y="19"/>
                    <a:pt x="44"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5" name="Freeform 8"/>
            <p:cNvSpPr>
              <a:spLocks/>
            </p:cNvSpPr>
            <p:nvPr/>
          </p:nvSpPr>
          <p:spPr bwMode="auto">
            <a:xfrm>
              <a:off x="5072063" y="3130550"/>
              <a:ext cx="369888" cy="392113"/>
            </a:xfrm>
            <a:custGeom>
              <a:avLst/>
              <a:gdLst>
                <a:gd name="T0" fmla="*/ 186 w 233"/>
                <a:gd name="T1" fmla="*/ 166 h 247"/>
                <a:gd name="T2" fmla="*/ 48 w 233"/>
                <a:gd name="T3" fmla="*/ 0 h 247"/>
                <a:gd name="T4" fmla="*/ 0 w 233"/>
                <a:gd name="T5" fmla="*/ 0 h 247"/>
                <a:gd name="T6" fmla="*/ 0 w 233"/>
                <a:gd name="T7" fmla="*/ 247 h 247"/>
                <a:gd name="T8" fmla="*/ 50 w 233"/>
                <a:gd name="T9" fmla="*/ 247 h 247"/>
                <a:gd name="T10" fmla="*/ 50 w 233"/>
                <a:gd name="T11" fmla="*/ 84 h 247"/>
                <a:gd name="T12" fmla="*/ 190 w 233"/>
                <a:gd name="T13" fmla="*/ 247 h 247"/>
                <a:gd name="T14" fmla="*/ 233 w 233"/>
                <a:gd name="T15" fmla="*/ 247 h 247"/>
                <a:gd name="T16" fmla="*/ 233 w 233"/>
                <a:gd name="T17" fmla="*/ 0 h 247"/>
                <a:gd name="T18" fmla="*/ 186 w 233"/>
                <a:gd name="T19" fmla="*/ 0 h 247"/>
                <a:gd name="T20" fmla="*/ 186 w 233"/>
                <a:gd name="T21" fmla="*/ 16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7">
                  <a:moveTo>
                    <a:pt x="186" y="166"/>
                  </a:moveTo>
                  <a:lnTo>
                    <a:pt x="48" y="0"/>
                  </a:lnTo>
                  <a:lnTo>
                    <a:pt x="0" y="0"/>
                  </a:lnTo>
                  <a:lnTo>
                    <a:pt x="0" y="247"/>
                  </a:lnTo>
                  <a:lnTo>
                    <a:pt x="50" y="247"/>
                  </a:lnTo>
                  <a:lnTo>
                    <a:pt x="50" y="84"/>
                  </a:lnTo>
                  <a:lnTo>
                    <a:pt x="190" y="247"/>
                  </a:lnTo>
                  <a:lnTo>
                    <a:pt x="233" y="247"/>
                  </a:lnTo>
                  <a:lnTo>
                    <a:pt x="233" y="0"/>
                  </a:lnTo>
                  <a:lnTo>
                    <a:pt x="186" y="0"/>
                  </a:lnTo>
                  <a:lnTo>
                    <a:pt x="186"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6" name="Freeform 9"/>
            <p:cNvSpPr>
              <a:spLocks noEditPoints="1"/>
            </p:cNvSpPr>
            <p:nvPr/>
          </p:nvSpPr>
          <p:spPr bwMode="auto">
            <a:xfrm>
              <a:off x="6034088" y="3095625"/>
              <a:ext cx="342900" cy="434975"/>
            </a:xfrm>
            <a:custGeom>
              <a:avLst/>
              <a:gdLst>
                <a:gd name="T0" fmla="*/ 91 w 91"/>
                <a:gd name="T1" fmla="*/ 0 h 114"/>
                <a:gd name="T2" fmla="*/ 73 w 91"/>
                <a:gd name="T3" fmla="*/ 0 h 114"/>
                <a:gd name="T4" fmla="*/ 73 w 91"/>
                <a:gd name="T5" fmla="*/ 34 h 114"/>
                <a:gd name="T6" fmla="*/ 43 w 91"/>
                <a:gd name="T7" fmla="*/ 25 h 114"/>
                <a:gd name="T8" fmla="*/ 2 w 91"/>
                <a:gd name="T9" fmla="*/ 66 h 114"/>
                <a:gd name="T10" fmla="*/ 47 w 91"/>
                <a:gd name="T11" fmla="*/ 114 h 114"/>
                <a:gd name="T12" fmla="*/ 74 w 91"/>
                <a:gd name="T13" fmla="*/ 101 h 114"/>
                <a:gd name="T14" fmla="*/ 74 w 91"/>
                <a:gd name="T15" fmla="*/ 112 h 114"/>
                <a:gd name="T16" fmla="*/ 91 w 91"/>
                <a:gd name="T17" fmla="*/ 112 h 114"/>
                <a:gd name="T18" fmla="*/ 91 w 91"/>
                <a:gd name="T19" fmla="*/ 70 h 114"/>
                <a:gd name="T20" fmla="*/ 91 w 91"/>
                <a:gd name="T21" fmla="*/ 69 h 114"/>
                <a:gd name="T22" fmla="*/ 91 w 91"/>
                <a:gd name="T23" fmla="*/ 68 h 114"/>
                <a:gd name="T24" fmla="*/ 91 w 91"/>
                <a:gd name="T25" fmla="*/ 0 h 114"/>
                <a:gd name="T26" fmla="*/ 72 w 91"/>
                <a:gd name="T27" fmla="*/ 70 h 114"/>
                <a:gd name="T28" fmla="*/ 43 w 91"/>
                <a:gd name="T29" fmla="*/ 95 h 114"/>
                <a:gd name="T30" fmla="*/ 21 w 91"/>
                <a:gd name="T31" fmla="*/ 72 h 114"/>
                <a:gd name="T32" fmla="*/ 47 w 91"/>
                <a:gd name="T33" fmla="*/ 43 h 114"/>
                <a:gd name="T34" fmla="*/ 72 w 91"/>
                <a:gd name="T35" fmla="*/ 68 h 114"/>
                <a:gd name="T36" fmla="*/ 72 w 91"/>
                <a:gd name="T37"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4">
                  <a:moveTo>
                    <a:pt x="91" y="0"/>
                  </a:moveTo>
                  <a:cubicBezTo>
                    <a:pt x="73" y="0"/>
                    <a:pt x="73" y="0"/>
                    <a:pt x="73" y="0"/>
                  </a:cubicBezTo>
                  <a:cubicBezTo>
                    <a:pt x="73" y="34"/>
                    <a:pt x="73" y="34"/>
                    <a:pt x="73" y="34"/>
                  </a:cubicBezTo>
                  <a:cubicBezTo>
                    <a:pt x="68" y="28"/>
                    <a:pt x="55" y="24"/>
                    <a:pt x="43" y="25"/>
                  </a:cubicBezTo>
                  <a:cubicBezTo>
                    <a:pt x="21" y="26"/>
                    <a:pt x="3" y="44"/>
                    <a:pt x="2" y="66"/>
                  </a:cubicBezTo>
                  <a:cubicBezTo>
                    <a:pt x="0" y="92"/>
                    <a:pt x="21" y="114"/>
                    <a:pt x="47" y="114"/>
                  </a:cubicBezTo>
                  <a:cubicBezTo>
                    <a:pt x="56" y="114"/>
                    <a:pt x="69" y="109"/>
                    <a:pt x="74" y="101"/>
                  </a:cubicBezTo>
                  <a:cubicBezTo>
                    <a:pt x="74" y="112"/>
                    <a:pt x="74" y="112"/>
                    <a:pt x="74" y="112"/>
                  </a:cubicBezTo>
                  <a:cubicBezTo>
                    <a:pt x="91" y="112"/>
                    <a:pt x="91" y="112"/>
                    <a:pt x="91" y="112"/>
                  </a:cubicBezTo>
                  <a:cubicBezTo>
                    <a:pt x="91" y="70"/>
                    <a:pt x="91" y="70"/>
                    <a:pt x="91" y="70"/>
                  </a:cubicBezTo>
                  <a:cubicBezTo>
                    <a:pt x="91" y="70"/>
                    <a:pt x="91" y="69"/>
                    <a:pt x="91" y="69"/>
                  </a:cubicBezTo>
                  <a:cubicBezTo>
                    <a:pt x="91" y="69"/>
                    <a:pt x="91" y="68"/>
                    <a:pt x="91" y="68"/>
                  </a:cubicBezTo>
                  <a:lnTo>
                    <a:pt x="91" y="0"/>
                  </a:lnTo>
                  <a:close/>
                  <a:moveTo>
                    <a:pt x="72" y="70"/>
                  </a:moveTo>
                  <a:cubicBezTo>
                    <a:pt x="72" y="85"/>
                    <a:pt x="59" y="96"/>
                    <a:pt x="43" y="95"/>
                  </a:cubicBezTo>
                  <a:cubicBezTo>
                    <a:pt x="32" y="93"/>
                    <a:pt x="22" y="84"/>
                    <a:pt x="21" y="72"/>
                  </a:cubicBezTo>
                  <a:cubicBezTo>
                    <a:pt x="19" y="56"/>
                    <a:pt x="31" y="43"/>
                    <a:pt x="47" y="43"/>
                  </a:cubicBezTo>
                  <a:cubicBezTo>
                    <a:pt x="60" y="43"/>
                    <a:pt x="72" y="54"/>
                    <a:pt x="72" y="68"/>
                  </a:cubicBezTo>
                  <a:lnTo>
                    <a:pt x="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7" name="Freeform 10"/>
            <p:cNvSpPr>
              <a:spLocks noEditPoints="1"/>
            </p:cNvSpPr>
            <p:nvPr/>
          </p:nvSpPr>
          <p:spPr bwMode="auto">
            <a:xfrm>
              <a:off x="5487988" y="3187700"/>
              <a:ext cx="334963" cy="342900"/>
            </a:xfrm>
            <a:custGeom>
              <a:avLst/>
              <a:gdLst>
                <a:gd name="T0" fmla="*/ 44 w 89"/>
                <a:gd name="T1" fmla="*/ 0 h 90"/>
                <a:gd name="T2" fmla="*/ 0 w 89"/>
                <a:gd name="T3" fmla="*/ 45 h 90"/>
                <a:gd name="T4" fmla="*/ 44 w 89"/>
                <a:gd name="T5" fmla="*/ 90 h 90"/>
                <a:gd name="T6" fmla="*/ 89 w 89"/>
                <a:gd name="T7" fmla="*/ 45 h 90"/>
                <a:gd name="T8" fmla="*/ 44 w 89"/>
                <a:gd name="T9" fmla="*/ 0 h 90"/>
                <a:gd name="T10" fmla="*/ 44 w 89"/>
                <a:gd name="T11" fmla="*/ 71 h 90"/>
                <a:gd name="T12" fmla="*/ 19 w 89"/>
                <a:gd name="T13" fmla="*/ 45 h 90"/>
                <a:gd name="T14" fmla="*/ 44 w 89"/>
                <a:gd name="T15" fmla="*/ 19 h 90"/>
                <a:gd name="T16" fmla="*/ 70 w 89"/>
                <a:gd name="T17" fmla="*/ 45 h 90"/>
                <a:gd name="T18" fmla="*/ 44 w 89"/>
                <a:gd name="T19"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90">
                  <a:moveTo>
                    <a:pt x="44" y="0"/>
                  </a:moveTo>
                  <a:cubicBezTo>
                    <a:pt x="20" y="0"/>
                    <a:pt x="0" y="20"/>
                    <a:pt x="0" y="45"/>
                  </a:cubicBezTo>
                  <a:cubicBezTo>
                    <a:pt x="0" y="70"/>
                    <a:pt x="20" y="90"/>
                    <a:pt x="44" y="90"/>
                  </a:cubicBezTo>
                  <a:cubicBezTo>
                    <a:pt x="69" y="90"/>
                    <a:pt x="89" y="70"/>
                    <a:pt x="89" y="45"/>
                  </a:cubicBezTo>
                  <a:cubicBezTo>
                    <a:pt x="89" y="20"/>
                    <a:pt x="69" y="0"/>
                    <a:pt x="44" y="0"/>
                  </a:cubicBezTo>
                  <a:moveTo>
                    <a:pt x="44" y="71"/>
                  </a:moveTo>
                  <a:cubicBezTo>
                    <a:pt x="30" y="71"/>
                    <a:pt x="19" y="59"/>
                    <a:pt x="19" y="45"/>
                  </a:cubicBezTo>
                  <a:cubicBezTo>
                    <a:pt x="19" y="31"/>
                    <a:pt x="30" y="19"/>
                    <a:pt x="44" y="19"/>
                  </a:cubicBezTo>
                  <a:cubicBezTo>
                    <a:pt x="58" y="19"/>
                    <a:pt x="70" y="31"/>
                    <a:pt x="70" y="45"/>
                  </a:cubicBezTo>
                  <a:cubicBezTo>
                    <a:pt x="70" y="59"/>
                    <a:pt x="58" y="71"/>
                    <a:pt x="44"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8" name="Freeform 11"/>
            <p:cNvSpPr>
              <a:spLocks noEditPoints="1"/>
            </p:cNvSpPr>
            <p:nvPr/>
          </p:nvSpPr>
          <p:spPr bwMode="auto">
            <a:xfrm>
              <a:off x="5186363" y="3668713"/>
              <a:ext cx="96838" cy="101600"/>
            </a:xfrm>
            <a:custGeom>
              <a:avLst/>
              <a:gdLst>
                <a:gd name="T0" fmla="*/ 18 w 26"/>
                <a:gd name="T1" fmla="*/ 21 h 27"/>
                <a:gd name="T2" fmla="*/ 7 w 26"/>
                <a:gd name="T3" fmla="*/ 21 h 27"/>
                <a:gd name="T4" fmla="*/ 5 w 26"/>
                <a:gd name="T5" fmla="*/ 27 h 27"/>
                <a:gd name="T6" fmla="*/ 0 w 26"/>
                <a:gd name="T7" fmla="*/ 27 h 27"/>
                <a:gd name="T8" fmla="*/ 10 w 26"/>
                <a:gd name="T9" fmla="*/ 0 h 27"/>
                <a:gd name="T10" fmla="*/ 16 w 26"/>
                <a:gd name="T11" fmla="*/ 0 h 27"/>
                <a:gd name="T12" fmla="*/ 26 w 26"/>
                <a:gd name="T13" fmla="*/ 27 h 27"/>
                <a:gd name="T14" fmla="*/ 20 w 26"/>
                <a:gd name="T15" fmla="*/ 27 h 27"/>
                <a:gd name="T16" fmla="*/ 18 w 26"/>
                <a:gd name="T17" fmla="*/ 21 h 27"/>
                <a:gd name="T18" fmla="*/ 17 w 26"/>
                <a:gd name="T19" fmla="*/ 16 h 27"/>
                <a:gd name="T20" fmla="*/ 16 w 26"/>
                <a:gd name="T21" fmla="*/ 15 h 27"/>
                <a:gd name="T22" fmla="*/ 13 w 26"/>
                <a:gd name="T23" fmla="*/ 5 h 27"/>
                <a:gd name="T24" fmla="*/ 9 w 26"/>
                <a:gd name="T25" fmla="*/ 15 h 27"/>
                <a:gd name="T26" fmla="*/ 9 w 26"/>
                <a:gd name="T27" fmla="*/ 16 h 27"/>
                <a:gd name="T28" fmla="*/ 17 w 26"/>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7">
                  <a:moveTo>
                    <a:pt x="18" y="21"/>
                  </a:moveTo>
                  <a:cubicBezTo>
                    <a:pt x="7" y="21"/>
                    <a:pt x="7" y="21"/>
                    <a:pt x="7" y="21"/>
                  </a:cubicBezTo>
                  <a:cubicBezTo>
                    <a:pt x="5" y="27"/>
                    <a:pt x="5" y="27"/>
                    <a:pt x="5" y="27"/>
                  </a:cubicBezTo>
                  <a:cubicBezTo>
                    <a:pt x="0" y="27"/>
                    <a:pt x="0" y="27"/>
                    <a:pt x="0" y="27"/>
                  </a:cubicBezTo>
                  <a:cubicBezTo>
                    <a:pt x="10" y="0"/>
                    <a:pt x="10" y="0"/>
                    <a:pt x="10" y="0"/>
                  </a:cubicBezTo>
                  <a:cubicBezTo>
                    <a:pt x="16" y="0"/>
                    <a:pt x="16" y="0"/>
                    <a:pt x="16" y="0"/>
                  </a:cubicBezTo>
                  <a:cubicBezTo>
                    <a:pt x="26" y="27"/>
                    <a:pt x="26" y="27"/>
                    <a:pt x="26" y="27"/>
                  </a:cubicBezTo>
                  <a:cubicBezTo>
                    <a:pt x="20" y="27"/>
                    <a:pt x="20" y="27"/>
                    <a:pt x="20" y="27"/>
                  </a:cubicBezTo>
                  <a:lnTo>
                    <a:pt x="18" y="21"/>
                  </a:lnTo>
                  <a:close/>
                  <a:moveTo>
                    <a:pt x="17" y="16"/>
                  </a:moveTo>
                  <a:cubicBezTo>
                    <a:pt x="16" y="15"/>
                    <a:pt x="16" y="15"/>
                    <a:pt x="16" y="15"/>
                  </a:cubicBezTo>
                  <a:cubicBezTo>
                    <a:pt x="15" y="12"/>
                    <a:pt x="14" y="9"/>
                    <a:pt x="13" y="5"/>
                  </a:cubicBezTo>
                  <a:cubicBezTo>
                    <a:pt x="12" y="9"/>
                    <a:pt x="11" y="12"/>
                    <a:pt x="9" y="15"/>
                  </a:cubicBezTo>
                  <a:cubicBezTo>
                    <a:pt x="9" y="16"/>
                    <a:pt x="9" y="16"/>
                    <a:pt x="9"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9" name="Freeform 12"/>
            <p:cNvSpPr>
              <a:spLocks/>
            </p:cNvSpPr>
            <p:nvPr/>
          </p:nvSpPr>
          <p:spPr bwMode="auto">
            <a:xfrm>
              <a:off x="5302251" y="3663950"/>
              <a:ext cx="79375" cy="106363"/>
            </a:xfrm>
            <a:custGeom>
              <a:avLst/>
              <a:gdLst>
                <a:gd name="T0" fmla="*/ 0 w 21"/>
                <a:gd name="T1" fmla="*/ 24 h 28"/>
                <a:gd name="T2" fmla="*/ 3 w 21"/>
                <a:gd name="T3" fmla="*/ 20 h 28"/>
                <a:gd name="T4" fmla="*/ 10 w 21"/>
                <a:gd name="T5" fmla="*/ 23 h 28"/>
                <a:gd name="T6" fmla="*/ 15 w 21"/>
                <a:gd name="T7" fmla="*/ 20 h 28"/>
                <a:gd name="T8" fmla="*/ 10 w 21"/>
                <a:gd name="T9" fmla="*/ 16 h 28"/>
                <a:gd name="T10" fmla="*/ 1 w 21"/>
                <a:gd name="T11" fmla="*/ 8 h 28"/>
                <a:gd name="T12" fmla="*/ 11 w 21"/>
                <a:gd name="T13" fmla="*/ 0 h 28"/>
                <a:gd name="T14" fmla="*/ 20 w 21"/>
                <a:gd name="T15" fmla="*/ 3 h 28"/>
                <a:gd name="T16" fmla="*/ 17 w 21"/>
                <a:gd name="T17" fmla="*/ 7 h 28"/>
                <a:gd name="T18" fmla="*/ 11 w 21"/>
                <a:gd name="T19" fmla="*/ 5 h 28"/>
                <a:gd name="T20" fmla="*/ 7 w 21"/>
                <a:gd name="T21" fmla="*/ 8 h 28"/>
                <a:gd name="T22" fmla="*/ 12 w 21"/>
                <a:gd name="T23" fmla="*/ 12 h 28"/>
                <a:gd name="T24" fmla="*/ 21 w 21"/>
                <a:gd name="T25" fmla="*/ 20 h 28"/>
                <a:gd name="T26" fmla="*/ 11 w 21"/>
                <a:gd name="T27" fmla="*/ 28 h 28"/>
                <a:gd name="T28" fmla="*/ 0 w 21"/>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0" y="24"/>
                  </a:moveTo>
                  <a:cubicBezTo>
                    <a:pt x="3" y="20"/>
                    <a:pt x="3" y="20"/>
                    <a:pt x="3" y="20"/>
                  </a:cubicBezTo>
                  <a:cubicBezTo>
                    <a:pt x="4" y="22"/>
                    <a:pt x="7" y="23"/>
                    <a:pt x="10" y="23"/>
                  </a:cubicBezTo>
                  <a:cubicBezTo>
                    <a:pt x="13" y="23"/>
                    <a:pt x="15" y="22"/>
                    <a:pt x="15" y="20"/>
                  </a:cubicBezTo>
                  <a:cubicBezTo>
                    <a:pt x="15" y="18"/>
                    <a:pt x="13" y="17"/>
                    <a:pt x="10" y="16"/>
                  </a:cubicBezTo>
                  <a:cubicBezTo>
                    <a:pt x="4" y="15"/>
                    <a:pt x="1" y="13"/>
                    <a:pt x="1" y="8"/>
                  </a:cubicBezTo>
                  <a:cubicBezTo>
                    <a:pt x="1" y="4"/>
                    <a:pt x="4" y="0"/>
                    <a:pt x="11" y="0"/>
                  </a:cubicBezTo>
                  <a:cubicBezTo>
                    <a:pt x="15" y="0"/>
                    <a:pt x="19" y="2"/>
                    <a:pt x="20" y="3"/>
                  </a:cubicBezTo>
                  <a:cubicBezTo>
                    <a:pt x="17" y="7"/>
                    <a:pt x="17" y="7"/>
                    <a:pt x="17" y="7"/>
                  </a:cubicBezTo>
                  <a:cubicBezTo>
                    <a:pt x="16" y="6"/>
                    <a:pt x="14" y="5"/>
                    <a:pt x="11" y="5"/>
                  </a:cubicBezTo>
                  <a:cubicBezTo>
                    <a:pt x="8" y="5"/>
                    <a:pt x="7" y="6"/>
                    <a:pt x="7" y="8"/>
                  </a:cubicBezTo>
                  <a:cubicBezTo>
                    <a:pt x="7" y="10"/>
                    <a:pt x="9" y="10"/>
                    <a:pt x="12" y="12"/>
                  </a:cubicBezTo>
                  <a:cubicBezTo>
                    <a:pt x="18" y="13"/>
                    <a:pt x="21" y="16"/>
                    <a:pt x="21" y="20"/>
                  </a:cubicBezTo>
                  <a:cubicBezTo>
                    <a:pt x="21" y="25"/>
                    <a:pt x="17" y="28"/>
                    <a:pt x="11" y="28"/>
                  </a:cubicBezTo>
                  <a:cubicBezTo>
                    <a:pt x="6"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5" name="Freeform 13"/>
            <p:cNvSpPr>
              <a:spLocks/>
            </p:cNvSpPr>
            <p:nvPr/>
          </p:nvSpPr>
          <p:spPr bwMode="auto">
            <a:xfrm>
              <a:off x="5403851" y="3663950"/>
              <a:ext cx="76200" cy="106363"/>
            </a:xfrm>
            <a:custGeom>
              <a:avLst/>
              <a:gdLst>
                <a:gd name="T0" fmla="*/ 0 w 20"/>
                <a:gd name="T1" fmla="*/ 24 h 28"/>
                <a:gd name="T2" fmla="*/ 2 w 20"/>
                <a:gd name="T3" fmla="*/ 20 h 28"/>
                <a:gd name="T4" fmla="*/ 10 w 20"/>
                <a:gd name="T5" fmla="*/ 23 h 28"/>
                <a:gd name="T6" fmla="*/ 14 w 20"/>
                <a:gd name="T7" fmla="*/ 20 h 28"/>
                <a:gd name="T8" fmla="*/ 9 w 20"/>
                <a:gd name="T9" fmla="*/ 16 h 28"/>
                <a:gd name="T10" fmla="*/ 0 w 20"/>
                <a:gd name="T11" fmla="*/ 8 h 28"/>
                <a:gd name="T12" fmla="*/ 11 w 20"/>
                <a:gd name="T13" fmla="*/ 0 h 28"/>
                <a:gd name="T14" fmla="*/ 20 w 20"/>
                <a:gd name="T15" fmla="*/ 3 h 28"/>
                <a:gd name="T16" fmla="*/ 17 w 20"/>
                <a:gd name="T17" fmla="*/ 7 h 28"/>
                <a:gd name="T18" fmla="*/ 10 w 20"/>
                <a:gd name="T19" fmla="*/ 5 h 28"/>
                <a:gd name="T20" fmla="*/ 6 w 20"/>
                <a:gd name="T21" fmla="*/ 8 h 28"/>
                <a:gd name="T22" fmla="*/ 12 w 20"/>
                <a:gd name="T23" fmla="*/ 12 h 28"/>
                <a:gd name="T24" fmla="*/ 20 w 20"/>
                <a:gd name="T25" fmla="*/ 20 h 28"/>
                <a:gd name="T26" fmla="*/ 10 w 20"/>
                <a:gd name="T27" fmla="*/ 28 h 28"/>
                <a:gd name="T28" fmla="*/ 0 w 20"/>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0" y="24"/>
                  </a:moveTo>
                  <a:cubicBezTo>
                    <a:pt x="2" y="20"/>
                    <a:pt x="2" y="20"/>
                    <a:pt x="2" y="20"/>
                  </a:cubicBezTo>
                  <a:cubicBezTo>
                    <a:pt x="4" y="22"/>
                    <a:pt x="7" y="23"/>
                    <a:pt x="10" y="23"/>
                  </a:cubicBezTo>
                  <a:cubicBezTo>
                    <a:pt x="13" y="23"/>
                    <a:pt x="14" y="22"/>
                    <a:pt x="14" y="20"/>
                  </a:cubicBezTo>
                  <a:cubicBezTo>
                    <a:pt x="14" y="18"/>
                    <a:pt x="13" y="17"/>
                    <a:pt x="9" y="16"/>
                  </a:cubicBezTo>
                  <a:cubicBezTo>
                    <a:pt x="3" y="15"/>
                    <a:pt x="0" y="13"/>
                    <a:pt x="0" y="8"/>
                  </a:cubicBezTo>
                  <a:cubicBezTo>
                    <a:pt x="0" y="4"/>
                    <a:pt x="4" y="0"/>
                    <a:pt x="11" y="0"/>
                  </a:cubicBezTo>
                  <a:cubicBezTo>
                    <a:pt x="15" y="0"/>
                    <a:pt x="18" y="2"/>
                    <a:pt x="20" y="3"/>
                  </a:cubicBezTo>
                  <a:cubicBezTo>
                    <a:pt x="17" y="7"/>
                    <a:pt x="17" y="7"/>
                    <a:pt x="17" y="7"/>
                  </a:cubicBezTo>
                  <a:cubicBezTo>
                    <a:pt x="15" y="6"/>
                    <a:pt x="13" y="5"/>
                    <a:pt x="10" y="5"/>
                  </a:cubicBezTo>
                  <a:cubicBezTo>
                    <a:pt x="8" y="5"/>
                    <a:pt x="6" y="6"/>
                    <a:pt x="6" y="8"/>
                  </a:cubicBezTo>
                  <a:cubicBezTo>
                    <a:pt x="6" y="10"/>
                    <a:pt x="8" y="10"/>
                    <a:pt x="12" y="12"/>
                  </a:cubicBezTo>
                  <a:cubicBezTo>
                    <a:pt x="18" y="13"/>
                    <a:pt x="20" y="16"/>
                    <a:pt x="20" y="20"/>
                  </a:cubicBezTo>
                  <a:cubicBezTo>
                    <a:pt x="20" y="25"/>
                    <a:pt x="16" y="28"/>
                    <a:pt x="10" y="28"/>
                  </a:cubicBezTo>
                  <a:cubicBezTo>
                    <a:pt x="5"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6" name="Freeform 14"/>
            <p:cNvSpPr>
              <a:spLocks/>
            </p:cNvSpPr>
            <p:nvPr/>
          </p:nvSpPr>
          <p:spPr bwMode="auto">
            <a:xfrm>
              <a:off x="5510213" y="3668713"/>
              <a:ext cx="71438" cy="101600"/>
            </a:xfrm>
            <a:custGeom>
              <a:avLst/>
              <a:gdLst>
                <a:gd name="T0" fmla="*/ 45 w 45"/>
                <a:gd name="T1" fmla="*/ 52 h 64"/>
                <a:gd name="T2" fmla="*/ 45 w 45"/>
                <a:gd name="T3" fmla="*/ 64 h 64"/>
                <a:gd name="T4" fmla="*/ 0 w 45"/>
                <a:gd name="T5" fmla="*/ 64 h 64"/>
                <a:gd name="T6" fmla="*/ 0 w 45"/>
                <a:gd name="T7" fmla="*/ 0 h 64"/>
                <a:gd name="T8" fmla="*/ 42 w 45"/>
                <a:gd name="T9" fmla="*/ 0 h 64"/>
                <a:gd name="T10" fmla="*/ 42 w 45"/>
                <a:gd name="T11" fmla="*/ 12 h 64"/>
                <a:gd name="T12" fmla="*/ 14 w 45"/>
                <a:gd name="T13" fmla="*/ 12 h 64"/>
                <a:gd name="T14" fmla="*/ 14 w 45"/>
                <a:gd name="T15" fmla="*/ 26 h 64"/>
                <a:gd name="T16" fmla="*/ 40 w 45"/>
                <a:gd name="T17" fmla="*/ 26 h 64"/>
                <a:gd name="T18" fmla="*/ 40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2" y="0"/>
                  </a:lnTo>
                  <a:lnTo>
                    <a:pt x="42" y="12"/>
                  </a:lnTo>
                  <a:lnTo>
                    <a:pt x="14" y="12"/>
                  </a:lnTo>
                  <a:lnTo>
                    <a:pt x="14" y="26"/>
                  </a:lnTo>
                  <a:lnTo>
                    <a:pt x="40" y="26"/>
                  </a:lnTo>
                  <a:lnTo>
                    <a:pt x="40"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7" name="Freeform 15"/>
            <p:cNvSpPr>
              <a:spLocks/>
            </p:cNvSpPr>
            <p:nvPr/>
          </p:nvSpPr>
          <p:spPr bwMode="auto">
            <a:xfrm>
              <a:off x="5611813" y="3668713"/>
              <a:ext cx="79375" cy="101600"/>
            </a:xfrm>
            <a:custGeom>
              <a:avLst/>
              <a:gdLst>
                <a:gd name="T0" fmla="*/ 16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6 w 50"/>
                <a:gd name="T15" fmla="*/ 64 h 64"/>
                <a:gd name="T16" fmla="*/ 16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6" y="12"/>
                  </a:moveTo>
                  <a:lnTo>
                    <a:pt x="0" y="12"/>
                  </a:lnTo>
                  <a:lnTo>
                    <a:pt x="0" y="0"/>
                  </a:lnTo>
                  <a:lnTo>
                    <a:pt x="50" y="0"/>
                  </a:lnTo>
                  <a:lnTo>
                    <a:pt x="50" y="12"/>
                  </a:lnTo>
                  <a:lnTo>
                    <a:pt x="31" y="12"/>
                  </a:lnTo>
                  <a:lnTo>
                    <a:pt x="31" y="64"/>
                  </a:lnTo>
                  <a:lnTo>
                    <a:pt x="16" y="64"/>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8" name="Freeform 16"/>
            <p:cNvSpPr>
              <a:spLocks/>
            </p:cNvSpPr>
            <p:nvPr/>
          </p:nvSpPr>
          <p:spPr bwMode="auto">
            <a:xfrm>
              <a:off x="5781676" y="3668713"/>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6 h 27"/>
                <a:gd name="T10" fmla="*/ 20 w 30"/>
                <a:gd name="T11" fmla="*/ 17 h 27"/>
                <a:gd name="T12" fmla="*/ 17 w 30"/>
                <a:gd name="T13" fmla="*/ 27 h 27"/>
                <a:gd name="T14" fmla="*/ 13 w 30"/>
                <a:gd name="T15" fmla="*/ 27 h 27"/>
                <a:gd name="T16" fmla="*/ 9 w 30"/>
                <a:gd name="T17" fmla="*/ 17 h 27"/>
                <a:gd name="T18" fmla="*/ 5 w 30"/>
                <a:gd name="T19" fmla="*/ 6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6"/>
                  </a:cubicBezTo>
                  <a:cubicBezTo>
                    <a:pt x="23" y="10"/>
                    <a:pt x="22" y="14"/>
                    <a:pt x="20" y="17"/>
                  </a:cubicBezTo>
                  <a:cubicBezTo>
                    <a:pt x="17" y="27"/>
                    <a:pt x="17" y="27"/>
                    <a:pt x="17" y="27"/>
                  </a:cubicBezTo>
                  <a:cubicBezTo>
                    <a:pt x="13" y="27"/>
                    <a:pt x="13" y="27"/>
                    <a:pt x="13" y="27"/>
                  </a:cubicBezTo>
                  <a:cubicBezTo>
                    <a:pt x="9" y="17"/>
                    <a:pt x="9" y="17"/>
                    <a:pt x="9" y="17"/>
                  </a:cubicBezTo>
                  <a:cubicBezTo>
                    <a:pt x="8" y="14"/>
                    <a:pt x="7" y="10"/>
                    <a:pt x="5" y="6"/>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3"/>
                    <a:pt x="14" y="16"/>
                    <a:pt x="15" y="19"/>
                  </a:cubicBezTo>
                  <a:cubicBezTo>
                    <a:pt x="16" y="16"/>
                    <a:pt x="17" y="13"/>
                    <a:pt x="18" y="11"/>
                  </a:cubicBezTo>
                  <a:cubicBezTo>
                    <a:pt x="22" y="0"/>
                    <a:pt x="22" y="0"/>
                    <a:pt x="22" y="0"/>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9" name="Freeform 17"/>
            <p:cNvSpPr>
              <a:spLocks noEditPoints="1"/>
            </p:cNvSpPr>
            <p:nvPr/>
          </p:nvSpPr>
          <p:spPr bwMode="auto">
            <a:xfrm>
              <a:off x="5919788" y="3668713"/>
              <a:ext cx="103188"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3"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18"/>
            <p:cNvSpPr>
              <a:spLocks/>
            </p:cNvSpPr>
            <p:nvPr/>
          </p:nvSpPr>
          <p:spPr bwMode="auto">
            <a:xfrm>
              <a:off x="6053138"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8"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1" name="Freeform 19"/>
            <p:cNvSpPr>
              <a:spLocks noEditPoints="1"/>
            </p:cNvSpPr>
            <p:nvPr/>
          </p:nvSpPr>
          <p:spPr bwMode="auto">
            <a:xfrm>
              <a:off x="6165851" y="3668713"/>
              <a:ext cx="101600"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2"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2" name="Freeform 20"/>
            <p:cNvSpPr>
              <a:spLocks/>
            </p:cNvSpPr>
            <p:nvPr/>
          </p:nvSpPr>
          <p:spPr bwMode="auto">
            <a:xfrm>
              <a:off x="6286501" y="3663950"/>
              <a:ext cx="85725" cy="106363"/>
            </a:xfrm>
            <a:custGeom>
              <a:avLst/>
              <a:gdLst>
                <a:gd name="T0" fmla="*/ 23 w 23"/>
                <a:gd name="T1" fmla="*/ 12 h 28"/>
                <a:gd name="T2" fmla="*/ 23 w 23"/>
                <a:gd name="T3" fmla="*/ 24 h 28"/>
                <a:gd name="T4" fmla="*/ 14 w 23"/>
                <a:gd name="T5" fmla="*/ 28 h 28"/>
                <a:gd name="T6" fmla="*/ 0 w 23"/>
                <a:gd name="T7" fmla="*/ 14 h 28"/>
                <a:gd name="T8" fmla="*/ 14 w 23"/>
                <a:gd name="T9" fmla="*/ 0 h 28"/>
                <a:gd name="T10" fmla="*/ 22 w 23"/>
                <a:gd name="T11" fmla="*/ 3 h 28"/>
                <a:gd name="T12" fmla="*/ 19 w 23"/>
                <a:gd name="T13" fmla="*/ 7 h 28"/>
                <a:gd name="T14" fmla="*/ 14 w 23"/>
                <a:gd name="T15" fmla="*/ 5 h 28"/>
                <a:gd name="T16" fmla="*/ 6 w 23"/>
                <a:gd name="T17" fmla="*/ 14 h 28"/>
                <a:gd name="T18" fmla="*/ 14 w 23"/>
                <a:gd name="T19" fmla="*/ 23 h 28"/>
                <a:gd name="T20" fmla="*/ 18 w 23"/>
                <a:gd name="T21" fmla="*/ 22 h 28"/>
                <a:gd name="T22" fmla="*/ 18 w 23"/>
                <a:gd name="T23" fmla="*/ 17 h 28"/>
                <a:gd name="T24" fmla="*/ 12 w 23"/>
                <a:gd name="T25" fmla="*/ 17 h 28"/>
                <a:gd name="T26" fmla="*/ 12 w 23"/>
                <a:gd name="T27" fmla="*/ 12 h 28"/>
                <a:gd name="T28" fmla="*/ 23 w 23"/>
                <a:gd name="T29"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23" y="12"/>
                  </a:moveTo>
                  <a:cubicBezTo>
                    <a:pt x="23" y="24"/>
                    <a:pt x="23" y="24"/>
                    <a:pt x="23" y="24"/>
                  </a:cubicBezTo>
                  <a:cubicBezTo>
                    <a:pt x="21" y="27"/>
                    <a:pt x="18" y="28"/>
                    <a:pt x="14" y="28"/>
                  </a:cubicBezTo>
                  <a:cubicBezTo>
                    <a:pt x="5" y="28"/>
                    <a:pt x="0" y="23"/>
                    <a:pt x="0" y="14"/>
                  </a:cubicBezTo>
                  <a:cubicBezTo>
                    <a:pt x="0" y="5"/>
                    <a:pt x="6" y="0"/>
                    <a:pt x="14" y="0"/>
                  </a:cubicBezTo>
                  <a:cubicBezTo>
                    <a:pt x="17" y="0"/>
                    <a:pt x="21" y="1"/>
                    <a:pt x="22" y="3"/>
                  </a:cubicBezTo>
                  <a:cubicBezTo>
                    <a:pt x="19" y="7"/>
                    <a:pt x="19" y="7"/>
                    <a:pt x="19" y="7"/>
                  </a:cubicBezTo>
                  <a:cubicBezTo>
                    <a:pt x="18" y="6"/>
                    <a:pt x="16" y="5"/>
                    <a:pt x="14" y="5"/>
                  </a:cubicBezTo>
                  <a:cubicBezTo>
                    <a:pt x="8" y="5"/>
                    <a:pt x="6" y="10"/>
                    <a:pt x="6" y="14"/>
                  </a:cubicBezTo>
                  <a:cubicBezTo>
                    <a:pt x="6" y="19"/>
                    <a:pt x="8" y="23"/>
                    <a:pt x="14" y="23"/>
                  </a:cubicBezTo>
                  <a:cubicBezTo>
                    <a:pt x="16" y="23"/>
                    <a:pt x="17" y="23"/>
                    <a:pt x="18" y="22"/>
                  </a:cubicBezTo>
                  <a:cubicBezTo>
                    <a:pt x="18" y="17"/>
                    <a:pt x="18" y="17"/>
                    <a:pt x="18" y="17"/>
                  </a:cubicBezTo>
                  <a:cubicBezTo>
                    <a:pt x="12" y="17"/>
                    <a:pt x="12" y="17"/>
                    <a:pt x="12" y="17"/>
                  </a:cubicBezTo>
                  <a:cubicBezTo>
                    <a:pt x="12" y="12"/>
                    <a:pt x="12" y="12"/>
                    <a:pt x="12" y="12"/>
                  </a:cubicBezTo>
                  <a:lnTo>
                    <a:pt x="2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3" name="Freeform 21"/>
            <p:cNvSpPr>
              <a:spLocks/>
            </p:cNvSpPr>
            <p:nvPr/>
          </p:nvSpPr>
          <p:spPr bwMode="auto">
            <a:xfrm>
              <a:off x="6413501" y="3668713"/>
              <a:ext cx="71438" cy="101600"/>
            </a:xfrm>
            <a:custGeom>
              <a:avLst/>
              <a:gdLst>
                <a:gd name="T0" fmla="*/ 45 w 45"/>
                <a:gd name="T1" fmla="*/ 52 h 64"/>
                <a:gd name="T2" fmla="*/ 45 w 45"/>
                <a:gd name="T3" fmla="*/ 64 h 64"/>
                <a:gd name="T4" fmla="*/ 0 w 45"/>
                <a:gd name="T5" fmla="*/ 64 h 64"/>
                <a:gd name="T6" fmla="*/ 0 w 45"/>
                <a:gd name="T7" fmla="*/ 0 h 64"/>
                <a:gd name="T8" fmla="*/ 43 w 45"/>
                <a:gd name="T9" fmla="*/ 0 h 64"/>
                <a:gd name="T10" fmla="*/ 43 w 45"/>
                <a:gd name="T11" fmla="*/ 12 h 64"/>
                <a:gd name="T12" fmla="*/ 15 w 45"/>
                <a:gd name="T13" fmla="*/ 12 h 64"/>
                <a:gd name="T14" fmla="*/ 15 w 45"/>
                <a:gd name="T15" fmla="*/ 26 h 64"/>
                <a:gd name="T16" fmla="*/ 41 w 45"/>
                <a:gd name="T17" fmla="*/ 26 h 64"/>
                <a:gd name="T18" fmla="*/ 41 w 45"/>
                <a:gd name="T19" fmla="*/ 36 h 64"/>
                <a:gd name="T20" fmla="*/ 15 w 45"/>
                <a:gd name="T21" fmla="*/ 36 h 64"/>
                <a:gd name="T22" fmla="*/ 15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3" y="0"/>
                  </a:lnTo>
                  <a:lnTo>
                    <a:pt x="43" y="12"/>
                  </a:lnTo>
                  <a:lnTo>
                    <a:pt x="15" y="12"/>
                  </a:lnTo>
                  <a:lnTo>
                    <a:pt x="15" y="26"/>
                  </a:lnTo>
                  <a:lnTo>
                    <a:pt x="41" y="26"/>
                  </a:lnTo>
                  <a:lnTo>
                    <a:pt x="41" y="36"/>
                  </a:lnTo>
                  <a:lnTo>
                    <a:pt x="15" y="36"/>
                  </a:lnTo>
                  <a:lnTo>
                    <a:pt x="15"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4" name="Freeform 22"/>
            <p:cNvSpPr>
              <a:spLocks/>
            </p:cNvSpPr>
            <p:nvPr/>
          </p:nvSpPr>
          <p:spPr bwMode="auto">
            <a:xfrm>
              <a:off x="6527801" y="3668713"/>
              <a:ext cx="107950" cy="101600"/>
            </a:xfrm>
            <a:custGeom>
              <a:avLst/>
              <a:gdLst>
                <a:gd name="T0" fmla="*/ 29 w 29"/>
                <a:gd name="T1" fmla="*/ 0 h 27"/>
                <a:gd name="T2" fmla="*/ 29 w 29"/>
                <a:gd name="T3" fmla="*/ 27 h 27"/>
                <a:gd name="T4" fmla="*/ 24 w 29"/>
                <a:gd name="T5" fmla="*/ 27 h 27"/>
                <a:gd name="T6" fmla="*/ 24 w 29"/>
                <a:gd name="T7" fmla="*/ 17 h 27"/>
                <a:gd name="T8" fmla="*/ 24 w 29"/>
                <a:gd name="T9" fmla="*/ 6 h 27"/>
                <a:gd name="T10" fmla="*/ 20 w 29"/>
                <a:gd name="T11" fmla="*/ 17 h 27"/>
                <a:gd name="T12" fmla="*/ 16 w 29"/>
                <a:gd name="T13" fmla="*/ 27 h 27"/>
                <a:gd name="T14" fmla="*/ 12 w 29"/>
                <a:gd name="T15" fmla="*/ 27 h 27"/>
                <a:gd name="T16" fmla="*/ 9 w 29"/>
                <a:gd name="T17" fmla="*/ 17 h 27"/>
                <a:gd name="T18" fmla="*/ 5 w 29"/>
                <a:gd name="T19" fmla="*/ 6 h 27"/>
                <a:gd name="T20" fmla="*/ 5 w 29"/>
                <a:gd name="T21" fmla="*/ 17 h 27"/>
                <a:gd name="T22" fmla="*/ 5 w 29"/>
                <a:gd name="T23" fmla="*/ 27 h 27"/>
                <a:gd name="T24" fmla="*/ 0 w 29"/>
                <a:gd name="T25" fmla="*/ 27 h 27"/>
                <a:gd name="T26" fmla="*/ 0 w 29"/>
                <a:gd name="T27" fmla="*/ 0 h 27"/>
                <a:gd name="T28" fmla="*/ 7 w 29"/>
                <a:gd name="T29" fmla="*/ 0 h 27"/>
                <a:gd name="T30" fmla="*/ 11 w 29"/>
                <a:gd name="T31" fmla="*/ 11 h 27"/>
                <a:gd name="T32" fmla="*/ 14 w 29"/>
                <a:gd name="T33" fmla="*/ 19 h 27"/>
                <a:gd name="T34" fmla="*/ 17 w 29"/>
                <a:gd name="T35" fmla="*/ 11 h 27"/>
                <a:gd name="T36" fmla="*/ 21 w 29"/>
                <a:gd name="T37" fmla="*/ 0 h 27"/>
                <a:gd name="T38" fmla="*/ 29 w 29"/>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27">
                  <a:moveTo>
                    <a:pt x="29" y="0"/>
                  </a:moveTo>
                  <a:cubicBezTo>
                    <a:pt x="29" y="27"/>
                    <a:pt x="29" y="27"/>
                    <a:pt x="29" y="27"/>
                  </a:cubicBezTo>
                  <a:cubicBezTo>
                    <a:pt x="24" y="27"/>
                    <a:pt x="24" y="27"/>
                    <a:pt x="24" y="27"/>
                  </a:cubicBezTo>
                  <a:cubicBezTo>
                    <a:pt x="24" y="17"/>
                    <a:pt x="24" y="17"/>
                    <a:pt x="24" y="17"/>
                  </a:cubicBezTo>
                  <a:cubicBezTo>
                    <a:pt x="24" y="14"/>
                    <a:pt x="24" y="10"/>
                    <a:pt x="24" y="6"/>
                  </a:cubicBezTo>
                  <a:cubicBezTo>
                    <a:pt x="22" y="10"/>
                    <a:pt x="21" y="14"/>
                    <a:pt x="20" y="17"/>
                  </a:cubicBezTo>
                  <a:cubicBezTo>
                    <a:pt x="16" y="27"/>
                    <a:pt x="16" y="27"/>
                    <a:pt x="16" y="27"/>
                  </a:cubicBezTo>
                  <a:cubicBezTo>
                    <a:pt x="12" y="27"/>
                    <a:pt x="12" y="27"/>
                    <a:pt x="12" y="27"/>
                  </a:cubicBezTo>
                  <a:cubicBezTo>
                    <a:pt x="9" y="17"/>
                    <a:pt x="9" y="17"/>
                    <a:pt x="9" y="17"/>
                  </a:cubicBezTo>
                  <a:cubicBezTo>
                    <a:pt x="7" y="14"/>
                    <a:pt x="6" y="10"/>
                    <a:pt x="5" y="6"/>
                  </a:cubicBezTo>
                  <a:cubicBezTo>
                    <a:pt x="5" y="10"/>
                    <a:pt x="5" y="14"/>
                    <a:pt x="5" y="17"/>
                  </a:cubicBezTo>
                  <a:cubicBezTo>
                    <a:pt x="5" y="27"/>
                    <a:pt x="5" y="27"/>
                    <a:pt x="5" y="27"/>
                  </a:cubicBezTo>
                  <a:cubicBezTo>
                    <a:pt x="0" y="27"/>
                    <a:pt x="0" y="27"/>
                    <a:pt x="0" y="27"/>
                  </a:cubicBezTo>
                  <a:cubicBezTo>
                    <a:pt x="0" y="0"/>
                    <a:pt x="0" y="0"/>
                    <a:pt x="0" y="0"/>
                  </a:cubicBezTo>
                  <a:cubicBezTo>
                    <a:pt x="7" y="0"/>
                    <a:pt x="7" y="0"/>
                    <a:pt x="7" y="0"/>
                  </a:cubicBezTo>
                  <a:cubicBezTo>
                    <a:pt x="11" y="11"/>
                    <a:pt x="11" y="11"/>
                    <a:pt x="11" y="11"/>
                  </a:cubicBezTo>
                  <a:cubicBezTo>
                    <a:pt x="12" y="13"/>
                    <a:pt x="13" y="16"/>
                    <a:pt x="14" y="19"/>
                  </a:cubicBezTo>
                  <a:cubicBezTo>
                    <a:pt x="15" y="16"/>
                    <a:pt x="16" y="13"/>
                    <a:pt x="17" y="11"/>
                  </a:cubicBezTo>
                  <a:cubicBezTo>
                    <a:pt x="21" y="0"/>
                    <a:pt x="21" y="0"/>
                    <a:pt x="21"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5" name="Freeform 23"/>
            <p:cNvSpPr>
              <a:spLocks/>
            </p:cNvSpPr>
            <p:nvPr/>
          </p:nvSpPr>
          <p:spPr bwMode="auto">
            <a:xfrm>
              <a:off x="6678613" y="3668713"/>
              <a:ext cx="71438" cy="101600"/>
            </a:xfrm>
            <a:custGeom>
              <a:avLst/>
              <a:gdLst>
                <a:gd name="T0" fmla="*/ 45 w 45"/>
                <a:gd name="T1" fmla="*/ 52 h 64"/>
                <a:gd name="T2" fmla="*/ 45 w 45"/>
                <a:gd name="T3" fmla="*/ 64 h 64"/>
                <a:gd name="T4" fmla="*/ 0 w 45"/>
                <a:gd name="T5" fmla="*/ 64 h 64"/>
                <a:gd name="T6" fmla="*/ 0 w 45"/>
                <a:gd name="T7" fmla="*/ 0 h 64"/>
                <a:gd name="T8" fmla="*/ 45 w 45"/>
                <a:gd name="T9" fmla="*/ 0 h 64"/>
                <a:gd name="T10" fmla="*/ 45 w 45"/>
                <a:gd name="T11" fmla="*/ 12 h 64"/>
                <a:gd name="T12" fmla="*/ 14 w 45"/>
                <a:gd name="T13" fmla="*/ 12 h 64"/>
                <a:gd name="T14" fmla="*/ 14 w 45"/>
                <a:gd name="T15" fmla="*/ 26 h 64"/>
                <a:gd name="T16" fmla="*/ 42 w 45"/>
                <a:gd name="T17" fmla="*/ 26 h 64"/>
                <a:gd name="T18" fmla="*/ 42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5" y="0"/>
                  </a:lnTo>
                  <a:lnTo>
                    <a:pt x="45" y="12"/>
                  </a:lnTo>
                  <a:lnTo>
                    <a:pt x="14" y="12"/>
                  </a:lnTo>
                  <a:lnTo>
                    <a:pt x="14" y="26"/>
                  </a:lnTo>
                  <a:lnTo>
                    <a:pt x="42" y="26"/>
                  </a:lnTo>
                  <a:lnTo>
                    <a:pt x="42"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6" name="Freeform 24"/>
            <p:cNvSpPr>
              <a:spLocks/>
            </p:cNvSpPr>
            <p:nvPr/>
          </p:nvSpPr>
          <p:spPr bwMode="auto">
            <a:xfrm>
              <a:off x="6791326"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9"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7" name="Freeform 25"/>
            <p:cNvSpPr>
              <a:spLocks/>
            </p:cNvSpPr>
            <p:nvPr/>
          </p:nvSpPr>
          <p:spPr bwMode="auto">
            <a:xfrm>
              <a:off x="6907213" y="3668713"/>
              <a:ext cx="79375" cy="101600"/>
            </a:xfrm>
            <a:custGeom>
              <a:avLst/>
              <a:gdLst>
                <a:gd name="T0" fmla="*/ 19 w 50"/>
                <a:gd name="T1" fmla="*/ 12 h 64"/>
                <a:gd name="T2" fmla="*/ 0 w 50"/>
                <a:gd name="T3" fmla="*/ 12 h 64"/>
                <a:gd name="T4" fmla="*/ 0 w 50"/>
                <a:gd name="T5" fmla="*/ 0 h 64"/>
                <a:gd name="T6" fmla="*/ 50 w 50"/>
                <a:gd name="T7" fmla="*/ 0 h 64"/>
                <a:gd name="T8" fmla="*/ 50 w 50"/>
                <a:gd name="T9" fmla="*/ 12 h 64"/>
                <a:gd name="T10" fmla="*/ 34 w 50"/>
                <a:gd name="T11" fmla="*/ 12 h 64"/>
                <a:gd name="T12" fmla="*/ 34 w 50"/>
                <a:gd name="T13" fmla="*/ 64 h 64"/>
                <a:gd name="T14" fmla="*/ 19 w 50"/>
                <a:gd name="T15" fmla="*/ 64 h 64"/>
                <a:gd name="T16" fmla="*/ 19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9" y="12"/>
                  </a:moveTo>
                  <a:lnTo>
                    <a:pt x="0" y="12"/>
                  </a:lnTo>
                  <a:lnTo>
                    <a:pt x="0" y="0"/>
                  </a:lnTo>
                  <a:lnTo>
                    <a:pt x="50" y="0"/>
                  </a:lnTo>
                  <a:lnTo>
                    <a:pt x="50" y="12"/>
                  </a:lnTo>
                  <a:lnTo>
                    <a:pt x="34" y="12"/>
                  </a:lnTo>
                  <a:lnTo>
                    <a:pt x="34" y="64"/>
                  </a:lnTo>
                  <a:lnTo>
                    <a:pt x="19" y="64"/>
                  </a:lnTo>
                  <a:lnTo>
                    <a:pt x="1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3595303326"/>
      </p:ext>
    </p:extLst>
  </p:cSld>
  <p:clrMapOvr>
    <a:overrideClrMapping bg1="lt1" tx1="dk1" bg2="lt2" tx2="dk2" accent1="accent1" accent2="accent2" accent3="accent3" accent4="accent4" accent5="accent5" accent6="accent6" hlink="hlink" folHlink="folHlink"/>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1531" y="1342800"/>
            <a:ext cx="8400000" cy="745200"/>
          </a:xfrm>
        </p:spPr>
        <p:txBody>
          <a:bodyPr anchor="b" anchorCtr="0">
            <a:noAutofit/>
          </a:bodyPr>
          <a:lstStyle>
            <a:lvl1pPr algn="ctr">
              <a:defRPr sz="2400"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871531" y="2160000"/>
            <a:ext cx="8400000" cy="720000"/>
          </a:xfrm>
        </p:spPr>
        <p:txBody>
          <a:bodyPr anchor="t" anchorCtr="0">
            <a:noAutofit/>
          </a:bodyPr>
          <a:lstStyle>
            <a:lvl1pPr marL="0" indent="0" algn="ctr">
              <a:buNone/>
              <a:defRPr sz="1600" b="1">
                <a:solidFill>
                  <a:schemeClr val="accent2"/>
                </a:solidFill>
              </a:defRPr>
            </a:lvl1pPr>
            <a:lvl2pPr marL="457123" indent="0">
              <a:buNone/>
              <a:defRPr sz="1800">
                <a:solidFill>
                  <a:schemeClr val="tx1">
                    <a:tint val="75000"/>
                  </a:schemeClr>
                </a:solidFill>
              </a:defRPr>
            </a:lvl2pPr>
            <a:lvl3pPr marL="914245" indent="0">
              <a:buNone/>
              <a:defRPr sz="1600">
                <a:solidFill>
                  <a:schemeClr val="tx1">
                    <a:tint val="75000"/>
                  </a:schemeClr>
                </a:solidFill>
              </a:defRPr>
            </a:lvl3pPr>
            <a:lvl4pPr marL="1371368" indent="0">
              <a:buNone/>
              <a:defRPr sz="1400">
                <a:solidFill>
                  <a:schemeClr val="tx1">
                    <a:tint val="75000"/>
                  </a:schemeClr>
                </a:solidFill>
              </a:defRPr>
            </a:lvl4pPr>
            <a:lvl5pPr marL="1828490" indent="0">
              <a:buNone/>
              <a:defRPr sz="1400">
                <a:solidFill>
                  <a:schemeClr val="tx1">
                    <a:tint val="75000"/>
                  </a:schemeClr>
                </a:solidFill>
              </a:defRPr>
            </a:lvl5pPr>
            <a:lvl6pPr marL="2285613" indent="0">
              <a:buNone/>
              <a:defRPr sz="1400">
                <a:solidFill>
                  <a:schemeClr val="tx1">
                    <a:tint val="75000"/>
                  </a:schemeClr>
                </a:solidFill>
              </a:defRPr>
            </a:lvl6pPr>
            <a:lvl7pPr marL="2742736" indent="0">
              <a:buNone/>
              <a:defRPr sz="1400">
                <a:solidFill>
                  <a:schemeClr val="tx1">
                    <a:tint val="75000"/>
                  </a:schemeClr>
                </a:solidFill>
              </a:defRPr>
            </a:lvl7pPr>
            <a:lvl8pPr marL="3199858" indent="0">
              <a:buNone/>
              <a:defRPr sz="1400">
                <a:solidFill>
                  <a:schemeClr val="tx1">
                    <a:tint val="75000"/>
                  </a:schemeClr>
                </a:solidFill>
              </a:defRPr>
            </a:lvl8pPr>
            <a:lvl9pPr marL="3656981" indent="0">
              <a:buNone/>
              <a:defRPr sz="1400">
                <a:solidFill>
                  <a:schemeClr val="tx1">
                    <a:tint val="75000"/>
                  </a:schemeClr>
                </a:solidFill>
              </a:defRPr>
            </a:lvl9pPr>
          </a:lstStyle>
          <a:p>
            <a:pPr lvl="0"/>
            <a:r>
              <a:rPr lang="en-GB" dirty="0"/>
              <a:t>Click to edit Master text styles</a:t>
            </a:r>
          </a:p>
        </p:txBody>
      </p:sp>
      <p:grpSp>
        <p:nvGrpSpPr>
          <p:cNvPr id="18" name="Pulse"/>
          <p:cNvGrpSpPr/>
          <p:nvPr userDrawn="1"/>
        </p:nvGrpSpPr>
        <p:grpSpPr>
          <a:xfrm>
            <a:off x="8432786" y="2994841"/>
            <a:ext cx="3762841" cy="3430428"/>
            <a:chOff x="6324589" y="2994841"/>
            <a:chExt cx="2822131" cy="3430428"/>
          </a:xfrm>
        </p:grpSpPr>
        <p:sp>
          <p:nvSpPr>
            <p:cNvPr id="19"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0"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1"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2"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3"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grpSp>
    </p:spTree>
    <p:extLst>
      <p:ext uri="{BB962C8B-B14F-4D97-AF65-F5344CB8AC3E}">
        <p14:creationId xmlns:p14="http://schemas.microsoft.com/office/powerpoint/2010/main" val="4183566269"/>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p:nvSpPr>
          <p:cNvPr id="53" name="Picture Placeholder 5"/>
          <p:cNvSpPr>
            <a:spLocks noGrp="1"/>
          </p:cNvSpPr>
          <p:nvPr>
            <p:ph type="pic" sz="quarter" idx="15" hasCustomPrompt="1"/>
          </p:nvPr>
        </p:nvSpPr>
        <p:spPr>
          <a:xfrm>
            <a:off x="-20389" y="0"/>
            <a:ext cx="12192000" cy="6858000"/>
          </a:xfrm>
        </p:spPr>
        <p:txBody>
          <a:bodyPr anchor="ctr" anchorCtr="0"/>
          <a:lstStyle>
            <a:lvl1pPr marL="0" indent="0" algn="ctr">
              <a:buNone/>
              <a:defRPr baseline="0">
                <a:solidFill>
                  <a:schemeClr val="tx1"/>
                </a:solidFill>
              </a:defRPr>
            </a:lvl1pPr>
          </a:lstStyle>
          <a:p>
            <a:r>
              <a:rPr lang="sv-SE" dirty="0" err="1"/>
              <a:t>Insert</a:t>
            </a:r>
            <a:r>
              <a:rPr lang="sv-SE" dirty="0"/>
              <a:t> </a:t>
            </a:r>
            <a:r>
              <a:rPr lang="sv-SE" dirty="0" err="1"/>
              <a:t>picture</a:t>
            </a:r>
            <a:r>
              <a:rPr lang="sv-SE" dirty="0"/>
              <a:t> by </a:t>
            </a:r>
            <a:r>
              <a:rPr lang="sv-SE" dirty="0" err="1"/>
              <a:t>using</a:t>
            </a:r>
            <a:r>
              <a:rPr lang="sv-SE" dirty="0"/>
              <a:t> Nordea Image Bank </a:t>
            </a:r>
            <a:r>
              <a:rPr lang="sv-SE" dirty="0" err="1"/>
              <a:t>button</a:t>
            </a:r>
            <a:r>
              <a:rPr lang="sv-SE" dirty="0"/>
              <a:t> or </a:t>
            </a:r>
            <a:r>
              <a:rPr lang="sv-SE" dirty="0" err="1"/>
              <a:t>use</a:t>
            </a:r>
            <a:r>
              <a:rPr lang="sv-SE" dirty="0"/>
              <a:t> as </a:t>
            </a:r>
            <a:r>
              <a:rPr lang="sv-SE" dirty="0" err="1"/>
              <a:t>pink</a:t>
            </a:r>
            <a:r>
              <a:rPr lang="sv-SE" dirty="0"/>
              <a:t> </a:t>
            </a:r>
            <a:r>
              <a:rPr lang="sv-SE" dirty="0" err="1"/>
              <a:t>slide</a:t>
            </a:r>
            <a:endParaRPr lang="en-GB" dirty="0"/>
          </a:p>
        </p:txBody>
      </p:sp>
      <p:sp>
        <p:nvSpPr>
          <p:cNvPr id="2" name="Title 1"/>
          <p:cNvSpPr>
            <a:spLocks noGrp="1"/>
          </p:cNvSpPr>
          <p:nvPr>
            <p:ph type="title"/>
          </p:nvPr>
        </p:nvSpPr>
        <p:spPr>
          <a:xfrm>
            <a:off x="1871531" y="1342800"/>
            <a:ext cx="8400000" cy="745200"/>
          </a:xfrm>
        </p:spPr>
        <p:txBody>
          <a:bodyPr anchor="b" anchorCtr="0">
            <a:noAutofit/>
          </a:bodyPr>
          <a:lstStyle>
            <a:lvl1pPr algn="ctr">
              <a:defRPr sz="2400"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871531" y="2160000"/>
            <a:ext cx="8400000" cy="720000"/>
          </a:xfrm>
        </p:spPr>
        <p:txBody>
          <a:bodyPr anchor="t" anchorCtr="0">
            <a:noAutofit/>
          </a:bodyPr>
          <a:lstStyle>
            <a:lvl1pPr marL="0" indent="0" algn="ctr">
              <a:buNone/>
              <a:defRPr sz="1600" b="1">
                <a:solidFill>
                  <a:schemeClr val="tx2"/>
                </a:solidFill>
              </a:defRPr>
            </a:lvl1pPr>
            <a:lvl2pPr marL="457123" indent="0">
              <a:buNone/>
              <a:defRPr sz="1800">
                <a:solidFill>
                  <a:schemeClr val="tx1">
                    <a:tint val="75000"/>
                  </a:schemeClr>
                </a:solidFill>
              </a:defRPr>
            </a:lvl2pPr>
            <a:lvl3pPr marL="914245" indent="0">
              <a:buNone/>
              <a:defRPr sz="1600">
                <a:solidFill>
                  <a:schemeClr val="tx1">
                    <a:tint val="75000"/>
                  </a:schemeClr>
                </a:solidFill>
              </a:defRPr>
            </a:lvl3pPr>
            <a:lvl4pPr marL="1371368" indent="0">
              <a:buNone/>
              <a:defRPr sz="1400">
                <a:solidFill>
                  <a:schemeClr val="tx1">
                    <a:tint val="75000"/>
                  </a:schemeClr>
                </a:solidFill>
              </a:defRPr>
            </a:lvl4pPr>
            <a:lvl5pPr marL="1828490" indent="0">
              <a:buNone/>
              <a:defRPr sz="1400">
                <a:solidFill>
                  <a:schemeClr val="tx1">
                    <a:tint val="75000"/>
                  </a:schemeClr>
                </a:solidFill>
              </a:defRPr>
            </a:lvl5pPr>
            <a:lvl6pPr marL="2285613" indent="0">
              <a:buNone/>
              <a:defRPr sz="1400">
                <a:solidFill>
                  <a:schemeClr val="tx1">
                    <a:tint val="75000"/>
                  </a:schemeClr>
                </a:solidFill>
              </a:defRPr>
            </a:lvl6pPr>
            <a:lvl7pPr marL="2742736" indent="0">
              <a:buNone/>
              <a:defRPr sz="1400">
                <a:solidFill>
                  <a:schemeClr val="tx1">
                    <a:tint val="75000"/>
                  </a:schemeClr>
                </a:solidFill>
              </a:defRPr>
            </a:lvl7pPr>
            <a:lvl8pPr marL="3199858" indent="0">
              <a:buNone/>
              <a:defRPr sz="1400">
                <a:solidFill>
                  <a:schemeClr val="tx1">
                    <a:tint val="75000"/>
                  </a:schemeClr>
                </a:solidFill>
              </a:defRPr>
            </a:lvl8pPr>
            <a:lvl9pPr marL="3656981" indent="0">
              <a:buNone/>
              <a:defRPr sz="1400">
                <a:solidFill>
                  <a:schemeClr val="tx1">
                    <a:tint val="75000"/>
                  </a:schemeClr>
                </a:solidFill>
              </a:defRPr>
            </a:lvl9pPr>
          </a:lstStyle>
          <a:p>
            <a:pPr lvl="0"/>
            <a:r>
              <a:rPr lang="en-GB" dirty="0"/>
              <a:t>Click to edit Master text styles</a:t>
            </a:r>
          </a:p>
        </p:txBody>
      </p:sp>
      <p:grpSp>
        <p:nvGrpSpPr>
          <p:cNvPr id="26" name="Pulse"/>
          <p:cNvGrpSpPr/>
          <p:nvPr userDrawn="1"/>
        </p:nvGrpSpPr>
        <p:grpSpPr>
          <a:xfrm>
            <a:off x="0" y="2749716"/>
            <a:ext cx="12192000" cy="3498851"/>
            <a:chOff x="0" y="1681163"/>
            <a:chExt cx="9144000" cy="3498851"/>
          </a:xfrm>
          <a:solidFill>
            <a:srgbClr val="0000A0"/>
          </a:solidFill>
        </p:grpSpPr>
        <p:sp>
          <p:nvSpPr>
            <p:cNvPr id="8" name="Freeform 5"/>
            <p:cNvSpPr>
              <a:spLocks/>
            </p:cNvSpPr>
            <p:nvPr userDrawn="1"/>
          </p:nvSpPr>
          <p:spPr bwMode="auto">
            <a:xfrm>
              <a:off x="409575" y="3290888"/>
              <a:ext cx="257175" cy="428625"/>
            </a:xfrm>
            <a:custGeom>
              <a:avLst/>
              <a:gdLst>
                <a:gd name="T0" fmla="*/ 41 w 81"/>
                <a:gd name="T1" fmla="*/ 135 h 135"/>
                <a:gd name="T2" fmla="*/ 41 w 81"/>
                <a:gd name="T3" fmla="*/ 135 h 135"/>
                <a:gd name="T4" fmla="*/ 0 w 81"/>
                <a:gd name="T5" fmla="*/ 95 h 135"/>
                <a:gd name="T6" fmla="*/ 0 w 81"/>
                <a:gd name="T7" fmla="*/ 40 h 135"/>
                <a:gd name="T8" fmla="*/ 41 w 81"/>
                <a:gd name="T9" fmla="*/ 0 h 135"/>
                <a:gd name="T10" fmla="*/ 81 w 81"/>
                <a:gd name="T11" fmla="*/ 40 h 135"/>
                <a:gd name="T12" fmla="*/ 81 w 81"/>
                <a:gd name="T13" fmla="*/ 95 h 135"/>
                <a:gd name="T14" fmla="*/ 41 w 81"/>
                <a:gd name="T15" fmla="*/ 13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5">
                  <a:moveTo>
                    <a:pt x="41" y="135"/>
                  </a:moveTo>
                  <a:cubicBezTo>
                    <a:pt x="41" y="135"/>
                    <a:pt x="41" y="135"/>
                    <a:pt x="41" y="135"/>
                  </a:cubicBezTo>
                  <a:cubicBezTo>
                    <a:pt x="18" y="135"/>
                    <a:pt x="0" y="117"/>
                    <a:pt x="0" y="95"/>
                  </a:cubicBezTo>
                  <a:cubicBezTo>
                    <a:pt x="0" y="40"/>
                    <a:pt x="0" y="40"/>
                    <a:pt x="0" y="40"/>
                  </a:cubicBezTo>
                  <a:cubicBezTo>
                    <a:pt x="0" y="18"/>
                    <a:pt x="18" y="0"/>
                    <a:pt x="41" y="0"/>
                  </a:cubicBezTo>
                  <a:cubicBezTo>
                    <a:pt x="63" y="0"/>
                    <a:pt x="81" y="18"/>
                    <a:pt x="81" y="40"/>
                  </a:cubicBezTo>
                  <a:cubicBezTo>
                    <a:pt x="81" y="95"/>
                    <a:pt x="81" y="95"/>
                    <a:pt x="81" y="95"/>
                  </a:cubicBezTo>
                  <a:cubicBezTo>
                    <a:pt x="81" y="117"/>
                    <a:pt x="63" y="135"/>
                    <a:pt x="41" y="1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8537575" y="3290888"/>
              <a:ext cx="254000" cy="428625"/>
            </a:xfrm>
            <a:custGeom>
              <a:avLst/>
              <a:gdLst>
                <a:gd name="T0" fmla="*/ 40 w 80"/>
                <a:gd name="T1" fmla="*/ 135 h 135"/>
                <a:gd name="T2" fmla="*/ 40 w 80"/>
                <a:gd name="T3" fmla="*/ 135 h 135"/>
                <a:gd name="T4" fmla="*/ 0 w 80"/>
                <a:gd name="T5" fmla="*/ 95 h 135"/>
                <a:gd name="T6" fmla="*/ 0 w 80"/>
                <a:gd name="T7" fmla="*/ 40 h 135"/>
                <a:gd name="T8" fmla="*/ 40 w 80"/>
                <a:gd name="T9" fmla="*/ 0 h 135"/>
                <a:gd name="T10" fmla="*/ 80 w 80"/>
                <a:gd name="T11" fmla="*/ 40 h 135"/>
                <a:gd name="T12" fmla="*/ 80 w 80"/>
                <a:gd name="T13" fmla="*/ 95 h 135"/>
                <a:gd name="T14" fmla="*/ 40 w 80"/>
                <a:gd name="T15" fmla="*/ 13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35">
                  <a:moveTo>
                    <a:pt x="40" y="135"/>
                  </a:moveTo>
                  <a:cubicBezTo>
                    <a:pt x="40" y="135"/>
                    <a:pt x="40" y="135"/>
                    <a:pt x="40" y="135"/>
                  </a:cubicBezTo>
                  <a:cubicBezTo>
                    <a:pt x="18" y="135"/>
                    <a:pt x="0" y="117"/>
                    <a:pt x="0" y="95"/>
                  </a:cubicBezTo>
                  <a:cubicBezTo>
                    <a:pt x="0" y="40"/>
                    <a:pt x="0" y="40"/>
                    <a:pt x="0" y="40"/>
                  </a:cubicBezTo>
                  <a:cubicBezTo>
                    <a:pt x="0" y="18"/>
                    <a:pt x="18" y="0"/>
                    <a:pt x="40" y="0"/>
                  </a:cubicBezTo>
                  <a:cubicBezTo>
                    <a:pt x="62" y="0"/>
                    <a:pt x="80" y="18"/>
                    <a:pt x="80" y="40"/>
                  </a:cubicBezTo>
                  <a:cubicBezTo>
                    <a:pt x="80" y="95"/>
                    <a:pt x="80" y="95"/>
                    <a:pt x="80" y="95"/>
                  </a:cubicBezTo>
                  <a:cubicBezTo>
                    <a:pt x="80" y="117"/>
                    <a:pt x="62" y="135"/>
                    <a:pt x="40" y="1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noEditPoints="1"/>
            </p:cNvSpPr>
            <p:nvPr userDrawn="1"/>
          </p:nvSpPr>
          <p:spPr bwMode="auto">
            <a:xfrm>
              <a:off x="6226175" y="2752726"/>
              <a:ext cx="428625" cy="1076325"/>
            </a:xfrm>
            <a:custGeom>
              <a:avLst/>
              <a:gdLst>
                <a:gd name="T0" fmla="*/ 68 w 135"/>
                <a:gd name="T1" fmla="*/ 14 h 338"/>
                <a:gd name="T2" fmla="*/ 122 w 135"/>
                <a:gd name="T3" fmla="*/ 68 h 338"/>
                <a:gd name="T4" fmla="*/ 122 w 135"/>
                <a:gd name="T5" fmla="*/ 270 h 338"/>
                <a:gd name="T6" fmla="*/ 68 w 135"/>
                <a:gd name="T7" fmla="*/ 324 h 338"/>
                <a:gd name="T8" fmla="*/ 14 w 135"/>
                <a:gd name="T9" fmla="*/ 270 h 338"/>
                <a:gd name="T10" fmla="*/ 14 w 135"/>
                <a:gd name="T11" fmla="*/ 68 h 338"/>
                <a:gd name="T12" fmla="*/ 68 w 135"/>
                <a:gd name="T13" fmla="*/ 14 h 338"/>
                <a:gd name="T14" fmla="*/ 68 w 135"/>
                <a:gd name="T15" fmla="*/ 0 h 338"/>
                <a:gd name="T16" fmla="*/ 68 w 135"/>
                <a:gd name="T17" fmla="*/ 0 h 338"/>
                <a:gd name="T18" fmla="*/ 0 w 135"/>
                <a:gd name="T19" fmla="*/ 68 h 338"/>
                <a:gd name="T20" fmla="*/ 0 w 135"/>
                <a:gd name="T21" fmla="*/ 270 h 338"/>
                <a:gd name="T22" fmla="*/ 68 w 135"/>
                <a:gd name="T23" fmla="*/ 338 h 338"/>
                <a:gd name="T24" fmla="*/ 135 w 135"/>
                <a:gd name="T25" fmla="*/ 270 h 338"/>
                <a:gd name="T26" fmla="*/ 135 w 135"/>
                <a:gd name="T27" fmla="*/ 68 h 338"/>
                <a:gd name="T28" fmla="*/ 68 w 135"/>
                <a:gd name="T29"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338">
                  <a:moveTo>
                    <a:pt x="68" y="14"/>
                  </a:moveTo>
                  <a:cubicBezTo>
                    <a:pt x="98" y="14"/>
                    <a:pt x="122" y="38"/>
                    <a:pt x="122" y="68"/>
                  </a:cubicBezTo>
                  <a:cubicBezTo>
                    <a:pt x="122" y="270"/>
                    <a:pt x="122" y="270"/>
                    <a:pt x="122" y="270"/>
                  </a:cubicBezTo>
                  <a:cubicBezTo>
                    <a:pt x="122" y="300"/>
                    <a:pt x="98" y="324"/>
                    <a:pt x="68" y="324"/>
                  </a:cubicBezTo>
                  <a:cubicBezTo>
                    <a:pt x="38" y="324"/>
                    <a:pt x="14" y="300"/>
                    <a:pt x="14" y="270"/>
                  </a:cubicBezTo>
                  <a:cubicBezTo>
                    <a:pt x="14" y="68"/>
                    <a:pt x="14" y="68"/>
                    <a:pt x="14" y="68"/>
                  </a:cubicBezTo>
                  <a:cubicBezTo>
                    <a:pt x="14" y="38"/>
                    <a:pt x="38" y="14"/>
                    <a:pt x="68" y="14"/>
                  </a:cubicBezTo>
                  <a:moveTo>
                    <a:pt x="68" y="0"/>
                  </a:moveTo>
                  <a:cubicBezTo>
                    <a:pt x="68" y="0"/>
                    <a:pt x="68" y="0"/>
                    <a:pt x="68" y="0"/>
                  </a:cubicBezTo>
                  <a:cubicBezTo>
                    <a:pt x="31" y="0"/>
                    <a:pt x="0" y="31"/>
                    <a:pt x="0" y="68"/>
                  </a:cubicBezTo>
                  <a:cubicBezTo>
                    <a:pt x="0" y="270"/>
                    <a:pt x="0" y="270"/>
                    <a:pt x="0" y="270"/>
                  </a:cubicBezTo>
                  <a:cubicBezTo>
                    <a:pt x="0" y="308"/>
                    <a:pt x="31" y="338"/>
                    <a:pt x="68" y="338"/>
                  </a:cubicBezTo>
                  <a:cubicBezTo>
                    <a:pt x="105" y="338"/>
                    <a:pt x="135" y="308"/>
                    <a:pt x="135" y="270"/>
                  </a:cubicBezTo>
                  <a:cubicBezTo>
                    <a:pt x="135" y="68"/>
                    <a:pt x="135" y="68"/>
                    <a:pt x="135" y="68"/>
                  </a:cubicBezTo>
                  <a:cubicBezTo>
                    <a:pt x="135" y="31"/>
                    <a:pt x="105" y="0"/>
                    <a:pt x="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1" name="Freeform 8"/>
            <p:cNvSpPr>
              <a:spLocks/>
            </p:cNvSpPr>
            <p:nvPr userDrawn="1"/>
          </p:nvSpPr>
          <p:spPr bwMode="auto">
            <a:xfrm>
              <a:off x="7934325" y="3268663"/>
              <a:ext cx="428625" cy="1074738"/>
            </a:xfrm>
            <a:custGeom>
              <a:avLst/>
              <a:gdLst>
                <a:gd name="T0" fmla="*/ 68 w 135"/>
                <a:gd name="T1" fmla="*/ 338 h 338"/>
                <a:gd name="T2" fmla="*/ 68 w 135"/>
                <a:gd name="T3" fmla="*/ 338 h 338"/>
                <a:gd name="T4" fmla="*/ 0 w 135"/>
                <a:gd name="T5" fmla="*/ 270 h 338"/>
                <a:gd name="T6" fmla="*/ 0 w 135"/>
                <a:gd name="T7" fmla="*/ 68 h 338"/>
                <a:gd name="T8" fmla="*/ 68 w 135"/>
                <a:gd name="T9" fmla="*/ 0 h 338"/>
                <a:gd name="T10" fmla="*/ 135 w 135"/>
                <a:gd name="T11" fmla="*/ 68 h 338"/>
                <a:gd name="T12" fmla="*/ 135 w 135"/>
                <a:gd name="T13" fmla="*/ 270 h 338"/>
                <a:gd name="T14" fmla="*/ 68 w 135"/>
                <a:gd name="T15" fmla="*/ 338 h 3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338">
                  <a:moveTo>
                    <a:pt x="68" y="338"/>
                  </a:moveTo>
                  <a:cubicBezTo>
                    <a:pt x="68" y="338"/>
                    <a:pt x="68" y="338"/>
                    <a:pt x="68" y="338"/>
                  </a:cubicBezTo>
                  <a:cubicBezTo>
                    <a:pt x="31" y="338"/>
                    <a:pt x="0" y="308"/>
                    <a:pt x="0" y="270"/>
                  </a:cubicBezTo>
                  <a:cubicBezTo>
                    <a:pt x="0" y="68"/>
                    <a:pt x="0" y="68"/>
                    <a:pt x="0" y="68"/>
                  </a:cubicBezTo>
                  <a:cubicBezTo>
                    <a:pt x="0" y="31"/>
                    <a:pt x="31" y="0"/>
                    <a:pt x="68" y="0"/>
                  </a:cubicBezTo>
                  <a:cubicBezTo>
                    <a:pt x="105" y="0"/>
                    <a:pt x="135" y="31"/>
                    <a:pt x="135" y="68"/>
                  </a:cubicBezTo>
                  <a:cubicBezTo>
                    <a:pt x="135" y="270"/>
                    <a:pt x="135" y="270"/>
                    <a:pt x="135" y="270"/>
                  </a:cubicBezTo>
                  <a:cubicBezTo>
                    <a:pt x="135" y="308"/>
                    <a:pt x="105" y="338"/>
                    <a:pt x="68" y="3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2" name="Freeform 9"/>
            <p:cNvSpPr>
              <a:spLocks noEditPoints="1"/>
            </p:cNvSpPr>
            <p:nvPr userDrawn="1"/>
          </p:nvSpPr>
          <p:spPr bwMode="auto">
            <a:xfrm>
              <a:off x="6870700" y="1916113"/>
              <a:ext cx="533400" cy="2405063"/>
            </a:xfrm>
            <a:custGeom>
              <a:avLst/>
              <a:gdLst>
                <a:gd name="T0" fmla="*/ 84 w 168"/>
                <a:gd name="T1" fmla="*/ 14 h 756"/>
                <a:gd name="T2" fmla="*/ 155 w 168"/>
                <a:gd name="T3" fmla="*/ 85 h 756"/>
                <a:gd name="T4" fmla="*/ 155 w 168"/>
                <a:gd name="T5" fmla="*/ 672 h 756"/>
                <a:gd name="T6" fmla="*/ 84 w 168"/>
                <a:gd name="T7" fmla="*/ 743 h 756"/>
                <a:gd name="T8" fmla="*/ 13 w 168"/>
                <a:gd name="T9" fmla="*/ 672 h 756"/>
                <a:gd name="T10" fmla="*/ 13 w 168"/>
                <a:gd name="T11" fmla="*/ 85 h 756"/>
                <a:gd name="T12" fmla="*/ 84 w 168"/>
                <a:gd name="T13" fmla="*/ 14 h 756"/>
                <a:gd name="T14" fmla="*/ 84 w 168"/>
                <a:gd name="T15" fmla="*/ 0 h 756"/>
                <a:gd name="T16" fmla="*/ 0 w 168"/>
                <a:gd name="T17" fmla="*/ 85 h 756"/>
                <a:gd name="T18" fmla="*/ 0 w 168"/>
                <a:gd name="T19" fmla="*/ 672 h 756"/>
                <a:gd name="T20" fmla="*/ 84 w 168"/>
                <a:gd name="T21" fmla="*/ 756 h 756"/>
                <a:gd name="T22" fmla="*/ 168 w 168"/>
                <a:gd name="T23" fmla="*/ 672 h 756"/>
                <a:gd name="T24" fmla="*/ 168 w 168"/>
                <a:gd name="T25" fmla="*/ 85 h 756"/>
                <a:gd name="T26" fmla="*/ 84 w 168"/>
                <a:gd name="T27" fmla="*/ 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756">
                  <a:moveTo>
                    <a:pt x="84" y="14"/>
                  </a:moveTo>
                  <a:cubicBezTo>
                    <a:pt x="123" y="14"/>
                    <a:pt x="155" y="46"/>
                    <a:pt x="155" y="85"/>
                  </a:cubicBezTo>
                  <a:cubicBezTo>
                    <a:pt x="155" y="672"/>
                    <a:pt x="155" y="672"/>
                    <a:pt x="155" y="672"/>
                  </a:cubicBezTo>
                  <a:cubicBezTo>
                    <a:pt x="155" y="711"/>
                    <a:pt x="123" y="743"/>
                    <a:pt x="84" y="743"/>
                  </a:cubicBezTo>
                  <a:cubicBezTo>
                    <a:pt x="45" y="743"/>
                    <a:pt x="13" y="711"/>
                    <a:pt x="13" y="672"/>
                  </a:cubicBezTo>
                  <a:cubicBezTo>
                    <a:pt x="13" y="85"/>
                    <a:pt x="13" y="85"/>
                    <a:pt x="13" y="85"/>
                  </a:cubicBezTo>
                  <a:cubicBezTo>
                    <a:pt x="13" y="46"/>
                    <a:pt x="45" y="14"/>
                    <a:pt x="84" y="14"/>
                  </a:cubicBezTo>
                  <a:moveTo>
                    <a:pt x="84" y="0"/>
                  </a:moveTo>
                  <a:cubicBezTo>
                    <a:pt x="38" y="0"/>
                    <a:pt x="0" y="38"/>
                    <a:pt x="0" y="85"/>
                  </a:cubicBezTo>
                  <a:cubicBezTo>
                    <a:pt x="0" y="672"/>
                    <a:pt x="0" y="672"/>
                    <a:pt x="0" y="672"/>
                  </a:cubicBezTo>
                  <a:cubicBezTo>
                    <a:pt x="0" y="718"/>
                    <a:pt x="38" y="756"/>
                    <a:pt x="84" y="756"/>
                  </a:cubicBezTo>
                  <a:cubicBezTo>
                    <a:pt x="131" y="756"/>
                    <a:pt x="168" y="718"/>
                    <a:pt x="168" y="672"/>
                  </a:cubicBezTo>
                  <a:cubicBezTo>
                    <a:pt x="168" y="85"/>
                    <a:pt x="168" y="85"/>
                    <a:pt x="168" y="85"/>
                  </a:cubicBezTo>
                  <a:cubicBezTo>
                    <a:pt x="168" y="38"/>
                    <a:pt x="131" y="0"/>
                    <a:pt x="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3" name="Freeform 10"/>
            <p:cNvSpPr>
              <a:spLocks noEditPoints="1"/>
            </p:cNvSpPr>
            <p:nvPr userDrawn="1"/>
          </p:nvSpPr>
          <p:spPr bwMode="auto">
            <a:xfrm>
              <a:off x="539750" y="2752726"/>
              <a:ext cx="428625" cy="1076325"/>
            </a:xfrm>
            <a:custGeom>
              <a:avLst/>
              <a:gdLst>
                <a:gd name="T0" fmla="*/ 67 w 135"/>
                <a:gd name="T1" fmla="*/ 14 h 338"/>
                <a:gd name="T2" fmla="*/ 121 w 135"/>
                <a:gd name="T3" fmla="*/ 68 h 338"/>
                <a:gd name="T4" fmla="*/ 121 w 135"/>
                <a:gd name="T5" fmla="*/ 270 h 338"/>
                <a:gd name="T6" fmla="*/ 67 w 135"/>
                <a:gd name="T7" fmla="*/ 324 h 338"/>
                <a:gd name="T8" fmla="*/ 13 w 135"/>
                <a:gd name="T9" fmla="*/ 270 h 338"/>
                <a:gd name="T10" fmla="*/ 13 w 135"/>
                <a:gd name="T11" fmla="*/ 68 h 338"/>
                <a:gd name="T12" fmla="*/ 67 w 135"/>
                <a:gd name="T13" fmla="*/ 14 h 338"/>
                <a:gd name="T14" fmla="*/ 67 w 135"/>
                <a:gd name="T15" fmla="*/ 0 h 338"/>
                <a:gd name="T16" fmla="*/ 0 w 135"/>
                <a:gd name="T17" fmla="*/ 68 h 338"/>
                <a:gd name="T18" fmla="*/ 0 w 135"/>
                <a:gd name="T19" fmla="*/ 270 h 338"/>
                <a:gd name="T20" fmla="*/ 67 w 135"/>
                <a:gd name="T21" fmla="*/ 338 h 338"/>
                <a:gd name="T22" fmla="*/ 135 w 135"/>
                <a:gd name="T23" fmla="*/ 270 h 338"/>
                <a:gd name="T24" fmla="*/ 135 w 135"/>
                <a:gd name="T25" fmla="*/ 68 h 338"/>
                <a:gd name="T26" fmla="*/ 67 w 135"/>
                <a:gd name="T27"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338">
                  <a:moveTo>
                    <a:pt x="67" y="14"/>
                  </a:moveTo>
                  <a:cubicBezTo>
                    <a:pt x="97" y="14"/>
                    <a:pt x="121" y="38"/>
                    <a:pt x="121" y="68"/>
                  </a:cubicBezTo>
                  <a:cubicBezTo>
                    <a:pt x="121" y="270"/>
                    <a:pt x="121" y="270"/>
                    <a:pt x="121" y="270"/>
                  </a:cubicBezTo>
                  <a:cubicBezTo>
                    <a:pt x="121" y="300"/>
                    <a:pt x="97" y="324"/>
                    <a:pt x="67" y="324"/>
                  </a:cubicBezTo>
                  <a:cubicBezTo>
                    <a:pt x="37" y="324"/>
                    <a:pt x="13" y="300"/>
                    <a:pt x="13" y="270"/>
                  </a:cubicBezTo>
                  <a:cubicBezTo>
                    <a:pt x="13" y="68"/>
                    <a:pt x="13" y="68"/>
                    <a:pt x="13" y="68"/>
                  </a:cubicBezTo>
                  <a:cubicBezTo>
                    <a:pt x="13" y="38"/>
                    <a:pt x="37" y="14"/>
                    <a:pt x="67" y="14"/>
                  </a:cubicBezTo>
                  <a:moveTo>
                    <a:pt x="67" y="0"/>
                  </a:moveTo>
                  <a:cubicBezTo>
                    <a:pt x="30" y="0"/>
                    <a:pt x="0" y="31"/>
                    <a:pt x="0" y="68"/>
                  </a:cubicBezTo>
                  <a:cubicBezTo>
                    <a:pt x="0" y="270"/>
                    <a:pt x="0" y="270"/>
                    <a:pt x="0" y="270"/>
                  </a:cubicBezTo>
                  <a:cubicBezTo>
                    <a:pt x="0" y="308"/>
                    <a:pt x="30" y="338"/>
                    <a:pt x="67" y="338"/>
                  </a:cubicBezTo>
                  <a:cubicBezTo>
                    <a:pt x="104" y="338"/>
                    <a:pt x="135" y="308"/>
                    <a:pt x="135" y="270"/>
                  </a:cubicBezTo>
                  <a:cubicBezTo>
                    <a:pt x="135" y="68"/>
                    <a:pt x="135" y="68"/>
                    <a:pt x="135" y="68"/>
                  </a:cubicBezTo>
                  <a:cubicBezTo>
                    <a:pt x="135" y="31"/>
                    <a:pt x="104" y="0"/>
                    <a:pt x="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4" name="Freeform 11"/>
            <p:cNvSpPr>
              <a:spLocks noEditPoints="1"/>
            </p:cNvSpPr>
            <p:nvPr userDrawn="1"/>
          </p:nvSpPr>
          <p:spPr bwMode="auto">
            <a:xfrm>
              <a:off x="1181100" y="1916113"/>
              <a:ext cx="536575" cy="2405063"/>
            </a:xfrm>
            <a:custGeom>
              <a:avLst/>
              <a:gdLst>
                <a:gd name="T0" fmla="*/ 84 w 169"/>
                <a:gd name="T1" fmla="*/ 14 h 756"/>
                <a:gd name="T2" fmla="*/ 155 w 169"/>
                <a:gd name="T3" fmla="*/ 85 h 756"/>
                <a:gd name="T4" fmla="*/ 155 w 169"/>
                <a:gd name="T5" fmla="*/ 672 h 756"/>
                <a:gd name="T6" fmla="*/ 84 w 169"/>
                <a:gd name="T7" fmla="*/ 743 h 756"/>
                <a:gd name="T8" fmla="*/ 14 w 169"/>
                <a:gd name="T9" fmla="*/ 672 h 756"/>
                <a:gd name="T10" fmla="*/ 14 w 169"/>
                <a:gd name="T11" fmla="*/ 85 h 756"/>
                <a:gd name="T12" fmla="*/ 84 w 169"/>
                <a:gd name="T13" fmla="*/ 14 h 756"/>
                <a:gd name="T14" fmla="*/ 84 w 169"/>
                <a:gd name="T15" fmla="*/ 0 h 756"/>
                <a:gd name="T16" fmla="*/ 0 w 169"/>
                <a:gd name="T17" fmla="*/ 85 h 756"/>
                <a:gd name="T18" fmla="*/ 0 w 169"/>
                <a:gd name="T19" fmla="*/ 672 h 756"/>
                <a:gd name="T20" fmla="*/ 84 w 169"/>
                <a:gd name="T21" fmla="*/ 756 h 756"/>
                <a:gd name="T22" fmla="*/ 169 w 169"/>
                <a:gd name="T23" fmla="*/ 672 h 756"/>
                <a:gd name="T24" fmla="*/ 169 w 169"/>
                <a:gd name="T25" fmla="*/ 85 h 756"/>
                <a:gd name="T26" fmla="*/ 84 w 169"/>
                <a:gd name="T27" fmla="*/ 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756">
                  <a:moveTo>
                    <a:pt x="84" y="14"/>
                  </a:moveTo>
                  <a:cubicBezTo>
                    <a:pt x="123" y="14"/>
                    <a:pt x="155" y="46"/>
                    <a:pt x="155" y="85"/>
                  </a:cubicBezTo>
                  <a:cubicBezTo>
                    <a:pt x="155" y="672"/>
                    <a:pt x="155" y="672"/>
                    <a:pt x="155" y="672"/>
                  </a:cubicBezTo>
                  <a:cubicBezTo>
                    <a:pt x="155" y="711"/>
                    <a:pt x="123" y="743"/>
                    <a:pt x="84" y="743"/>
                  </a:cubicBezTo>
                  <a:cubicBezTo>
                    <a:pt x="45" y="743"/>
                    <a:pt x="14" y="711"/>
                    <a:pt x="14" y="672"/>
                  </a:cubicBezTo>
                  <a:cubicBezTo>
                    <a:pt x="14" y="85"/>
                    <a:pt x="14" y="85"/>
                    <a:pt x="14" y="85"/>
                  </a:cubicBezTo>
                  <a:cubicBezTo>
                    <a:pt x="14" y="46"/>
                    <a:pt x="45" y="14"/>
                    <a:pt x="84" y="14"/>
                  </a:cubicBezTo>
                  <a:moveTo>
                    <a:pt x="84" y="0"/>
                  </a:moveTo>
                  <a:cubicBezTo>
                    <a:pt x="38" y="0"/>
                    <a:pt x="0" y="38"/>
                    <a:pt x="0" y="85"/>
                  </a:cubicBezTo>
                  <a:cubicBezTo>
                    <a:pt x="0" y="672"/>
                    <a:pt x="0" y="672"/>
                    <a:pt x="0" y="672"/>
                  </a:cubicBezTo>
                  <a:cubicBezTo>
                    <a:pt x="0" y="718"/>
                    <a:pt x="38" y="756"/>
                    <a:pt x="84" y="756"/>
                  </a:cubicBezTo>
                  <a:cubicBezTo>
                    <a:pt x="131" y="756"/>
                    <a:pt x="169" y="718"/>
                    <a:pt x="169" y="672"/>
                  </a:cubicBezTo>
                  <a:cubicBezTo>
                    <a:pt x="169" y="85"/>
                    <a:pt x="169" y="85"/>
                    <a:pt x="169" y="85"/>
                  </a:cubicBezTo>
                  <a:cubicBezTo>
                    <a:pt x="169" y="38"/>
                    <a:pt x="131" y="0"/>
                    <a:pt x="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5" name="Freeform 12"/>
            <p:cNvSpPr>
              <a:spLocks/>
            </p:cNvSpPr>
            <p:nvPr userDrawn="1"/>
          </p:nvSpPr>
          <p:spPr bwMode="auto">
            <a:xfrm>
              <a:off x="7185025" y="2774951"/>
              <a:ext cx="536575" cy="2405063"/>
            </a:xfrm>
            <a:custGeom>
              <a:avLst/>
              <a:gdLst>
                <a:gd name="T0" fmla="*/ 85 w 169"/>
                <a:gd name="T1" fmla="*/ 756 h 756"/>
                <a:gd name="T2" fmla="*/ 85 w 169"/>
                <a:gd name="T3" fmla="*/ 756 h 756"/>
                <a:gd name="T4" fmla="*/ 0 w 169"/>
                <a:gd name="T5" fmla="*/ 672 h 756"/>
                <a:gd name="T6" fmla="*/ 0 w 169"/>
                <a:gd name="T7" fmla="*/ 85 h 756"/>
                <a:gd name="T8" fmla="*/ 85 w 169"/>
                <a:gd name="T9" fmla="*/ 0 h 756"/>
                <a:gd name="T10" fmla="*/ 169 w 169"/>
                <a:gd name="T11" fmla="*/ 85 h 756"/>
                <a:gd name="T12" fmla="*/ 169 w 169"/>
                <a:gd name="T13" fmla="*/ 672 h 756"/>
                <a:gd name="T14" fmla="*/ 85 w 169"/>
                <a:gd name="T15" fmla="*/ 756 h 7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756">
                  <a:moveTo>
                    <a:pt x="85" y="756"/>
                  </a:moveTo>
                  <a:cubicBezTo>
                    <a:pt x="85" y="756"/>
                    <a:pt x="85" y="756"/>
                    <a:pt x="85" y="756"/>
                  </a:cubicBezTo>
                  <a:cubicBezTo>
                    <a:pt x="38" y="756"/>
                    <a:pt x="0" y="718"/>
                    <a:pt x="0" y="672"/>
                  </a:cubicBezTo>
                  <a:cubicBezTo>
                    <a:pt x="0" y="85"/>
                    <a:pt x="0" y="85"/>
                    <a:pt x="0" y="85"/>
                  </a:cubicBezTo>
                  <a:cubicBezTo>
                    <a:pt x="0" y="38"/>
                    <a:pt x="38" y="0"/>
                    <a:pt x="85" y="0"/>
                  </a:cubicBezTo>
                  <a:cubicBezTo>
                    <a:pt x="131" y="0"/>
                    <a:pt x="169" y="38"/>
                    <a:pt x="169" y="85"/>
                  </a:cubicBezTo>
                  <a:cubicBezTo>
                    <a:pt x="169" y="672"/>
                    <a:pt x="169" y="672"/>
                    <a:pt x="169" y="672"/>
                  </a:cubicBezTo>
                  <a:cubicBezTo>
                    <a:pt x="169" y="718"/>
                    <a:pt x="131" y="756"/>
                    <a:pt x="85" y="7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6" name="Freeform 13"/>
            <p:cNvSpPr>
              <a:spLocks noEditPoints="1"/>
            </p:cNvSpPr>
            <p:nvPr userDrawn="1"/>
          </p:nvSpPr>
          <p:spPr bwMode="auto">
            <a:xfrm>
              <a:off x="3009900" y="2517776"/>
              <a:ext cx="428625" cy="1074738"/>
            </a:xfrm>
            <a:custGeom>
              <a:avLst/>
              <a:gdLst>
                <a:gd name="T0" fmla="*/ 67 w 135"/>
                <a:gd name="T1" fmla="*/ 14 h 338"/>
                <a:gd name="T2" fmla="*/ 121 w 135"/>
                <a:gd name="T3" fmla="*/ 68 h 338"/>
                <a:gd name="T4" fmla="*/ 121 w 135"/>
                <a:gd name="T5" fmla="*/ 270 h 338"/>
                <a:gd name="T6" fmla="*/ 67 w 135"/>
                <a:gd name="T7" fmla="*/ 324 h 338"/>
                <a:gd name="T8" fmla="*/ 13 w 135"/>
                <a:gd name="T9" fmla="*/ 270 h 338"/>
                <a:gd name="T10" fmla="*/ 13 w 135"/>
                <a:gd name="T11" fmla="*/ 68 h 338"/>
                <a:gd name="T12" fmla="*/ 67 w 135"/>
                <a:gd name="T13" fmla="*/ 14 h 338"/>
                <a:gd name="T14" fmla="*/ 67 w 135"/>
                <a:gd name="T15" fmla="*/ 0 h 338"/>
                <a:gd name="T16" fmla="*/ 0 w 135"/>
                <a:gd name="T17" fmla="*/ 68 h 338"/>
                <a:gd name="T18" fmla="*/ 0 w 135"/>
                <a:gd name="T19" fmla="*/ 270 h 338"/>
                <a:gd name="T20" fmla="*/ 67 w 135"/>
                <a:gd name="T21" fmla="*/ 338 h 338"/>
                <a:gd name="T22" fmla="*/ 135 w 135"/>
                <a:gd name="T23" fmla="*/ 270 h 338"/>
                <a:gd name="T24" fmla="*/ 135 w 135"/>
                <a:gd name="T25" fmla="*/ 68 h 338"/>
                <a:gd name="T26" fmla="*/ 67 w 135"/>
                <a:gd name="T27"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338">
                  <a:moveTo>
                    <a:pt x="67" y="14"/>
                  </a:moveTo>
                  <a:cubicBezTo>
                    <a:pt x="97" y="14"/>
                    <a:pt x="121" y="38"/>
                    <a:pt x="121" y="68"/>
                  </a:cubicBezTo>
                  <a:cubicBezTo>
                    <a:pt x="121" y="270"/>
                    <a:pt x="121" y="270"/>
                    <a:pt x="121" y="270"/>
                  </a:cubicBezTo>
                  <a:cubicBezTo>
                    <a:pt x="121" y="300"/>
                    <a:pt x="97" y="324"/>
                    <a:pt x="67" y="324"/>
                  </a:cubicBezTo>
                  <a:cubicBezTo>
                    <a:pt x="37" y="324"/>
                    <a:pt x="13" y="300"/>
                    <a:pt x="13" y="270"/>
                  </a:cubicBezTo>
                  <a:cubicBezTo>
                    <a:pt x="13" y="68"/>
                    <a:pt x="13" y="68"/>
                    <a:pt x="13" y="68"/>
                  </a:cubicBezTo>
                  <a:cubicBezTo>
                    <a:pt x="13" y="38"/>
                    <a:pt x="37" y="14"/>
                    <a:pt x="67" y="14"/>
                  </a:cubicBezTo>
                  <a:moveTo>
                    <a:pt x="67" y="0"/>
                  </a:moveTo>
                  <a:cubicBezTo>
                    <a:pt x="30" y="0"/>
                    <a:pt x="0" y="30"/>
                    <a:pt x="0" y="68"/>
                  </a:cubicBezTo>
                  <a:cubicBezTo>
                    <a:pt x="0" y="270"/>
                    <a:pt x="0" y="270"/>
                    <a:pt x="0" y="270"/>
                  </a:cubicBezTo>
                  <a:cubicBezTo>
                    <a:pt x="0" y="307"/>
                    <a:pt x="30" y="338"/>
                    <a:pt x="67" y="338"/>
                  </a:cubicBezTo>
                  <a:cubicBezTo>
                    <a:pt x="104" y="338"/>
                    <a:pt x="135" y="307"/>
                    <a:pt x="135" y="270"/>
                  </a:cubicBezTo>
                  <a:cubicBezTo>
                    <a:pt x="135" y="68"/>
                    <a:pt x="135" y="68"/>
                    <a:pt x="135" y="68"/>
                  </a:cubicBezTo>
                  <a:cubicBezTo>
                    <a:pt x="135" y="30"/>
                    <a:pt x="104" y="0"/>
                    <a:pt x="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7" name="Freeform 14"/>
            <p:cNvSpPr>
              <a:spLocks/>
            </p:cNvSpPr>
            <p:nvPr userDrawn="1"/>
          </p:nvSpPr>
          <p:spPr bwMode="auto">
            <a:xfrm>
              <a:off x="5753100" y="3141663"/>
              <a:ext cx="254000" cy="428625"/>
            </a:xfrm>
            <a:custGeom>
              <a:avLst/>
              <a:gdLst>
                <a:gd name="T0" fmla="*/ 40 w 80"/>
                <a:gd name="T1" fmla="*/ 135 h 135"/>
                <a:gd name="T2" fmla="*/ 40 w 80"/>
                <a:gd name="T3" fmla="*/ 135 h 135"/>
                <a:gd name="T4" fmla="*/ 0 w 80"/>
                <a:gd name="T5" fmla="*/ 95 h 135"/>
                <a:gd name="T6" fmla="*/ 0 w 80"/>
                <a:gd name="T7" fmla="*/ 40 h 135"/>
                <a:gd name="T8" fmla="*/ 40 w 80"/>
                <a:gd name="T9" fmla="*/ 0 h 135"/>
                <a:gd name="T10" fmla="*/ 80 w 80"/>
                <a:gd name="T11" fmla="*/ 40 h 135"/>
                <a:gd name="T12" fmla="*/ 80 w 80"/>
                <a:gd name="T13" fmla="*/ 95 h 135"/>
                <a:gd name="T14" fmla="*/ 40 w 80"/>
                <a:gd name="T15" fmla="*/ 13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35">
                  <a:moveTo>
                    <a:pt x="40" y="135"/>
                  </a:moveTo>
                  <a:cubicBezTo>
                    <a:pt x="40" y="135"/>
                    <a:pt x="40" y="135"/>
                    <a:pt x="40" y="135"/>
                  </a:cubicBezTo>
                  <a:cubicBezTo>
                    <a:pt x="18" y="135"/>
                    <a:pt x="0" y="117"/>
                    <a:pt x="0" y="95"/>
                  </a:cubicBezTo>
                  <a:cubicBezTo>
                    <a:pt x="0" y="40"/>
                    <a:pt x="0" y="40"/>
                    <a:pt x="0" y="40"/>
                  </a:cubicBezTo>
                  <a:cubicBezTo>
                    <a:pt x="0" y="18"/>
                    <a:pt x="18" y="0"/>
                    <a:pt x="40" y="0"/>
                  </a:cubicBezTo>
                  <a:cubicBezTo>
                    <a:pt x="62" y="0"/>
                    <a:pt x="80" y="18"/>
                    <a:pt x="80" y="40"/>
                  </a:cubicBezTo>
                  <a:cubicBezTo>
                    <a:pt x="80" y="95"/>
                    <a:pt x="80" y="95"/>
                    <a:pt x="80" y="95"/>
                  </a:cubicBezTo>
                  <a:cubicBezTo>
                    <a:pt x="80" y="117"/>
                    <a:pt x="62" y="135"/>
                    <a:pt x="40" y="1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8" name="Freeform 15"/>
            <p:cNvSpPr>
              <a:spLocks noEditPoints="1"/>
            </p:cNvSpPr>
            <p:nvPr userDrawn="1"/>
          </p:nvSpPr>
          <p:spPr bwMode="auto">
            <a:xfrm>
              <a:off x="2581275" y="3141663"/>
              <a:ext cx="254000" cy="428625"/>
            </a:xfrm>
            <a:custGeom>
              <a:avLst/>
              <a:gdLst>
                <a:gd name="T0" fmla="*/ 40 w 80"/>
                <a:gd name="T1" fmla="*/ 13 h 135"/>
                <a:gd name="T2" fmla="*/ 67 w 80"/>
                <a:gd name="T3" fmla="*/ 40 h 135"/>
                <a:gd name="T4" fmla="*/ 67 w 80"/>
                <a:gd name="T5" fmla="*/ 95 h 135"/>
                <a:gd name="T6" fmla="*/ 40 w 80"/>
                <a:gd name="T7" fmla="*/ 121 h 135"/>
                <a:gd name="T8" fmla="*/ 13 w 80"/>
                <a:gd name="T9" fmla="*/ 95 h 135"/>
                <a:gd name="T10" fmla="*/ 13 w 80"/>
                <a:gd name="T11" fmla="*/ 40 h 135"/>
                <a:gd name="T12" fmla="*/ 40 w 80"/>
                <a:gd name="T13" fmla="*/ 13 h 135"/>
                <a:gd name="T14" fmla="*/ 40 w 80"/>
                <a:gd name="T15" fmla="*/ 0 h 135"/>
                <a:gd name="T16" fmla="*/ 0 w 80"/>
                <a:gd name="T17" fmla="*/ 40 h 135"/>
                <a:gd name="T18" fmla="*/ 0 w 80"/>
                <a:gd name="T19" fmla="*/ 95 h 135"/>
                <a:gd name="T20" fmla="*/ 40 w 80"/>
                <a:gd name="T21" fmla="*/ 135 h 135"/>
                <a:gd name="T22" fmla="*/ 80 w 80"/>
                <a:gd name="T23" fmla="*/ 95 h 135"/>
                <a:gd name="T24" fmla="*/ 80 w 80"/>
                <a:gd name="T25" fmla="*/ 40 h 135"/>
                <a:gd name="T26" fmla="*/ 40 w 80"/>
                <a:gd name="T2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35">
                  <a:moveTo>
                    <a:pt x="40" y="13"/>
                  </a:moveTo>
                  <a:cubicBezTo>
                    <a:pt x="55" y="13"/>
                    <a:pt x="67" y="25"/>
                    <a:pt x="67" y="40"/>
                  </a:cubicBezTo>
                  <a:cubicBezTo>
                    <a:pt x="67" y="95"/>
                    <a:pt x="67" y="95"/>
                    <a:pt x="67" y="95"/>
                  </a:cubicBezTo>
                  <a:cubicBezTo>
                    <a:pt x="67" y="109"/>
                    <a:pt x="55" y="121"/>
                    <a:pt x="40" y="121"/>
                  </a:cubicBezTo>
                  <a:cubicBezTo>
                    <a:pt x="25" y="121"/>
                    <a:pt x="13" y="109"/>
                    <a:pt x="13" y="95"/>
                  </a:cubicBezTo>
                  <a:cubicBezTo>
                    <a:pt x="13" y="40"/>
                    <a:pt x="13" y="40"/>
                    <a:pt x="13" y="40"/>
                  </a:cubicBezTo>
                  <a:cubicBezTo>
                    <a:pt x="13" y="25"/>
                    <a:pt x="25" y="13"/>
                    <a:pt x="40" y="13"/>
                  </a:cubicBezTo>
                  <a:moveTo>
                    <a:pt x="40" y="0"/>
                  </a:moveTo>
                  <a:cubicBezTo>
                    <a:pt x="18" y="0"/>
                    <a:pt x="0" y="18"/>
                    <a:pt x="0" y="40"/>
                  </a:cubicBezTo>
                  <a:cubicBezTo>
                    <a:pt x="0" y="95"/>
                    <a:pt x="0" y="95"/>
                    <a:pt x="0" y="95"/>
                  </a:cubicBezTo>
                  <a:cubicBezTo>
                    <a:pt x="0" y="117"/>
                    <a:pt x="18" y="135"/>
                    <a:pt x="40" y="135"/>
                  </a:cubicBezTo>
                  <a:cubicBezTo>
                    <a:pt x="62" y="135"/>
                    <a:pt x="80" y="117"/>
                    <a:pt x="80" y="95"/>
                  </a:cubicBezTo>
                  <a:cubicBezTo>
                    <a:pt x="80" y="40"/>
                    <a:pt x="80" y="40"/>
                    <a:pt x="80" y="40"/>
                  </a:cubicBezTo>
                  <a:cubicBezTo>
                    <a:pt x="80" y="18"/>
                    <a:pt x="62"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9" name="Freeform 16"/>
            <p:cNvSpPr>
              <a:spLocks/>
            </p:cNvSpPr>
            <p:nvPr userDrawn="1"/>
          </p:nvSpPr>
          <p:spPr bwMode="auto">
            <a:xfrm>
              <a:off x="5149850" y="3119438"/>
              <a:ext cx="428625" cy="1074738"/>
            </a:xfrm>
            <a:custGeom>
              <a:avLst/>
              <a:gdLst>
                <a:gd name="T0" fmla="*/ 68 w 135"/>
                <a:gd name="T1" fmla="*/ 338 h 338"/>
                <a:gd name="T2" fmla="*/ 68 w 135"/>
                <a:gd name="T3" fmla="*/ 338 h 338"/>
                <a:gd name="T4" fmla="*/ 0 w 135"/>
                <a:gd name="T5" fmla="*/ 270 h 338"/>
                <a:gd name="T6" fmla="*/ 0 w 135"/>
                <a:gd name="T7" fmla="*/ 68 h 338"/>
                <a:gd name="T8" fmla="*/ 68 w 135"/>
                <a:gd name="T9" fmla="*/ 0 h 338"/>
                <a:gd name="T10" fmla="*/ 135 w 135"/>
                <a:gd name="T11" fmla="*/ 68 h 338"/>
                <a:gd name="T12" fmla="*/ 135 w 135"/>
                <a:gd name="T13" fmla="*/ 270 h 338"/>
                <a:gd name="T14" fmla="*/ 68 w 135"/>
                <a:gd name="T15" fmla="*/ 338 h 3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338">
                  <a:moveTo>
                    <a:pt x="68" y="338"/>
                  </a:moveTo>
                  <a:cubicBezTo>
                    <a:pt x="68" y="338"/>
                    <a:pt x="68" y="338"/>
                    <a:pt x="68" y="338"/>
                  </a:cubicBezTo>
                  <a:cubicBezTo>
                    <a:pt x="31" y="338"/>
                    <a:pt x="0" y="307"/>
                    <a:pt x="0" y="270"/>
                  </a:cubicBezTo>
                  <a:cubicBezTo>
                    <a:pt x="0" y="68"/>
                    <a:pt x="0" y="68"/>
                    <a:pt x="0" y="68"/>
                  </a:cubicBezTo>
                  <a:cubicBezTo>
                    <a:pt x="0" y="30"/>
                    <a:pt x="31" y="0"/>
                    <a:pt x="68" y="0"/>
                  </a:cubicBezTo>
                  <a:cubicBezTo>
                    <a:pt x="105" y="0"/>
                    <a:pt x="135" y="30"/>
                    <a:pt x="135" y="68"/>
                  </a:cubicBezTo>
                  <a:cubicBezTo>
                    <a:pt x="135" y="270"/>
                    <a:pt x="135" y="270"/>
                    <a:pt x="135" y="270"/>
                  </a:cubicBezTo>
                  <a:cubicBezTo>
                    <a:pt x="135" y="307"/>
                    <a:pt x="105" y="338"/>
                    <a:pt x="68" y="3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 name="Freeform 17"/>
            <p:cNvSpPr>
              <a:spLocks/>
            </p:cNvSpPr>
            <p:nvPr userDrawn="1"/>
          </p:nvSpPr>
          <p:spPr bwMode="auto">
            <a:xfrm>
              <a:off x="3651250" y="1681163"/>
              <a:ext cx="536575" cy="2405063"/>
            </a:xfrm>
            <a:custGeom>
              <a:avLst/>
              <a:gdLst>
                <a:gd name="T0" fmla="*/ 84 w 169"/>
                <a:gd name="T1" fmla="*/ 756 h 756"/>
                <a:gd name="T2" fmla="*/ 84 w 169"/>
                <a:gd name="T3" fmla="*/ 756 h 756"/>
                <a:gd name="T4" fmla="*/ 0 w 169"/>
                <a:gd name="T5" fmla="*/ 671 h 756"/>
                <a:gd name="T6" fmla="*/ 0 w 169"/>
                <a:gd name="T7" fmla="*/ 84 h 756"/>
                <a:gd name="T8" fmla="*/ 84 w 169"/>
                <a:gd name="T9" fmla="*/ 0 h 756"/>
                <a:gd name="T10" fmla="*/ 169 w 169"/>
                <a:gd name="T11" fmla="*/ 84 h 756"/>
                <a:gd name="T12" fmla="*/ 169 w 169"/>
                <a:gd name="T13" fmla="*/ 671 h 756"/>
                <a:gd name="T14" fmla="*/ 84 w 169"/>
                <a:gd name="T15" fmla="*/ 756 h 7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756">
                  <a:moveTo>
                    <a:pt x="84" y="756"/>
                  </a:moveTo>
                  <a:cubicBezTo>
                    <a:pt x="84" y="756"/>
                    <a:pt x="84" y="756"/>
                    <a:pt x="84" y="756"/>
                  </a:cubicBezTo>
                  <a:cubicBezTo>
                    <a:pt x="38" y="756"/>
                    <a:pt x="0" y="718"/>
                    <a:pt x="0" y="671"/>
                  </a:cubicBezTo>
                  <a:cubicBezTo>
                    <a:pt x="0" y="84"/>
                    <a:pt x="0" y="84"/>
                    <a:pt x="0" y="84"/>
                  </a:cubicBezTo>
                  <a:cubicBezTo>
                    <a:pt x="0" y="38"/>
                    <a:pt x="38" y="0"/>
                    <a:pt x="84" y="0"/>
                  </a:cubicBezTo>
                  <a:cubicBezTo>
                    <a:pt x="131" y="0"/>
                    <a:pt x="169" y="38"/>
                    <a:pt x="169" y="84"/>
                  </a:cubicBezTo>
                  <a:cubicBezTo>
                    <a:pt x="169" y="671"/>
                    <a:pt x="169" y="671"/>
                    <a:pt x="169" y="671"/>
                  </a:cubicBezTo>
                  <a:cubicBezTo>
                    <a:pt x="169" y="718"/>
                    <a:pt x="131" y="756"/>
                    <a:pt x="84" y="7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 name="Freeform 18"/>
            <p:cNvSpPr>
              <a:spLocks/>
            </p:cNvSpPr>
            <p:nvPr userDrawn="1"/>
          </p:nvSpPr>
          <p:spPr bwMode="auto">
            <a:xfrm>
              <a:off x="4400550" y="2625726"/>
              <a:ext cx="536575" cy="2405063"/>
            </a:xfrm>
            <a:custGeom>
              <a:avLst/>
              <a:gdLst>
                <a:gd name="T0" fmla="*/ 85 w 169"/>
                <a:gd name="T1" fmla="*/ 756 h 756"/>
                <a:gd name="T2" fmla="*/ 85 w 169"/>
                <a:gd name="T3" fmla="*/ 756 h 756"/>
                <a:gd name="T4" fmla="*/ 0 w 169"/>
                <a:gd name="T5" fmla="*/ 671 h 756"/>
                <a:gd name="T6" fmla="*/ 0 w 169"/>
                <a:gd name="T7" fmla="*/ 84 h 756"/>
                <a:gd name="T8" fmla="*/ 85 w 169"/>
                <a:gd name="T9" fmla="*/ 0 h 756"/>
                <a:gd name="T10" fmla="*/ 169 w 169"/>
                <a:gd name="T11" fmla="*/ 84 h 756"/>
                <a:gd name="T12" fmla="*/ 169 w 169"/>
                <a:gd name="T13" fmla="*/ 671 h 756"/>
                <a:gd name="T14" fmla="*/ 85 w 169"/>
                <a:gd name="T15" fmla="*/ 756 h 7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756">
                  <a:moveTo>
                    <a:pt x="85" y="756"/>
                  </a:moveTo>
                  <a:cubicBezTo>
                    <a:pt x="85" y="756"/>
                    <a:pt x="85" y="756"/>
                    <a:pt x="85" y="756"/>
                  </a:cubicBezTo>
                  <a:cubicBezTo>
                    <a:pt x="38" y="756"/>
                    <a:pt x="0" y="718"/>
                    <a:pt x="0" y="671"/>
                  </a:cubicBezTo>
                  <a:cubicBezTo>
                    <a:pt x="0" y="84"/>
                    <a:pt x="0" y="84"/>
                    <a:pt x="0" y="84"/>
                  </a:cubicBezTo>
                  <a:cubicBezTo>
                    <a:pt x="0" y="38"/>
                    <a:pt x="38" y="0"/>
                    <a:pt x="85" y="0"/>
                  </a:cubicBezTo>
                  <a:cubicBezTo>
                    <a:pt x="131" y="0"/>
                    <a:pt x="169" y="38"/>
                    <a:pt x="169" y="84"/>
                  </a:cubicBezTo>
                  <a:cubicBezTo>
                    <a:pt x="169" y="671"/>
                    <a:pt x="169" y="671"/>
                    <a:pt x="169" y="671"/>
                  </a:cubicBezTo>
                  <a:cubicBezTo>
                    <a:pt x="169" y="718"/>
                    <a:pt x="131" y="756"/>
                    <a:pt x="85" y="7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 name="Freeform 19"/>
            <p:cNvSpPr>
              <a:spLocks/>
            </p:cNvSpPr>
            <p:nvPr userDrawn="1"/>
          </p:nvSpPr>
          <p:spPr bwMode="auto">
            <a:xfrm>
              <a:off x="2343150" y="3376613"/>
              <a:ext cx="428625" cy="1074738"/>
            </a:xfrm>
            <a:custGeom>
              <a:avLst/>
              <a:gdLst>
                <a:gd name="T0" fmla="*/ 68 w 135"/>
                <a:gd name="T1" fmla="*/ 338 h 338"/>
                <a:gd name="T2" fmla="*/ 68 w 135"/>
                <a:gd name="T3" fmla="*/ 338 h 338"/>
                <a:gd name="T4" fmla="*/ 0 w 135"/>
                <a:gd name="T5" fmla="*/ 270 h 338"/>
                <a:gd name="T6" fmla="*/ 0 w 135"/>
                <a:gd name="T7" fmla="*/ 68 h 338"/>
                <a:gd name="T8" fmla="*/ 68 w 135"/>
                <a:gd name="T9" fmla="*/ 0 h 338"/>
                <a:gd name="T10" fmla="*/ 135 w 135"/>
                <a:gd name="T11" fmla="*/ 68 h 338"/>
                <a:gd name="T12" fmla="*/ 135 w 135"/>
                <a:gd name="T13" fmla="*/ 270 h 338"/>
                <a:gd name="T14" fmla="*/ 68 w 135"/>
                <a:gd name="T15" fmla="*/ 338 h 3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338">
                  <a:moveTo>
                    <a:pt x="68" y="338"/>
                  </a:moveTo>
                  <a:cubicBezTo>
                    <a:pt x="68" y="338"/>
                    <a:pt x="68" y="338"/>
                    <a:pt x="68" y="338"/>
                  </a:cubicBezTo>
                  <a:cubicBezTo>
                    <a:pt x="31" y="338"/>
                    <a:pt x="0" y="307"/>
                    <a:pt x="0" y="270"/>
                  </a:cubicBezTo>
                  <a:cubicBezTo>
                    <a:pt x="0" y="68"/>
                    <a:pt x="0" y="68"/>
                    <a:pt x="0" y="68"/>
                  </a:cubicBezTo>
                  <a:cubicBezTo>
                    <a:pt x="0" y="30"/>
                    <a:pt x="31" y="0"/>
                    <a:pt x="68" y="0"/>
                  </a:cubicBezTo>
                  <a:cubicBezTo>
                    <a:pt x="105" y="0"/>
                    <a:pt x="135" y="30"/>
                    <a:pt x="135" y="68"/>
                  </a:cubicBezTo>
                  <a:cubicBezTo>
                    <a:pt x="135" y="270"/>
                    <a:pt x="135" y="270"/>
                    <a:pt x="135" y="270"/>
                  </a:cubicBezTo>
                  <a:cubicBezTo>
                    <a:pt x="135" y="307"/>
                    <a:pt x="105" y="338"/>
                    <a:pt x="68" y="3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 name="Freeform 20"/>
            <p:cNvSpPr>
              <a:spLocks/>
            </p:cNvSpPr>
            <p:nvPr userDrawn="1"/>
          </p:nvSpPr>
          <p:spPr bwMode="auto">
            <a:xfrm>
              <a:off x="1593850" y="2517776"/>
              <a:ext cx="536575" cy="2405063"/>
            </a:xfrm>
            <a:custGeom>
              <a:avLst/>
              <a:gdLst>
                <a:gd name="T0" fmla="*/ 85 w 169"/>
                <a:gd name="T1" fmla="*/ 756 h 756"/>
                <a:gd name="T2" fmla="*/ 85 w 169"/>
                <a:gd name="T3" fmla="*/ 756 h 756"/>
                <a:gd name="T4" fmla="*/ 0 w 169"/>
                <a:gd name="T5" fmla="*/ 672 h 756"/>
                <a:gd name="T6" fmla="*/ 0 w 169"/>
                <a:gd name="T7" fmla="*/ 85 h 756"/>
                <a:gd name="T8" fmla="*/ 85 w 169"/>
                <a:gd name="T9" fmla="*/ 0 h 756"/>
                <a:gd name="T10" fmla="*/ 169 w 169"/>
                <a:gd name="T11" fmla="*/ 85 h 756"/>
                <a:gd name="T12" fmla="*/ 169 w 169"/>
                <a:gd name="T13" fmla="*/ 672 h 756"/>
                <a:gd name="T14" fmla="*/ 85 w 169"/>
                <a:gd name="T15" fmla="*/ 756 h 7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756">
                  <a:moveTo>
                    <a:pt x="85" y="756"/>
                  </a:moveTo>
                  <a:cubicBezTo>
                    <a:pt x="85" y="756"/>
                    <a:pt x="85" y="756"/>
                    <a:pt x="85" y="756"/>
                  </a:cubicBezTo>
                  <a:cubicBezTo>
                    <a:pt x="38" y="756"/>
                    <a:pt x="0" y="718"/>
                    <a:pt x="0" y="672"/>
                  </a:cubicBezTo>
                  <a:cubicBezTo>
                    <a:pt x="0" y="85"/>
                    <a:pt x="0" y="85"/>
                    <a:pt x="0" y="85"/>
                  </a:cubicBezTo>
                  <a:cubicBezTo>
                    <a:pt x="0" y="38"/>
                    <a:pt x="38" y="0"/>
                    <a:pt x="85" y="0"/>
                  </a:cubicBezTo>
                  <a:cubicBezTo>
                    <a:pt x="131" y="0"/>
                    <a:pt x="169" y="38"/>
                    <a:pt x="169" y="85"/>
                  </a:cubicBezTo>
                  <a:cubicBezTo>
                    <a:pt x="169" y="672"/>
                    <a:pt x="169" y="672"/>
                    <a:pt x="169" y="672"/>
                  </a:cubicBezTo>
                  <a:cubicBezTo>
                    <a:pt x="169" y="718"/>
                    <a:pt x="131" y="756"/>
                    <a:pt x="85" y="7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 name="Freeform 21"/>
            <p:cNvSpPr>
              <a:spLocks/>
            </p:cNvSpPr>
            <p:nvPr userDrawn="1"/>
          </p:nvSpPr>
          <p:spPr bwMode="auto">
            <a:xfrm>
              <a:off x="0" y="3268663"/>
              <a:ext cx="241300" cy="1074738"/>
            </a:xfrm>
            <a:custGeom>
              <a:avLst/>
              <a:gdLst>
                <a:gd name="T0" fmla="*/ 8 w 76"/>
                <a:gd name="T1" fmla="*/ 0 h 338"/>
                <a:gd name="T2" fmla="*/ 0 w 76"/>
                <a:gd name="T3" fmla="*/ 1 h 338"/>
                <a:gd name="T4" fmla="*/ 0 w 76"/>
                <a:gd name="T5" fmla="*/ 337 h 338"/>
                <a:gd name="T6" fmla="*/ 8 w 76"/>
                <a:gd name="T7" fmla="*/ 338 h 338"/>
                <a:gd name="T8" fmla="*/ 76 w 76"/>
                <a:gd name="T9" fmla="*/ 270 h 338"/>
                <a:gd name="T10" fmla="*/ 76 w 76"/>
                <a:gd name="T11" fmla="*/ 68 h 338"/>
                <a:gd name="T12" fmla="*/ 8 w 76"/>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76" h="338">
                  <a:moveTo>
                    <a:pt x="8" y="0"/>
                  </a:moveTo>
                  <a:cubicBezTo>
                    <a:pt x="5" y="0"/>
                    <a:pt x="2" y="1"/>
                    <a:pt x="0" y="1"/>
                  </a:cubicBezTo>
                  <a:cubicBezTo>
                    <a:pt x="0" y="337"/>
                    <a:pt x="0" y="337"/>
                    <a:pt x="0" y="337"/>
                  </a:cubicBezTo>
                  <a:cubicBezTo>
                    <a:pt x="2" y="338"/>
                    <a:pt x="5" y="338"/>
                    <a:pt x="8" y="338"/>
                  </a:cubicBezTo>
                  <a:cubicBezTo>
                    <a:pt x="45" y="338"/>
                    <a:pt x="76" y="308"/>
                    <a:pt x="76" y="270"/>
                  </a:cubicBezTo>
                  <a:cubicBezTo>
                    <a:pt x="76" y="68"/>
                    <a:pt x="76" y="68"/>
                    <a:pt x="76" y="68"/>
                  </a:cubicBezTo>
                  <a:cubicBezTo>
                    <a:pt x="76" y="31"/>
                    <a:pt x="45"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 name="Freeform 22"/>
            <p:cNvSpPr>
              <a:spLocks/>
            </p:cNvSpPr>
            <p:nvPr userDrawn="1"/>
          </p:nvSpPr>
          <p:spPr bwMode="auto">
            <a:xfrm>
              <a:off x="8966200" y="2670176"/>
              <a:ext cx="177800" cy="1068388"/>
            </a:xfrm>
            <a:custGeom>
              <a:avLst/>
              <a:gdLst>
                <a:gd name="T0" fmla="*/ 56 w 56"/>
                <a:gd name="T1" fmla="*/ 0 h 336"/>
                <a:gd name="T2" fmla="*/ 0 w 56"/>
                <a:gd name="T3" fmla="*/ 67 h 336"/>
                <a:gd name="T4" fmla="*/ 0 w 56"/>
                <a:gd name="T5" fmla="*/ 269 h 336"/>
                <a:gd name="T6" fmla="*/ 56 w 56"/>
                <a:gd name="T7" fmla="*/ 336 h 336"/>
                <a:gd name="T8" fmla="*/ 56 w 56"/>
                <a:gd name="T9" fmla="*/ 0 h 336"/>
              </a:gdLst>
              <a:ahLst/>
              <a:cxnLst>
                <a:cxn ang="0">
                  <a:pos x="T0" y="T1"/>
                </a:cxn>
                <a:cxn ang="0">
                  <a:pos x="T2" y="T3"/>
                </a:cxn>
                <a:cxn ang="0">
                  <a:pos x="T4" y="T5"/>
                </a:cxn>
                <a:cxn ang="0">
                  <a:pos x="T6" y="T7"/>
                </a:cxn>
                <a:cxn ang="0">
                  <a:pos x="T8" y="T9"/>
                </a:cxn>
              </a:cxnLst>
              <a:rect l="0" t="0" r="r" b="b"/>
              <a:pathLst>
                <a:path w="56" h="336">
                  <a:moveTo>
                    <a:pt x="56" y="0"/>
                  </a:moveTo>
                  <a:cubicBezTo>
                    <a:pt x="24" y="6"/>
                    <a:pt x="0" y="33"/>
                    <a:pt x="0" y="67"/>
                  </a:cubicBezTo>
                  <a:cubicBezTo>
                    <a:pt x="0" y="269"/>
                    <a:pt x="0" y="269"/>
                    <a:pt x="0" y="269"/>
                  </a:cubicBezTo>
                  <a:cubicBezTo>
                    <a:pt x="0" y="303"/>
                    <a:pt x="24" y="331"/>
                    <a:pt x="56" y="336"/>
                  </a:cubicBez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2202366433"/>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20000" y="1092200"/>
            <a:ext cx="8352000" cy="2268000"/>
          </a:xfrm>
        </p:spPr>
        <p:txBody>
          <a:bodyPr>
            <a:noAutofit/>
          </a:bodyPr>
          <a:lstStyle>
            <a:lvl1pPr algn="ctr">
              <a:defRPr sz="3000">
                <a:solidFill>
                  <a:srgbClr val="0000A0"/>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64851" y="3572695"/>
            <a:ext cx="6862299" cy="539875"/>
          </a:xfrm>
        </p:spPr>
        <p:txBody>
          <a:bodyPr>
            <a:noAutofit/>
          </a:bodyPr>
          <a:lstStyle>
            <a:lvl1pPr marL="0" indent="0" algn="ctr">
              <a:buFontTx/>
              <a:buNone/>
              <a:defRPr sz="1600" b="1">
                <a:solidFill>
                  <a:srgbClr val="8B8A8D"/>
                </a:solidFill>
              </a:defRPr>
            </a:lvl1pPr>
            <a:lvl2pPr marL="215963" indent="0">
              <a:buFontTx/>
              <a:buNone/>
              <a:defRPr b="1">
                <a:solidFill>
                  <a:schemeClr val="accent4"/>
                </a:solidFill>
              </a:defRPr>
            </a:lvl2pPr>
            <a:lvl3pPr marL="431927" indent="0">
              <a:buFontTx/>
              <a:buNone/>
              <a:defRPr b="1">
                <a:solidFill>
                  <a:schemeClr val="accent4"/>
                </a:solidFill>
              </a:defRPr>
            </a:lvl3pPr>
            <a:lvl4pPr marL="647891" indent="0">
              <a:buFontTx/>
              <a:buNone/>
              <a:defRPr b="1">
                <a:solidFill>
                  <a:schemeClr val="accent4"/>
                </a:solidFill>
              </a:defRPr>
            </a:lvl4pPr>
            <a:lvl5pPr marL="863854" indent="0">
              <a:buFontTx/>
              <a:buNone/>
              <a:defRPr b="1">
                <a:solidFill>
                  <a:schemeClr val="accent4"/>
                </a:solidFill>
              </a:defRPr>
            </a:lvl5pPr>
          </a:lstStyle>
          <a:p>
            <a:pPr lvl="0"/>
            <a:r>
              <a:rPr lang="en-GB"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endParaRPr lang="en-GB" dirty="0"/>
          </a:p>
        </p:txBody>
      </p:sp>
    </p:spTree>
    <p:extLst>
      <p:ext uri="{BB962C8B-B14F-4D97-AF65-F5344CB8AC3E}">
        <p14:creationId xmlns:p14="http://schemas.microsoft.com/office/powerpoint/2010/main" val="940753343"/>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20000" y="1090800"/>
            <a:ext cx="8352000" cy="2268000"/>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64851" y="3572695"/>
            <a:ext cx="6862299" cy="539875"/>
          </a:xfrm>
        </p:spPr>
        <p:txBody>
          <a:bodyPr>
            <a:noAutofit/>
          </a:bodyPr>
          <a:lstStyle>
            <a:lvl1pPr marL="0" indent="0" algn="ctr">
              <a:buFontTx/>
              <a:buNone/>
              <a:defRPr sz="1600" b="1">
                <a:solidFill>
                  <a:srgbClr val="FFFFFF"/>
                </a:solidFill>
              </a:defRPr>
            </a:lvl1pPr>
            <a:lvl2pPr marL="215963" indent="0">
              <a:buFontTx/>
              <a:buNone/>
              <a:defRPr b="1">
                <a:solidFill>
                  <a:schemeClr val="accent4"/>
                </a:solidFill>
              </a:defRPr>
            </a:lvl2pPr>
            <a:lvl3pPr marL="431927" indent="0">
              <a:buFontTx/>
              <a:buNone/>
              <a:defRPr b="1">
                <a:solidFill>
                  <a:schemeClr val="accent4"/>
                </a:solidFill>
              </a:defRPr>
            </a:lvl3pPr>
            <a:lvl4pPr marL="647891" indent="0">
              <a:buFontTx/>
              <a:buNone/>
              <a:defRPr b="1">
                <a:solidFill>
                  <a:schemeClr val="accent4"/>
                </a:solidFill>
              </a:defRPr>
            </a:lvl4pPr>
            <a:lvl5pPr marL="863854"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720000" y="6316537"/>
            <a:ext cx="1075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Logotype, static"/>
          <p:cNvGrpSpPr/>
          <p:nvPr userDrawn="1"/>
        </p:nvGrpSpPr>
        <p:grpSpPr>
          <a:xfrm>
            <a:off x="10248001" y="6397200"/>
            <a:ext cx="1151583" cy="180102"/>
            <a:chOff x="9501453" y="6148765"/>
            <a:chExt cx="2047875" cy="427037"/>
          </a:xfrm>
          <a:solidFill>
            <a:schemeClr val="bg1"/>
          </a:solidFill>
        </p:grpSpPr>
        <p:sp>
          <p:nvSpPr>
            <p:cNvPr id="15"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654003615"/>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grpSp>
        <p:nvGrpSpPr>
          <p:cNvPr id="82" name="Pulse"/>
          <p:cNvGrpSpPr/>
          <p:nvPr userDrawn="1"/>
        </p:nvGrpSpPr>
        <p:grpSpPr>
          <a:xfrm>
            <a:off x="0" y="3751998"/>
            <a:ext cx="12192000" cy="2203451"/>
            <a:chOff x="0" y="2468633"/>
            <a:chExt cx="9144000" cy="2203451"/>
          </a:xfrm>
        </p:grpSpPr>
        <p:sp>
          <p:nvSpPr>
            <p:cNvPr id="10" name="Freeform 5"/>
            <p:cNvSpPr>
              <a:spLocks/>
            </p:cNvSpPr>
            <p:nvPr userDrawn="1"/>
          </p:nvSpPr>
          <p:spPr bwMode="auto">
            <a:xfrm>
              <a:off x="1917700" y="3089346"/>
              <a:ext cx="269875" cy="674688"/>
            </a:xfrm>
            <a:custGeom>
              <a:avLst/>
              <a:gdLst>
                <a:gd name="T0" fmla="*/ 44 w 85"/>
                <a:gd name="T1" fmla="*/ 212 h 212"/>
                <a:gd name="T2" fmla="*/ 41 w 85"/>
                <a:gd name="T3" fmla="*/ 212 h 212"/>
                <a:gd name="T4" fmla="*/ 0 w 85"/>
                <a:gd name="T5" fmla="*/ 171 h 212"/>
                <a:gd name="T6" fmla="*/ 0 w 85"/>
                <a:gd name="T7" fmla="*/ 41 h 212"/>
                <a:gd name="T8" fmla="*/ 41 w 85"/>
                <a:gd name="T9" fmla="*/ 0 h 212"/>
                <a:gd name="T10" fmla="*/ 44 w 85"/>
                <a:gd name="T11" fmla="*/ 0 h 212"/>
                <a:gd name="T12" fmla="*/ 85 w 85"/>
                <a:gd name="T13" fmla="*/ 41 h 212"/>
                <a:gd name="T14" fmla="*/ 85 w 85"/>
                <a:gd name="T15" fmla="*/ 171 h 212"/>
                <a:gd name="T16" fmla="*/ 44 w 85"/>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2">
                  <a:moveTo>
                    <a:pt x="44" y="212"/>
                  </a:moveTo>
                  <a:cubicBezTo>
                    <a:pt x="41" y="212"/>
                    <a:pt x="41" y="212"/>
                    <a:pt x="41" y="212"/>
                  </a:cubicBezTo>
                  <a:cubicBezTo>
                    <a:pt x="19" y="212"/>
                    <a:pt x="0" y="194"/>
                    <a:pt x="0" y="171"/>
                  </a:cubicBezTo>
                  <a:cubicBezTo>
                    <a:pt x="0" y="41"/>
                    <a:pt x="0" y="41"/>
                    <a:pt x="0" y="41"/>
                  </a:cubicBezTo>
                  <a:cubicBezTo>
                    <a:pt x="0" y="19"/>
                    <a:pt x="19" y="0"/>
                    <a:pt x="41" y="0"/>
                  </a:cubicBezTo>
                  <a:cubicBezTo>
                    <a:pt x="44" y="0"/>
                    <a:pt x="44" y="0"/>
                    <a:pt x="44" y="0"/>
                  </a:cubicBezTo>
                  <a:cubicBezTo>
                    <a:pt x="66" y="0"/>
                    <a:pt x="85" y="19"/>
                    <a:pt x="85" y="41"/>
                  </a:cubicBezTo>
                  <a:cubicBezTo>
                    <a:pt x="85" y="171"/>
                    <a:pt x="85" y="171"/>
                    <a:pt x="85" y="171"/>
                  </a:cubicBezTo>
                  <a:cubicBezTo>
                    <a:pt x="85" y="194"/>
                    <a:pt x="66" y="212"/>
                    <a:pt x="44" y="212"/>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1" name="Freeform 6"/>
            <p:cNvSpPr>
              <a:spLocks/>
            </p:cNvSpPr>
            <p:nvPr userDrawn="1"/>
          </p:nvSpPr>
          <p:spPr bwMode="auto">
            <a:xfrm>
              <a:off x="3644900" y="3481458"/>
              <a:ext cx="158750" cy="269875"/>
            </a:xfrm>
            <a:custGeom>
              <a:avLst/>
              <a:gdLst>
                <a:gd name="T0" fmla="*/ 26 w 50"/>
                <a:gd name="T1" fmla="*/ 85 h 85"/>
                <a:gd name="T2" fmla="*/ 24 w 50"/>
                <a:gd name="T3" fmla="*/ 85 h 85"/>
                <a:gd name="T4" fmla="*/ 0 w 50"/>
                <a:gd name="T5" fmla="*/ 60 h 85"/>
                <a:gd name="T6" fmla="*/ 0 w 50"/>
                <a:gd name="T7" fmla="*/ 25 h 85"/>
                <a:gd name="T8" fmla="*/ 24 w 50"/>
                <a:gd name="T9" fmla="*/ 0 h 85"/>
                <a:gd name="T10" fmla="*/ 26 w 50"/>
                <a:gd name="T11" fmla="*/ 0 h 85"/>
                <a:gd name="T12" fmla="*/ 50 w 50"/>
                <a:gd name="T13" fmla="*/ 25 h 85"/>
                <a:gd name="T14" fmla="*/ 50 w 50"/>
                <a:gd name="T15" fmla="*/ 60 h 85"/>
                <a:gd name="T16" fmla="*/ 26 w 50"/>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85">
                  <a:moveTo>
                    <a:pt x="26" y="85"/>
                  </a:moveTo>
                  <a:cubicBezTo>
                    <a:pt x="24" y="85"/>
                    <a:pt x="24" y="85"/>
                    <a:pt x="24" y="85"/>
                  </a:cubicBezTo>
                  <a:cubicBezTo>
                    <a:pt x="11" y="85"/>
                    <a:pt x="0" y="74"/>
                    <a:pt x="0" y="60"/>
                  </a:cubicBezTo>
                  <a:cubicBezTo>
                    <a:pt x="0" y="25"/>
                    <a:pt x="0" y="25"/>
                    <a:pt x="0" y="25"/>
                  </a:cubicBezTo>
                  <a:cubicBezTo>
                    <a:pt x="0" y="11"/>
                    <a:pt x="11" y="0"/>
                    <a:pt x="24" y="0"/>
                  </a:cubicBezTo>
                  <a:cubicBezTo>
                    <a:pt x="26" y="0"/>
                    <a:pt x="26" y="0"/>
                    <a:pt x="26" y="0"/>
                  </a:cubicBezTo>
                  <a:cubicBezTo>
                    <a:pt x="39" y="0"/>
                    <a:pt x="50" y="11"/>
                    <a:pt x="50" y="25"/>
                  </a:cubicBezTo>
                  <a:cubicBezTo>
                    <a:pt x="50" y="60"/>
                    <a:pt x="50" y="60"/>
                    <a:pt x="50" y="60"/>
                  </a:cubicBezTo>
                  <a:cubicBezTo>
                    <a:pt x="50" y="74"/>
                    <a:pt x="39" y="85"/>
                    <a:pt x="26" y="8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2" name="Freeform 7"/>
            <p:cNvSpPr>
              <a:spLocks/>
            </p:cNvSpPr>
            <p:nvPr userDrawn="1"/>
          </p:nvSpPr>
          <p:spPr bwMode="auto">
            <a:xfrm>
              <a:off x="1647825" y="3481458"/>
              <a:ext cx="161925" cy="269875"/>
            </a:xfrm>
            <a:custGeom>
              <a:avLst/>
              <a:gdLst>
                <a:gd name="T0" fmla="*/ 26 w 51"/>
                <a:gd name="T1" fmla="*/ 85 h 85"/>
                <a:gd name="T2" fmla="*/ 25 w 51"/>
                <a:gd name="T3" fmla="*/ 85 h 85"/>
                <a:gd name="T4" fmla="*/ 0 w 51"/>
                <a:gd name="T5" fmla="*/ 60 h 85"/>
                <a:gd name="T6" fmla="*/ 0 w 51"/>
                <a:gd name="T7" fmla="*/ 25 h 85"/>
                <a:gd name="T8" fmla="*/ 25 w 51"/>
                <a:gd name="T9" fmla="*/ 0 h 85"/>
                <a:gd name="T10" fmla="*/ 26 w 51"/>
                <a:gd name="T11" fmla="*/ 0 h 85"/>
                <a:gd name="T12" fmla="*/ 51 w 51"/>
                <a:gd name="T13" fmla="*/ 25 h 85"/>
                <a:gd name="T14" fmla="*/ 51 w 51"/>
                <a:gd name="T15" fmla="*/ 60 h 85"/>
                <a:gd name="T16" fmla="*/ 26 w 51"/>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85">
                  <a:moveTo>
                    <a:pt x="26" y="85"/>
                  </a:moveTo>
                  <a:cubicBezTo>
                    <a:pt x="25" y="85"/>
                    <a:pt x="25" y="85"/>
                    <a:pt x="25" y="85"/>
                  </a:cubicBezTo>
                  <a:cubicBezTo>
                    <a:pt x="11" y="85"/>
                    <a:pt x="0" y="74"/>
                    <a:pt x="0" y="60"/>
                  </a:cubicBezTo>
                  <a:cubicBezTo>
                    <a:pt x="0" y="25"/>
                    <a:pt x="0" y="25"/>
                    <a:pt x="0" y="25"/>
                  </a:cubicBezTo>
                  <a:cubicBezTo>
                    <a:pt x="0" y="11"/>
                    <a:pt x="11" y="0"/>
                    <a:pt x="25" y="0"/>
                  </a:cubicBezTo>
                  <a:cubicBezTo>
                    <a:pt x="26" y="0"/>
                    <a:pt x="26" y="0"/>
                    <a:pt x="26" y="0"/>
                  </a:cubicBezTo>
                  <a:cubicBezTo>
                    <a:pt x="40" y="0"/>
                    <a:pt x="51" y="11"/>
                    <a:pt x="51" y="25"/>
                  </a:cubicBezTo>
                  <a:cubicBezTo>
                    <a:pt x="51" y="60"/>
                    <a:pt x="51" y="60"/>
                    <a:pt x="51" y="60"/>
                  </a:cubicBezTo>
                  <a:cubicBezTo>
                    <a:pt x="51" y="74"/>
                    <a:pt x="40" y="85"/>
                    <a:pt x="26" y="8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3" name="Freeform 8"/>
            <p:cNvSpPr>
              <a:spLocks/>
            </p:cNvSpPr>
            <p:nvPr userDrawn="1"/>
          </p:nvSpPr>
          <p:spPr bwMode="auto">
            <a:xfrm>
              <a:off x="3267075" y="3468758"/>
              <a:ext cx="266700" cy="674688"/>
            </a:xfrm>
            <a:custGeom>
              <a:avLst/>
              <a:gdLst>
                <a:gd name="T0" fmla="*/ 43 w 84"/>
                <a:gd name="T1" fmla="*/ 212 h 212"/>
                <a:gd name="T2" fmla="*/ 41 w 84"/>
                <a:gd name="T3" fmla="*/ 212 h 212"/>
                <a:gd name="T4" fmla="*/ 0 w 84"/>
                <a:gd name="T5" fmla="*/ 171 h 212"/>
                <a:gd name="T6" fmla="*/ 0 w 84"/>
                <a:gd name="T7" fmla="*/ 41 h 212"/>
                <a:gd name="T8" fmla="*/ 41 w 84"/>
                <a:gd name="T9" fmla="*/ 0 h 212"/>
                <a:gd name="T10" fmla="*/ 43 w 84"/>
                <a:gd name="T11" fmla="*/ 0 h 212"/>
                <a:gd name="T12" fmla="*/ 84 w 84"/>
                <a:gd name="T13" fmla="*/ 41 h 212"/>
                <a:gd name="T14" fmla="*/ 84 w 84"/>
                <a:gd name="T15" fmla="*/ 171 h 212"/>
                <a:gd name="T16" fmla="*/ 43 w 84"/>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2">
                  <a:moveTo>
                    <a:pt x="43" y="212"/>
                  </a:moveTo>
                  <a:cubicBezTo>
                    <a:pt x="41" y="212"/>
                    <a:pt x="41" y="212"/>
                    <a:pt x="41" y="212"/>
                  </a:cubicBezTo>
                  <a:cubicBezTo>
                    <a:pt x="18" y="212"/>
                    <a:pt x="0" y="193"/>
                    <a:pt x="0" y="171"/>
                  </a:cubicBezTo>
                  <a:cubicBezTo>
                    <a:pt x="0" y="41"/>
                    <a:pt x="0" y="41"/>
                    <a:pt x="0" y="41"/>
                  </a:cubicBezTo>
                  <a:cubicBezTo>
                    <a:pt x="0" y="18"/>
                    <a:pt x="18" y="0"/>
                    <a:pt x="41" y="0"/>
                  </a:cubicBezTo>
                  <a:cubicBezTo>
                    <a:pt x="43" y="0"/>
                    <a:pt x="43" y="0"/>
                    <a:pt x="43" y="0"/>
                  </a:cubicBezTo>
                  <a:cubicBezTo>
                    <a:pt x="66" y="0"/>
                    <a:pt x="84" y="18"/>
                    <a:pt x="84" y="41"/>
                  </a:cubicBezTo>
                  <a:cubicBezTo>
                    <a:pt x="84" y="171"/>
                    <a:pt x="84" y="171"/>
                    <a:pt x="84" y="171"/>
                  </a:cubicBezTo>
                  <a:cubicBezTo>
                    <a:pt x="84" y="193"/>
                    <a:pt x="66" y="212"/>
                    <a:pt x="43" y="212"/>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4" name="Freeform 9"/>
            <p:cNvSpPr>
              <a:spLocks/>
            </p:cNvSpPr>
            <p:nvPr userDrawn="1"/>
          </p:nvSpPr>
          <p:spPr bwMode="auto">
            <a:xfrm>
              <a:off x="2320925" y="2562296"/>
              <a:ext cx="339725" cy="1514475"/>
            </a:xfrm>
            <a:custGeom>
              <a:avLst/>
              <a:gdLst>
                <a:gd name="T0" fmla="*/ 55 w 107"/>
                <a:gd name="T1" fmla="*/ 476 h 476"/>
                <a:gd name="T2" fmla="*/ 52 w 107"/>
                <a:gd name="T3" fmla="*/ 476 h 476"/>
                <a:gd name="T4" fmla="*/ 0 w 107"/>
                <a:gd name="T5" fmla="*/ 424 h 476"/>
                <a:gd name="T6" fmla="*/ 0 w 107"/>
                <a:gd name="T7" fmla="*/ 52 h 476"/>
                <a:gd name="T8" fmla="*/ 52 w 107"/>
                <a:gd name="T9" fmla="*/ 0 h 476"/>
                <a:gd name="T10" fmla="*/ 55 w 107"/>
                <a:gd name="T11" fmla="*/ 0 h 476"/>
                <a:gd name="T12" fmla="*/ 107 w 107"/>
                <a:gd name="T13" fmla="*/ 52 h 476"/>
                <a:gd name="T14" fmla="*/ 107 w 107"/>
                <a:gd name="T15" fmla="*/ 424 h 476"/>
                <a:gd name="T16" fmla="*/ 55 w 107"/>
                <a:gd name="T17"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476">
                  <a:moveTo>
                    <a:pt x="55" y="476"/>
                  </a:moveTo>
                  <a:cubicBezTo>
                    <a:pt x="52" y="476"/>
                    <a:pt x="52" y="476"/>
                    <a:pt x="52" y="476"/>
                  </a:cubicBezTo>
                  <a:cubicBezTo>
                    <a:pt x="24" y="476"/>
                    <a:pt x="0" y="453"/>
                    <a:pt x="0" y="424"/>
                  </a:cubicBezTo>
                  <a:cubicBezTo>
                    <a:pt x="0" y="52"/>
                    <a:pt x="0" y="52"/>
                    <a:pt x="0" y="52"/>
                  </a:cubicBezTo>
                  <a:cubicBezTo>
                    <a:pt x="0" y="24"/>
                    <a:pt x="24" y="0"/>
                    <a:pt x="52" y="0"/>
                  </a:cubicBezTo>
                  <a:cubicBezTo>
                    <a:pt x="55" y="0"/>
                    <a:pt x="55" y="0"/>
                    <a:pt x="55" y="0"/>
                  </a:cubicBezTo>
                  <a:cubicBezTo>
                    <a:pt x="83" y="0"/>
                    <a:pt x="107" y="24"/>
                    <a:pt x="107" y="52"/>
                  </a:cubicBezTo>
                  <a:cubicBezTo>
                    <a:pt x="107" y="424"/>
                    <a:pt x="107" y="424"/>
                    <a:pt x="107" y="424"/>
                  </a:cubicBezTo>
                  <a:cubicBezTo>
                    <a:pt x="107" y="453"/>
                    <a:pt x="83" y="476"/>
                    <a:pt x="55" y="476"/>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5" name="Freeform 10"/>
            <p:cNvSpPr>
              <a:spLocks/>
            </p:cNvSpPr>
            <p:nvPr userDrawn="1"/>
          </p:nvSpPr>
          <p:spPr bwMode="auto">
            <a:xfrm>
              <a:off x="184150" y="3089346"/>
              <a:ext cx="269875" cy="674688"/>
            </a:xfrm>
            <a:custGeom>
              <a:avLst/>
              <a:gdLst>
                <a:gd name="T0" fmla="*/ 43 w 85"/>
                <a:gd name="T1" fmla="*/ 212 h 212"/>
                <a:gd name="T2" fmla="*/ 41 w 85"/>
                <a:gd name="T3" fmla="*/ 212 h 212"/>
                <a:gd name="T4" fmla="*/ 0 w 85"/>
                <a:gd name="T5" fmla="*/ 171 h 212"/>
                <a:gd name="T6" fmla="*/ 0 w 85"/>
                <a:gd name="T7" fmla="*/ 41 h 212"/>
                <a:gd name="T8" fmla="*/ 41 w 85"/>
                <a:gd name="T9" fmla="*/ 0 h 212"/>
                <a:gd name="T10" fmla="*/ 43 w 85"/>
                <a:gd name="T11" fmla="*/ 0 h 212"/>
                <a:gd name="T12" fmla="*/ 85 w 85"/>
                <a:gd name="T13" fmla="*/ 41 h 212"/>
                <a:gd name="T14" fmla="*/ 85 w 85"/>
                <a:gd name="T15" fmla="*/ 171 h 212"/>
                <a:gd name="T16" fmla="*/ 43 w 85"/>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2">
                  <a:moveTo>
                    <a:pt x="43" y="212"/>
                  </a:moveTo>
                  <a:cubicBezTo>
                    <a:pt x="41" y="212"/>
                    <a:pt x="41" y="212"/>
                    <a:pt x="41" y="212"/>
                  </a:cubicBezTo>
                  <a:cubicBezTo>
                    <a:pt x="19" y="212"/>
                    <a:pt x="0" y="194"/>
                    <a:pt x="0" y="171"/>
                  </a:cubicBezTo>
                  <a:cubicBezTo>
                    <a:pt x="0" y="41"/>
                    <a:pt x="0" y="41"/>
                    <a:pt x="0" y="41"/>
                  </a:cubicBezTo>
                  <a:cubicBezTo>
                    <a:pt x="0" y="19"/>
                    <a:pt x="19" y="0"/>
                    <a:pt x="41" y="0"/>
                  </a:cubicBezTo>
                  <a:cubicBezTo>
                    <a:pt x="43" y="0"/>
                    <a:pt x="43" y="0"/>
                    <a:pt x="43" y="0"/>
                  </a:cubicBezTo>
                  <a:cubicBezTo>
                    <a:pt x="66" y="0"/>
                    <a:pt x="85" y="19"/>
                    <a:pt x="85" y="41"/>
                  </a:cubicBezTo>
                  <a:cubicBezTo>
                    <a:pt x="85" y="171"/>
                    <a:pt x="85" y="171"/>
                    <a:pt x="85" y="171"/>
                  </a:cubicBezTo>
                  <a:cubicBezTo>
                    <a:pt x="85" y="194"/>
                    <a:pt x="66" y="212"/>
                    <a:pt x="43" y="212"/>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6" name="Freeform 11"/>
            <p:cNvSpPr>
              <a:spLocks/>
            </p:cNvSpPr>
            <p:nvPr userDrawn="1"/>
          </p:nvSpPr>
          <p:spPr bwMode="auto">
            <a:xfrm>
              <a:off x="587375" y="2562296"/>
              <a:ext cx="336550" cy="1514475"/>
            </a:xfrm>
            <a:custGeom>
              <a:avLst/>
              <a:gdLst>
                <a:gd name="T0" fmla="*/ 55 w 106"/>
                <a:gd name="T1" fmla="*/ 476 h 476"/>
                <a:gd name="T2" fmla="*/ 52 w 106"/>
                <a:gd name="T3" fmla="*/ 476 h 476"/>
                <a:gd name="T4" fmla="*/ 0 w 106"/>
                <a:gd name="T5" fmla="*/ 424 h 476"/>
                <a:gd name="T6" fmla="*/ 0 w 106"/>
                <a:gd name="T7" fmla="*/ 52 h 476"/>
                <a:gd name="T8" fmla="*/ 52 w 106"/>
                <a:gd name="T9" fmla="*/ 0 h 476"/>
                <a:gd name="T10" fmla="*/ 55 w 106"/>
                <a:gd name="T11" fmla="*/ 0 h 476"/>
                <a:gd name="T12" fmla="*/ 106 w 106"/>
                <a:gd name="T13" fmla="*/ 52 h 476"/>
                <a:gd name="T14" fmla="*/ 106 w 106"/>
                <a:gd name="T15" fmla="*/ 424 h 476"/>
                <a:gd name="T16" fmla="*/ 55 w 106"/>
                <a:gd name="T17"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476">
                  <a:moveTo>
                    <a:pt x="55" y="476"/>
                  </a:moveTo>
                  <a:cubicBezTo>
                    <a:pt x="52" y="476"/>
                    <a:pt x="52" y="476"/>
                    <a:pt x="52" y="476"/>
                  </a:cubicBezTo>
                  <a:cubicBezTo>
                    <a:pt x="23" y="476"/>
                    <a:pt x="0" y="453"/>
                    <a:pt x="0" y="424"/>
                  </a:cubicBezTo>
                  <a:cubicBezTo>
                    <a:pt x="0" y="52"/>
                    <a:pt x="0" y="52"/>
                    <a:pt x="0" y="52"/>
                  </a:cubicBezTo>
                  <a:cubicBezTo>
                    <a:pt x="0" y="24"/>
                    <a:pt x="23" y="0"/>
                    <a:pt x="52" y="0"/>
                  </a:cubicBezTo>
                  <a:cubicBezTo>
                    <a:pt x="55" y="0"/>
                    <a:pt x="55" y="0"/>
                    <a:pt x="55" y="0"/>
                  </a:cubicBezTo>
                  <a:cubicBezTo>
                    <a:pt x="83" y="0"/>
                    <a:pt x="106" y="24"/>
                    <a:pt x="106" y="52"/>
                  </a:cubicBezTo>
                  <a:cubicBezTo>
                    <a:pt x="106" y="424"/>
                    <a:pt x="106" y="424"/>
                    <a:pt x="106" y="424"/>
                  </a:cubicBezTo>
                  <a:cubicBezTo>
                    <a:pt x="106" y="453"/>
                    <a:pt x="83" y="476"/>
                    <a:pt x="55" y="476"/>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7" name="Freeform 12"/>
            <p:cNvSpPr>
              <a:spLocks/>
            </p:cNvSpPr>
            <p:nvPr userDrawn="1"/>
          </p:nvSpPr>
          <p:spPr bwMode="auto">
            <a:xfrm>
              <a:off x="2794000" y="3156021"/>
              <a:ext cx="336550" cy="1516063"/>
            </a:xfrm>
            <a:custGeom>
              <a:avLst/>
              <a:gdLst>
                <a:gd name="T0" fmla="*/ 54 w 106"/>
                <a:gd name="T1" fmla="*/ 476 h 476"/>
                <a:gd name="T2" fmla="*/ 52 w 106"/>
                <a:gd name="T3" fmla="*/ 476 h 476"/>
                <a:gd name="T4" fmla="*/ 0 w 106"/>
                <a:gd name="T5" fmla="*/ 424 h 476"/>
                <a:gd name="T6" fmla="*/ 0 w 106"/>
                <a:gd name="T7" fmla="*/ 52 h 476"/>
                <a:gd name="T8" fmla="*/ 52 w 106"/>
                <a:gd name="T9" fmla="*/ 0 h 476"/>
                <a:gd name="T10" fmla="*/ 54 w 106"/>
                <a:gd name="T11" fmla="*/ 0 h 476"/>
                <a:gd name="T12" fmla="*/ 106 w 106"/>
                <a:gd name="T13" fmla="*/ 52 h 476"/>
                <a:gd name="T14" fmla="*/ 106 w 106"/>
                <a:gd name="T15" fmla="*/ 424 h 476"/>
                <a:gd name="T16" fmla="*/ 54 w 106"/>
                <a:gd name="T17"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476">
                  <a:moveTo>
                    <a:pt x="54" y="476"/>
                  </a:moveTo>
                  <a:cubicBezTo>
                    <a:pt x="52" y="476"/>
                    <a:pt x="52" y="476"/>
                    <a:pt x="52" y="476"/>
                  </a:cubicBezTo>
                  <a:cubicBezTo>
                    <a:pt x="23" y="476"/>
                    <a:pt x="0" y="452"/>
                    <a:pt x="0" y="424"/>
                  </a:cubicBezTo>
                  <a:cubicBezTo>
                    <a:pt x="0" y="52"/>
                    <a:pt x="0" y="52"/>
                    <a:pt x="0" y="52"/>
                  </a:cubicBezTo>
                  <a:cubicBezTo>
                    <a:pt x="0" y="23"/>
                    <a:pt x="23" y="0"/>
                    <a:pt x="52" y="0"/>
                  </a:cubicBezTo>
                  <a:cubicBezTo>
                    <a:pt x="54" y="0"/>
                    <a:pt x="54" y="0"/>
                    <a:pt x="54" y="0"/>
                  </a:cubicBezTo>
                  <a:cubicBezTo>
                    <a:pt x="83" y="0"/>
                    <a:pt x="106" y="23"/>
                    <a:pt x="106" y="52"/>
                  </a:cubicBezTo>
                  <a:cubicBezTo>
                    <a:pt x="106" y="424"/>
                    <a:pt x="106" y="424"/>
                    <a:pt x="106" y="424"/>
                  </a:cubicBezTo>
                  <a:cubicBezTo>
                    <a:pt x="106" y="452"/>
                    <a:pt x="83" y="476"/>
                    <a:pt x="54" y="476"/>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8" name="Freeform 13"/>
            <p:cNvSpPr>
              <a:spLocks noEditPoints="1"/>
            </p:cNvSpPr>
            <p:nvPr userDrawn="1"/>
          </p:nvSpPr>
          <p:spPr bwMode="auto">
            <a:xfrm>
              <a:off x="1270000" y="3468758"/>
              <a:ext cx="269875" cy="674688"/>
            </a:xfrm>
            <a:custGeom>
              <a:avLst/>
              <a:gdLst>
                <a:gd name="T0" fmla="*/ 43 w 85"/>
                <a:gd name="T1" fmla="*/ 8 h 212"/>
                <a:gd name="T2" fmla="*/ 77 w 85"/>
                <a:gd name="T3" fmla="*/ 42 h 212"/>
                <a:gd name="T4" fmla="*/ 77 w 85"/>
                <a:gd name="T5" fmla="*/ 170 h 212"/>
                <a:gd name="T6" fmla="*/ 43 w 85"/>
                <a:gd name="T7" fmla="*/ 204 h 212"/>
                <a:gd name="T8" fmla="*/ 9 w 85"/>
                <a:gd name="T9" fmla="*/ 170 h 212"/>
                <a:gd name="T10" fmla="*/ 9 w 85"/>
                <a:gd name="T11" fmla="*/ 42 h 212"/>
                <a:gd name="T12" fmla="*/ 43 w 85"/>
                <a:gd name="T13" fmla="*/ 8 h 212"/>
                <a:gd name="T14" fmla="*/ 43 w 85"/>
                <a:gd name="T15" fmla="*/ 0 h 212"/>
                <a:gd name="T16" fmla="*/ 0 w 85"/>
                <a:gd name="T17" fmla="*/ 42 h 212"/>
                <a:gd name="T18" fmla="*/ 0 w 85"/>
                <a:gd name="T19" fmla="*/ 170 h 212"/>
                <a:gd name="T20" fmla="*/ 43 w 85"/>
                <a:gd name="T21" fmla="*/ 212 h 212"/>
                <a:gd name="T22" fmla="*/ 85 w 85"/>
                <a:gd name="T23" fmla="*/ 170 h 212"/>
                <a:gd name="T24" fmla="*/ 85 w 85"/>
                <a:gd name="T25" fmla="*/ 42 h 212"/>
                <a:gd name="T26" fmla="*/ 43 w 85"/>
                <a:gd name="T2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212">
                  <a:moveTo>
                    <a:pt x="43" y="8"/>
                  </a:moveTo>
                  <a:cubicBezTo>
                    <a:pt x="62" y="8"/>
                    <a:pt x="77" y="24"/>
                    <a:pt x="77" y="42"/>
                  </a:cubicBezTo>
                  <a:cubicBezTo>
                    <a:pt x="77" y="170"/>
                    <a:pt x="77" y="170"/>
                    <a:pt x="77" y="170"/>
                  </a:cubicBezTo>
                  <a:cubicBezTo>
                    <a:pt x="77" y="188"/>
                    <a:pt x="62" y="204"/>
                    <a:pt x="43" y="204"/>
                  </a:cubicBezTo>
                  <a:cubicBezTo>
                    <a:pt x="24" y="204"/>
                    <a:pt x="9" y="188"/>
                    <a:pt x="9" y="170"/>
                  </a:cubicBezTo>
                  <a:cubicBezTo>
                    <a:pt x="9" y="42"/>
                    <a:pt x="9" y="42"/>
                    <a:pt x="9" y="42"/>
                  </a:cubicBezTo>
                  <a:cubicBezTo>
                    <a:pt x="9" y="24"/>
                    <a:pt x="24" y="8"/>
                    <a:pt x="43" y="8"/>
                  </a:cubicBezTo>
                  <a:moveTo>
                    <a:pt x="43" y="0"/>
                  </a:moveTo>
                  <a:cubicBezTo>
                    <a:pt x="19" y="0"/>
                    <a:pt x="0" y="19"/>
                    <a:pt x="0" y="42"/>
                  </a:cubicBezTo>
                  <a:cubicBezTo>
                    <a:pt x="0" y="170"/>
                    <a:pt x="0" y="170"/>
                    <a:pt x="0" y="170"/>
                  </a:cubicBezTo>
                  <a:cubicBezTo>
                    <a:pt x="0" y="193"/>
                    <a:pt x="19" y="212"/>
                    <a:pt x="43" y="212"/>
                  </a:cubicBezTo>
                  <a:cubicBezTo>
                    <a:pt x="66" y="212"/>
                    <a:pt x="85" y="193"/>
                    <a:pt x="85" y="170"/>
                  </a:cubicBezTo>
                  <a:cubicBezTo>
                    <a:pt x="85" y="42"/>
                    <a:pt x="85" y="42"/>
                    <a:pt x="85" y="42"/>
                  </a:cubicBezTo>
                  <a:cubicBezTo>
                    <a:pt x="85" y="19"/>
                    <a:pt x="66" y="0"/>
                    <a:pt x="43"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9" name="Freeform 14"/>
            <p:cNvSpPr>
              <a:spLocks noEditPoints="1"/>
            </p:cNvSpPr>
            <p:nvPr userDrawn="1"/>
          </p:nvSpPr>
          <p:spPr bwMode="auto">
            <a:xfrm>
              <a:off x="800100" y="3156021"/>
              <a:ext cx="336550" cy="1516063"/>
            </a:xfrm>
            <a:custGeom>
              <a:avLst/>
              <a:gdLst>
                <a:gd name="T0" fmla="*/ 53 w 106"/>
                <a:gd name="T1" fmla="*/ 9 h 476"/>
                <a:gd name="T2" fmla="*/ 97 w 106"/>
                <a:gd name="T3" fmla="*/ 53 h 476"/>
                <a:gd name="T4" fmla="*/ 97 w 106"/>
                <a:gd name="T5" fmla="*/ 422 h 476"/>
                <a:gd name="T6" fmla="*/ 53 w 106"/>
                <a:gd name="T7" fmla="*/ 467 h 476"/>
                <a:gd name="T8" fmla="*/ 8 w 106"/>
                <a:gd name="T9" fmla="*/ 422 h 476"/>
                <a:gd name="T10" fmla="*/ 8 w 106"/>
                <a:gd name="T11" fmla="*/ 53 h 476"/>
                <a:gd name="T12" fmla="*/ 53 w 106"/>
                <a:gd name="T13" fmla="*/ 9 h 476"/>
                <a:gd name="T14" fmla="*/ 53 w 106"/>
                <a:gd name="T15" fmla="*/ 0 h 476"/>
                <a:gd name="T16" fmla="*/ 0 w 106"/>
                <a:gd name="T17" fmla="*/ 53 h 476"/>
                <a:gd name="T18" fmla="*/ 0 w 106"/>
                <a:gd name="T19" fmla="*/ 422 h 476"/>
                <a:gd name="T20" fmla="*/ 53 w 106"/>
                <a:gd name="T21" fmla="*/ 476 h 476"/>
                <a:gd name="T22" fmla="*/ 106 w 106"/>
                <a:gd name="T23" fmla="*/ 422 h 476"/>
                <a:gd name="T24" fmla="*/ 106 w 106"/>
                <a:gd name="T25" fmla="*/ 53 h 476"/>
                <a:gd name="T26" fmla="*/ 53 w 106"/>
                <a:gd name="T27"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476">
                  <a:moveTo>
                    <a:pt x="53" y="9"/>
                  </a:moveTo>
                  <a:cubicBezTo>
                    <a:pt x="77" y="9"/>
                    <a:pt x="97" y="29"/>
                    <a:pt x="97" y="53"/>
                  </a:cubicBezTo>
                  <a:cubicBezTo>
                    <a:pt x="97" y="422"/>
                    <a:pt x="97" y="422"/>
                    <a:pt x="97" y="422"/>
                  </a:cubicBezTo>
                  <a:cubicBezTo>
                    <a:pt x="97" y="447"/>
                    <a:pt x="77" y="467"/>
                    <a:pt x="53" y="467"/>
                  </a:cubicBezTo>
                  <a:cubicBezTo>
                    <a:pt x="28" y="467"/>
                    <a:pt x="8" y="447"/>
                    <a:pt x="8" y="422"/>
                  </a:cubicBezTo>
                  <a:cubicBezTo>
                    <a:pt x="8" y="53"/>
                    <a:pt x="8" y="53"/>
                    <a:pt x="8" y="53"/>
                  </a:cubicBezTo>
                  <a:cubicBezTo>
                    <a:pt x="8" y="29"/>
                    <a:pt x="28" y="9"/>
                    <a:pt x="53" y="9"/>
                  </a:cubicBezTo>
                  <a:moveTo>
                    <a:pt x="53" y="0"/>
                  </a:moveTo>
                  <a:cubicBezTo>
                    <a:pt x="24" y="0"/>
                    <a:pt x="0" y="24"/>
                    <a:pt x="0" y="53"/>
                  </a:cubicBezTo>
                  <a:cubicBezTo>
                    <a:pt x="0" y="422"/>
                    <a:pt x="0" y="422"/>
                    <a:pt x="0" y="422"/>
                  </a:cubicBezTo>
                  <a:cubicBezTo>
                    <a:pt x="0" y="452"/>
                    <a:pt x="24" y="476"/>
                    <a:pt x="53" y="476"/>
                  </a:cubicBezTo>
                  <a:cubicBezTo>
                    <a:pt x="82" y="476"/>
                    <a:pt x="106" y="452"/>
                    <a:pt x="106" y="422"/>
                  </a:cubicBezTo>
                  <a:cubicBezTo>
                    <a:pt x="106" y="53"/>
                    <a:pt x="106" y="53"/>
                    <a:pt x="106" y="53"/>
                  </a:cubicBezTo>
                  <a:cubicBezTo>
                    <a:pt x="106" y="24"/>
                    <a:pt x="82" y="0"/>
                    <a:pt x="53"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 name="Freeform 15"/>
            <p:cNvSpPr>
              <a:spLocks/>
            </p:cNvSpPr>
            <p:nvPr userDrawn="1"/>
          </p:nvSpPr>
          <p:spPr bwMode="auto">
            <a:xfrm>
              <a:off x="8753475" y="3481458"/>
              <a:ext cx="161925" cy="269875"/>
            </a:xfrm>
            <a:custGeom>
              <a:avLst/>
              <a:gdLst>
                <a:gd name="T0" fmla="*/ 26 w 51"/>
                <a:gd name="T1" fmla="*/ 85 h 85"/>
                <a:gd name="T2" fmla="*/ 25 w 51"/>
                <a:gd name="T3" fmla="*/ 85 h 85"/>
                <a:gd name="T4" fmla="*/ 0 w 51"/>
                <a:gd name="T5" fmla="*/ 60 h 85"/>
                <a:gd name="T6" fmla="*/ 0 w 51"/>
                <a:gd name="T7" fmla="*/ 25 h 85"/>
                <a:gd name="T8" fmla="*/ 25 w 51"/>
                <a:gd name="T9" fmla="*/ 0 h 85"/>
                <a:gd name="T10" fmla="*/ 26 w 51"/>
                <a:gd name="T11" fmla="*/ 0 h 85"/>
                <a:gd name="T12" fmla="*/ 51 w 51"/>
                <a:gd name="T13" fmla="*/ 25 h 85"/>
                <a:gd name="T14" fmla="*/ 51 w 51"/>
                <a:gd name="T15" fmla="*/ 60 h 85"/>
                <a:gd name="T16" fmla="*/ 26 w 51"/>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85">
                  <a:moveTo>
                    <a:pt x="26" y="85"/>
                  </a:moveTo>
                  <a:cubicBezTo>
                    <a:pt x="25" y="85"/>
                    <a:pt x="25" y="85"/>
                    <a:pt x="25" y="85"/>
                  </a:cubicBezTo>
                  <a:cubicBezTo>
                    <a:pt x="11" y="85"/>
                    <a:pt x="0" y="74"/>
                    <a:pt x="0" y="60"/>
                  </a:cubicBezTo>
                  <a:cubicBezTo>
                    <a:pt x="0" y="25"/>
                    <a:pt x="0" y="25"/>
                    <a:pt x="0" y="25"/>
                  </a:cubicBezTo>
                  <a:cubicBezTo>
                    <a:pt x="0" y="11"/>
                    <a:pt x="11" y="0"/>
                    <a:pt x="25" y="0"/>
                  </a:cubicBezTo>
                  <a:cubicBezTo>
                    <a:pt x="26" y="0"/>
                    <a:pt x="26" y="0"/>
                    <a:pt x="26" y="0"/>
                  </a:cubicBezTo>
                  <a:cubicBezTo>
                    <a:pt x="40" y="0"/>
                    <a:pt x="51" y="11"/>
                    <a:pt x="51" y="25"/>
                  </a:cubicBezTo>
                  <a:cubicBezTo>
                    <a:pt x="51" y="60"/>
                    <a:pt x="51" y="60"/>
                    <a:pt x="51" y="60"/>
                  </a:cubicBezTo>
                  <a:cubicBezTo>
                    <a:pt x="51" y="74"/>
                    <a:pt x="40" y="85"/>
                    <a:pt x="26" y="8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 name="Freeform 16"/>
            <p:cNvSpPr>
              <a:spLocks noEditPoints="1"/>
            </p:cNvSpPr>
            <p:nvPr userDrawn="1"/>
          </p:nvSpPr>
          <p:spPr bwMode="auto">
            <a:xfrm>
              <a:off x="7302500" y="3143321"/>
              <a:ext cx="269875" cy="676275"/>
            </a:xfrm>
            <a:custGeom>
              <a:avLst/>
              <a:gdLst>
                <a:gd name="T0" fmla="*/ 42 w 85"/>
                <a:gd name="T1" fmla="*/ 8 h 212"/>
                <a:gd name="T2" fmla="*/ 76 w 85"/>
                <a:gd name="T3" fmla="*/ 42 h 212"/>
                <a:gd name="T4" fmla="*/ 76 w 85"/>
                <a:gd name="T5" fmla="*/ 170 h 212"/>
                <a:gd name="T6" fmla="*/ 42 w 85"/>
                <a:gd name="T7" fmla="*/ 204 h 212"/>
                <a:gd name="T8" fmla="*/ 8 w 85"/>
                <a:gd name="T9" fmla="*/ 170 h 212"/>
                <a:gd name="T10" fmla="*/ 8 w 85"/>
                <a:gd name="T11" fmla="*/ 42 h 212"/>
                <a:gd name="T12" fmla="*/ 42 w 85"/>
                <a:gd name="T13" fmla="*/ 8 h 212"/>
                <a:gd name="T14" fmla="*/ 42 w 85"/>
                <a:gd name="T15" fmla="*/ 0 h 212"/>
                <a:gd name="T16" fmla="*/ 42 w 85"/>
                <a:gd name="T17" fmla="*/ 0 h 212"/>
                <a:gd name="T18" fmla="*/ 0 w 85"/>
                <a:gd name="T19" fmla="*/ 42 h 212"/>
                <a:gd name="T20" fmla="*/ 0 w 85"/>
                <a:gd name="T21" fmla="*/ 170 h 212"/>
                <a:gd name="T22" fmla="*/ 42 w 85"/>
                <a:gd name="T23" fmla="*/ 212 h 212"/>
                <a:gd name="T24" fmla="*/ 85 w 85"/>
                <a:gd name="T25" fmla="*/ 170 h 212"/>
                <a:gd name="T26" fmla="*/ 85 w 85"/>
                <a:gd name="T27" fmla="*/ 42 h 212"/>
                <a:gd name="T28" fmla="*/ 42 w 85"/>
                <a:gd name="T29"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212">
                  <a:moveTo>
                    <a:pt x="42" y="8"/>
                  </a:moveTo>
                  <a:cubicBezTo>
                    <a:pt x="61" y="8"/>
                    <a:pt x="76" y="24"/>
                    <a:pt x="76" y="42"/>
                  </a:cubicBezTo>
                  <a:cubicBezTo>
                    <a:pt x="76" y="170"/>
                    <a:pt x="76" y="170"/>
                    <a:pt x="76" y="170"/>
                  </a:cubicBezTo>
                  <a:cubicBezTo>
                    <a:pt x="76" y="188"/>
                    <a:pt x="61" y="204"/>
                    <a:pt x="42" y="204"/>
                  </a:cubicBezTo>
                  <a:cubicBezTo>
                    <a:pt x="23" y="204"/>
                    <a:pt x="8" y="188"/>
                    <a:pt x="8" y="170"/>
                  </a:cubicBezTo>
                  <a:cubicBezTo>
                    <a:pt x="8" y="42"/>
                    <a:pt x="8" y="42"/>
                    <a:pt x="8" y="42"/>
                  </a:cubicBezTo>
                  <a:cubicBezTo>
                    <a:pt x="8" y="24"/>
                    <a:pt x="23" y="8"/>
                    <a:pt x="42" y="8"/>
                  </a:cubicBezTo>
                  <a:moveTo>
                    <a:pt x="42" y="0"/>
                  </a:moveTo>
                  <a:cubicBezTo>
                    <a:pt x="42" y="0"/>
                    <a:pt x="42" y="0"/>
                    <a:pt x="42" y="0"/>
                  </a:cubicBezTo>
                  <a:cubicBezTo>
                    <a:pt x="19" y="0"/>
                    <a:pt x="0" y="19"/>
                    <a:pt x="0" y="42"/>
                  </a:cubicBezTo>
                  <a:cubicBezTo>
                    <a:pt x="0" y="170"/>
                    <a:pt x="0" y="170"/>
                    <a:pt x="0" y="170"/>
                  </a:cubicBezTo>
                  <a:cubicBezTo>
                    <a:pt x="0" y="193"/>
                    <a:pt x="19" y="212"/>
                    <a:pt x="42" y="212"/>
                  </a:cubicBezTo>
                  <a:cubicBezTo>
                    <a:pt x="66" y="212"/>
                    <a:pt x="85" y="193"/>
                    <a:pt x="85" y="170"/>
                  </a:cubicBezTo>
                  <a:cubicBezTo>
                    <a:pt x="85" y="42"/>
                    <a:pt x="85" y="42"/>
                    <a:pt x="85" y="42"/>
                  </a:cubicBezTo>
                  <a:cubicBezTo>
                    <a:pt x="85" y="19"/>
                    <a:pt x="66" y="0"/>
                    <a:pt x="42"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 name="Freeform 17"/>
            <p:cNvSpPr>
              <a:spLocks/>
            </p:cNvSpPr>
            <p:nvPr userDrawn="1"/>
          </p:nvSpPr>
          <p:spPr bwMode="auto">
            <a:xfrm>
              <a:off x="8375650" y="3468758"/>
              <a:ext cx="269875" cy="674688"/>
            </a:xfrm>
            <a:custGeom>
              <a:avLst/>
              <a:gdLst>
                <a:gd name="T0" fmla="*/ 44 w 85"/>
                <a:gd name="T1" fmla="*/ 212 h 212"/>
                <a:gd name="T2" fmla="*/ 42 w 85"/>
                <a:gd name="T3" fmla="*/ 212 h 212"/>
                <a:gd name="T4" fmla="*/ 0 w 85"/>
                <a:gd name="T5" fmla="*/ 171 h 212"/>
                <a:gd name="T6" fmla="*/ 0 w 85"/>
                <a:gd name="T7" fmla="*/ 41 h 212"/>
                <a:gd name="T8" fmla="*/ 42 w 85"/>
                <a:gd name="T9" fmla="*/ 0 h 212"/>
                <a:gd name="T10" fmla="*/ 44 w 85"/>
                <a:gd name="T11" fmla="*/ 0 h 212"/>
                <a:gd name="T12" fmla="*/ 85 w 85"/>
                <a:gd name="T13" fmla="*/ 41 h 212"/>
                <a:gd name="T14" fmla="*/ 85 w 85"/>
                <a:gd name="T15" fmla="*/ 171 h 212"/>
                <a:gd name="T16" fmla="*/ 44 w 85"/>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2">
                  <a:moveTo>
                    <a:pt x="44" y="212"/>
                  </a:moveTo>
                  <a:cubicBezTo>
                    <a:pt x="42" y="212"/>
                    <a:pt x="42" y="212"/>
                    <a:pt x="42" y="212"/>
                  </a:cubicBezTo>
                  <a:cubicBezTo>
                    <a:pt x="19" y="212"/>
                    <a:pt x="0" y="193"/>
                    <a:pt x="0" y="171"/>
                  </a:cubicBezTo>
                  <a:cubicBezTo>
                    <a:pt x="0" y="41"/>
                    <a:pt x="0" y="41"/>
                    <a:pt x="0" y="41"/>
                  </a:cubicBezTo>
                  <a:cubicBezTo>
                    <a:pt x="0" y="18"/>
                    <a:pt x="19" y="0"/>
                    <a:pt x="42" y="0"/>
                  </a:cubicBezTo>
                  <a:cubicBezTo>
                    <a:pt x="44" y="0"/>
                    <a:pt x="44" y="0"/>
                    <a:pt x="44" y="0"/>
                  </a:cubicBezTo>
                  <a:cubicBezTo>
                    <a:pt x="66" y="0"/>
                    <a:pt x="85" y="18"/>
                    <a:pt x="85" y="41"/>
                  </a:cubicBezTo>
                  <a:cubicBezTo>
                    <a:pt x="85" y="171"/>
                    <a:pt x="85" y="171"/>
                    <a:pt x="85" y="171"/>
                  </a:cubicBezTo>
                  <a:cubicBezTo>
                    <a:pt x="85" y="193"/>
                    <a:pt x="66" y="212"/>
                    <a:pt x="44" y="212"/>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 name="Freeform 18"/>
            <p:cNvSpPr>
              <a:spLocks noEditPoints="1"/>
            </p:cNvSpPr>
            <p:nvPr userDrawn="1"/>
          </p:nvSpPr>
          <p:spPr bwMode="auto">
            <a:xfrm>
              <a:off x="7705725" y="2616271"/>
              <a:ext cx="336550" cy="1514475"/>
            </a:xfrm>
            <a:custGeom>
              <a:avLst/>
              <a:gdLst>
                <a:gd name="T0" fmla="*/ 53 w 106"/>
                <a:gd name="T1" fmla="*/ 9 h 476"/>
                <a:gd name="T2" fmla="*/ 98 w 106"/>
                <a:gd name="T3" fmla="*/ 54 h 476"/>
                <a:gd name="T4" fmla="*/ 98 w 106"/>
                <a:gd name="T5" fmla="*/ 423 h 476"/>
                <a:gd name="T6" fmla="*/ 53 w 106"/>
                <a:gd name="T7" fmla="*/ 467 h 476"/>
                <a:gd name="T8" fmla="*/ 9 w 106"/>
                <a:gd name="T9" fmla="*/ 423 h 476"/>
                <a:gd name="T10" fmla="*/ 9 w 106"/>
                <a:gd name="T11" fmla="*/ 54 h 476"/>
                <a:gd name="T12" fmla="*/ 53 w 106"/>
                <a:gd name="T13" fmla="*/ 9 h 476"/>
                <a:gd name="T14" fmla="*/ 53 w 106"/>
                <a:gd name="T15" fmla="*/ 0 h 476"/>
                <a:gd name="T16" fmla="*/ 0 w 106"/>
                <a:gd name="T17" fmla="*/ 54 h 476"/>
                <a:gd name="T18" fmla="*/ 0 w 106"/>
                <a:gd name="T19" fmla="*/ 423 h 476"/>
                <a:gd name="T20" fmla="*/ 53 w 106"/>
                <a:gd name="T21" fmla="*/ 476 h 476"/>
                <a:gd name="T22" fmla="*/ 106 w 106"/>
                <a:gd name="T23" fmla="*/ 423 h 476"/>
                <a:gd name="T24" fmla="*/ 106 w 106"/>
                <a:gd name="T25" fmla="*/ 54 h 476"/>
                <a:gd name="T26" fmla="*/ 53 w 106"/>
                <a:gd name="T27"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476">
                  <a:moveTo>
                    <a:pt x="53" y="9"/>
                  </a:moveTo>
                  <a:cubicBezTo>
                    <a:pt x="78" y="9"/>
                    <a:pt x="98" y="29"/>
                    <a:pt x="98" y="54"/>
                  </a:cubicBezTo>
                  <a:cubicBezTo>
                    <a:pt x="98" y="423"/>
                    <a:pt x="98" y="423"/>
                    <a:pt x="98" y="423"/>
                  </a:cubicBezTo>
                  <a:cubicBezTo>
                    <a:pt x="98" y="447"/>
                    <a:pt x="78" y="467"/>
                    <a:pt x="53" y="467"/>
                  </a:cubicBezTo>
                  <a:cubicBezTo>
                    <a:pt x="28" y="467"/>
                    <a:pt x="9" y="447"/>
                    <a:pt x="9" y="423"/>
                  </a:cubicBezTo>
                  <a:cubicBezTo>
                    <a:pt x="9" y="54"/>
                    <a:pt x="9" y="54"/>
                    <a:pt x="9" y="54"/>
                  </a:cubicBezTo>
                  <a:cubicBezTo>
                    <a:pt x="9" y="29"/>
                    <a:pt x="28" y="9"/>
                    <a:pt x="53" y="9"/>
                  </a:cubicBezTo>
                  <a:moveTo>
                    <a:pt x="53" y="0"/>
                  </a:moveTo>
                  <a:cubicBezTo>
                    <a:pt x="24" y="0"/>
                    <a:pt x="0" y="24"/>
                    <a:pt x="0" y="54"/>
                  </a:cubicBezTo>
                  <a:cubicBezTo>
                    <a:pt x="0" y="423"/>
                    <a:pt x="0" y="423"/>
                    <a:pt x="0" y="423"/>
                  </a:cubicBezTo>
                  <a:cubicBezTo>
                    <a:pt x="0" y="452"/>
                    <a:pt x="24" y="476"/>
                    <a:pt x="53" y="476"/>
                  </a:cubicBezTo>
                  <a:cubicBezTo>
                    <a:pt x="82" y="476"/>
                    <a:pt x="106" y="452"/>
                    <a:pt x="106" y="423"/>
                  </a:cubicBezTo>
                  <a:cubicBezTo>
                    <a:pt x="106" y="54"/>
                    <a:pt x="106" y="54"/>
                    <a:pt x="106" y="54"/>
                  </a:cubicBezTo>
                  <a:cubicBezTo>
                    <a:pt x="106" y="24"/>
                    <a:pt x="82" y="0"/>
                    <a:pt x="53"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 name="Freeform 19"/>
            <p:cNvSpPr>
              <a:spLocks noEditPoints="1"/>
            </p:cNvSpPr>
            <p:nvPr userDrawn="1"/>
          </p:nvSpPr>
          <p:spPr bwMode="auto">
            <a:xfrm>
              <a:off x="3724275" y="3143321"/>
              <a:ext cx="269875" cy="676275"/>
            </a:xfrm>
            <a:custGeom>
              <a:avLst/>
              <a:gdLst>
                <a:gd name="T0" fmla="*/ 42 w 85"/>
                <a:gd name="T1" fmla="*/ 8 h 212"/>
                <a:gd name="T2" fmla="*/ 76 w 85"/>
                <a:gd name="T3" fmla="*/ 42 h 212"/>
                <a:gd name="T4" fmla="*/ 76 w 85"/>
                <a:gd name="T5" fmla="*/ 170 h 212"/>
                <a:gd name="T6" fmla="*/ 42 w 85"/>
                <a:gd name="T7" fmla="*/ 204 h 212"/>
                <a:gd name="T8" fmla="*/ 8 w 85"/>
                <a:gd name="T9" fmla="*/ 170 h 212"/>
                <a:gd name="T10" fmla="*/ 8 w 85"/>
                <a:gd name="T11" fmla="*/ 42 h 212"/>
                <a:gd name="T12" fmla="*/ 42 w 85"/>
                <a:gd name="T13" fmla="*/ 8 h 212"/>
                <a:gd name="T14" fmla="*/ 42 w 85"/>
                <a:gd name="T15" fmla="*/ 0 h 212"/>
                <a:gd name="T16" fmla="*/ 0 w 85"/>
                <a:gd name="T17" fmla="*/ 42 h 212"/>
                <a:gd name="T18" fmla="*/ 0 w 85"/>
                <a:gd name="T19" fmla="*/ 170 h 212"/>
                <a:gd name="T20" fmla="*/ 42 w 85"/>
                <a:gd name="T21" fmla="*/ 212 h 212"/>
                <a:gd name="T22" fmla="*/ 85 w 85"/>
                <a:gd name="T23" fmla="*/ 170 h 212"/>
                <a:gd name="T24" fmla="*/ 85 w 85"/>
                <a:gd name="T25" fmla="*/ 42 h 212"/>
                <a:gd name="T26" fmla="*/ 42 w 85"/>
                <a:gd name="T2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212">
                  <a:moveTo>
                    <a:pt x="42" y="8"/>
                  </a:moveTo>
                  <a:cubicBezTo>
                    <a:pt x="61" y="8"/>
                    <a:pt x="76" y="24"/>
                    <a:pt x="76" y="42"/>
                  </a:cubicBezTo>
                  <a:cubicBezTo>
                    <a:pt x="76" y="170"/>
                    <a:pt x="76" y="170"/>
                    <a:pt x="76" y="170"/>
                  </a:cubicBezTo>
                  <a:cubicBezTo>
                    <a:pt x="76" y="188"/>
                    <a:pt x="61" y="204"/>
                    <a:pt x="42" y="204"/>
                  </a:cubicBezTo>
                  <a:cubicBezTo>
                    <a:pt x="24" y="204"/>
                    <a:pt x="8" y="188"/>
                    <a:pt x="8" y="170"/>
                  </a:cubicBezTo>
                  <a:cubicBezTo>
                    <a:pt x="8" y="42"/>
                    <a:pt x="8" y="42"/>
                    <a:pt x="8" y="42"/>
                  </a:cubicBezTo>
                  <a:cubicBezTo>
                    <a:pt x="8" y="24"/>
                    <a:pt x="24" y="8"/>
                    <a:pt x="42" y="8"/>
                  </a:cubicBezTo>
                  <a:moveTo>
                    <a:pt x="42" y="0"/>
                  </a:moveTo>
                  <a:cubicBezTo>
                    <a:pt x="19" y="0"/>
                    <a:pt x="0" y="19"/>
                    <a:pt x="0" y="42"/>
                  </a:cubicBezTo>
                  <a:cubicBezTo>
                    <a:pt x="0" y="170"/>
                    <a:pt x="0" y="170"/>
                    <a:pt x="0" y="170"/>
                  </a:cubicBezTo>
                  <a:cubicBezTo>
                    <a:pt x="0" y="193"/>
                    <a:pt x="19" y="212"/>
                    <a:pt x="42" y="212"/>
                  </a:cubicBezTo>
                  <a:cubicBezTo>
                    <a:pt x="66" y="212"/>
                    <a:pt x="85" y="193"/>
                    <a:pt x="85" y="170"/>
                  </a:cubicBezTo>
                  <a:cubicBezTo>
                    <a:pt x="85" y="42"/>
                    <a:pt x="85" y="42"/>
                    <a:pt x="85" y="42"/>
                  </a:cubicBezTo>
                  <a:cubicBezTo>
                    <a:pt x="85" y="19"/>
                    <a:pt x="66" y="0"/>
                    <a:pt x="42"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 name="Freeform 20"/>
            <p:cNvSpPr>
              <a:spLocks noEditPoints="1"/>
            </p:cNvSpPr>
            <p:nvPr userDrawn="1"/>
          </p:nvSpPr>
          <p:spPr bwMode="auto">
            <a:xfrm>
              <a:off x="4127500" y="2616271"/>
              <a:ext cx="336550" cy="1514475"/>
            </a:xfrm>
            <a:custGeom>
              <a:avLst/>
              <a:gdLst>
                <a:gd name="T0" fmla="*/ 53 w 106"/>
                <a:gd name="T1" fmla="*/ 9 h 476"/>
                <a:gd name="T2" fmla="*/ 98 w 106"/>
                <a:gd name="T3" fmla="*/ 54 h 476"/>
                <a:gd name="T4" fmla="*/ 98 w 106"/>
                <a:gd name="T5" fmla="*/ 423 h 476"/>
                <a:gd name="T6" fmla="*/ 53 w 106"/>
                <a:gd name="T7" fmla="*/ 467 h 476"/>
                <a:gd name="T8" fmla="*/ 9 w 106"/>
                <a:gd name="T9" fmla="*/ 423 h 476"/>
                <a:gd name="T10" fmla="*/ 9 w 106"/>
                <a:gd name="T11" fmla="*/ 54 h 476"/>
                <a:gd name="T12" fmla="*/ 53 w 106"/>
                <a:gd name="T13" fmla="*/ 9 h 476"/>
                <a:gd name="T14" fmla="*/ 53 w 106"/>
                <a:gd name="T15" fmla="*/ 0 h 476"/>
                <a:gd name="T16" fmla="*/ 0 w 106"/>
                <a:gd name="T17" fmla="*/ 54 h 476"/>
                <a:gd name="T18" fmla="*/ 0 w 106"/>
                <a:gd name="T19" fmla="*/ 423 h 476"/>
                <a:gd name="T20" fmla="*/ 53 w 106"/>
                <a:gd name="T21" fmla="*/ 476 h 476"/>
                <a:gd name="T22" fmla="*/ 106 w 106"/>
                <a:gd name="T23" fmla="*/ 423 h 476"/>
                <a:gd name="T24" fmla="*/ 106 w 106"/>
                <a:gd name="T25" fmla="*/ 54 h 476"/>
                <a:gd name="T26" fmla="*/ 53 w 106"/>
                <a:gd name="T27"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476">
                  <a:moveTo>
                    <a:pt x="53" y="9"/>
                  </a:moveTo>
                  <a:cubicBezTo>
                    <a:pt x="78" y="9"/>
                    <a:pt x="98" y="29"/>
                    <a:pt x="98" y="54"/>
                  </a:cubicBezTo>
                  <a:cubicBezTo>
                    <a:pt x="98" y="423"/>
                    <a:pt x="98" y="423"/>
                    <a:pt x="98" y="423"/>
                  </a:cubicBezTo>
                  <a:cubicBezTo>
                    <a:pt x="98" y="447"/>
                    <a:pt x="78" y="467"/>
                    <a:pt x="53" y="467"/>
                  </a:cubicBezTo>
                  <a:cubicBezTo>
                    <a:pt x="29" y="467"/>
                    <a:pt x="9" y="447"/>
                    <a:pt x="9" y="423"/>
                  </a:cubicBezTo>
                  <a:cubicBezTo>
                    <a:pt x="9" y="54"/>
                    <a:pt x="9" y="54"/>
                    <a:pt x="9" y="54"/>
                  </a:cubicBezTo>
                  <a:cubicBezTo>
                    <a:pt x="9" y="29"/>
                    <a:pt x="29" y="9"/>
                    <a:pt x="53" y="9"/>
                  </a:cubicBezTo>
                  <a:moveTo>
                    <a:pt x="53" y="0"/>
                  </a:moveTo>
                  <a:cubicBezTo>
                    <a:pt x="24" y="0"/>
                    <a:pt x="0" y="24"/>
                    <a:pt x="0" y="54"/>
                  </a:cubicBezTo>
                  <a:cubicBezTo>
                    <a:pt x="0" y="423"/>
                    <a:pt x="0" y="423"/>
                    <a:pt x="0" y="423"/>
                  </a:cubicBezTo>
                  <a:cubicBezTo>
                    <a:pt x="0" y="452"/>
                    <a:pt x="24" y="476"/>
                    <a:pt x="53" y="476"/>
                  </a:cubicBezTo>
                  <a:cubicBezTo>
                    <a:pt x="83" y="476"/>
                    <a:pt x="106" y="452"/>
                    <a:pt x="106" y="423"/>
                  </a:cubicBezTo>
                  <a:cubicBezTo>
                    <a:pt x="106" y="54"/>
                    <a:pt x="106" y="54"/>
                    <a:pt x="106" y="54"/>
                  </a:cubicBezTo>
                  <a:cubicBezTo>
                    <a:pt x="106" y="24"/>
                    <a:pt x="83" y="0"/>
                    <a:pt x="53"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 name="Freeform 21"/>
            <p:cNvSpPr>
              <a:spLocks/>
            </p:cNvSpPr>
            <p:nvPr userDrawn="1"/>
          </p:nvSpPr>
          <p:spPr bwMode="auto">
            <a:xfrm>
              <a:off x="7905750" y="3156021"/>
              <a:ext cx="336550" cy="1516063"/>
            </a:xfrm>
            <a:custGeom>
              <a:avLst/>
              <a:gdLst>
                <a:gd name="T0" fmla="*/ 54 w 106"/>
                <a:gd name="T1" fmla="*/ 476 h 476"/>
                <a:gd name="T2" fmla="*/ 51 w 106"/>
                <a:gd name="T3" fmla="*/ 476 h 476"/>
                <a:gd name="T4" fmla="*/ 0 w 106"/>
                <a:gd name="T5" fmla="*/ 424 h 476"/>
                <a:gd name="T6" fmla="*/ 0 w 106"/>
                <a:gd name="T7" fmla="*/ 52 h 476"/>
                <a:gd name="T8" fmla="*/ 51 w 106"/>
                <a:gd name="T9" fmla="*/ 0 h 476"/>
                <a:gd name="T10" fmla="*/ 54 w 106"/>
                <a:gd name="T11" fmla="*/ 0 h 476"/>
                <a:gd name="T12" fmla="*/ 106 w 106"/>
                <a:gd name="T13" fmla="*/ 52 h 476"/>
                <a:gd name="T14" fmla="*/ 106 w 106"/>
                <a:gd name="T15" fmla="*/ 424 h 476"/>
                <a:gd name="T16" fmla="*/ 54 w 106"/>
                <a:gd name="T17"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476">
                  <a:moveTo>
                    <a:pt x="54" y="476"/>
                  </a:moveTo>
                  <a:cubicBezTo>
                    <a:pt x="51" y="476"/>
                    <a:pt x="51" y="476"/>
                    <a:pt x="51" y="476"/>
                  </a:cubicBezTo>
                  <a:cubicBezTo>
                    <a:pt x="23" y="476"/>
                    <a:pt x="0" y="452"/>
                    <a:pt x="0" y="424"/>
                  </a:cubicBezTo>
                  <a:cubicBezTo>
                    <a:pt x="0" y="52"/>
                    <a:pt x="0" y="52"/>
                    <a:pt x="0" y="52"/>
                  </a:cubicBezTo>
                  <a:cubicBezTo>
                    <a:pt x="0" y="23"/>
                    <a:pt x="23" y="0"/>
                    <a:pt x="51" y="0"/>
                  </a:cubicBezTo>
                  <a:cubicBezTo>
                    <a:pt x="54" y="0"/>
                    <a:pt x="54" y="0"/>
                    <a:pt x="54" y="0"/>
                  </a:cubicBezTo>
                  <a:cubicBezTo>
                    <a:pt x="83" y="0"/>
                    <a:pt x="106" y="23"/>
                    <a:pt x="106" y="52"/>
                  </a:cubicBezTo>
                  <a:cubicBezTo>
                    <a:pt x="106" y="424"/>
                    <a:pt x="106" y="424"/>
                    <a:pt x="106" y="424"/>
                  </a:cubicBezTo>
                  <a:cubicBezTo>
                    <a:pt x="106" y="452"/>
                    <a:pt x="83" y="476"/>
                    <a:pt x="54" y="476"/>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 name="Freeform 22"/>
            <p:cNvSpPr>
              <a:spLocks noEditPoints="1"/>
            </p:cNvSpPr>
            <p:nvPr userDrawn="1"/>
          </p:nvSpPr>
          <p:spPr bwMode="auto">
            <a:xfrm>
              <a:off x="5276850" y="2994096"/>
              <a:ext cx="269875" cy="674688"/>
            </a:xfrm>
            <a:custGeom>
              <a:avLst/>
              <a:gdLst>
                <a:gd name="T0" fmla="*/ 43 w 85"/>
                <a:gd name="T1" fmla="*/ 9 h 212"/>
                <a:gd name="T2" fmla="*/ 77 w 85"/>
                <a:gd name="T3" fmla="*/ 43 h 212"/>
                <a:gd name="T4" fmla="*/ 77 w 85"/>
                <a:gd name="T5" fmla="*/ 170 h 212"/>
                <a:gd name="T6" fmla="*/ 43 w 85"/>
                <a:gd name="T7" fmla="*/ 204 h 212"/>
                <a:gd name="T8" fmla="*/ 9 w 85"/>
                <a:gd name="T9" fmla="*/ 170 h 212"/>
                <a:gd name="T10" fmla="*/ 9 w 85"/>
                <a:gd name="T11" fmla="*/ 43 h 212"/>
                <a:gd name="T12" fmla="*/ 43 w 85"/>
                <a:gd name="T13" fmla="*/ 9 h 212"/>
                <a:gd name="T14" fmla="*/ 43 w 85"/>
                <a:gd name="T15" fmla="*/ 0 h 212"/>
                <a:gd name="T16" fmla="*/ 0 w 85"/>
                <a:gd name="T17" fmla="*/ 43 h 212"/>
                <a:gd name="T18" fmla="*/ 0 w 85"/>
                <a:gd name="T19" fmla="*/ 170 h 212"/>
                <a:gd name="T20" fmla="*/ 43 w 85"/>
                <a:gd name="T21" fmla="*/ 212 h 212"/>
                <a:gd name="T22" fmla="*/ 85 w 85"/>
                <a:gd name="T23" fmla="*/ 170 h 212"/>
                <a:gd name="T24" fmla="*/ 85 w 85"/>
                <a:gd name="T25" fmla="*/ 43 h 212"/>
                <a:gd name="T26" fmla="*/ 43 w 85"/>
                <a:gd name="T2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212">
                  <a:moveTo>
                    <a:pt x="43" y="9"/>
                  </a:moveTo>
                  <a:cubicBezTo>
                    <a:pt x="61" y="9"/>
                    <a:pt x="77" y="24"/>
                    <a:pt x="77" y="43"/>
                  </a:cubicBezTo>
                  <a:cubicBezTo>
                    <a:pt x="77" y="170"/>
                    <a:pt x="77" y="170"/>
                    <a:pt x="77" y="170"/>
                  </a:cubicBezTo>
                  <a:cubicBezTo>
                    <a:pt x="77" y="189"/>
                    <a:pt x="61" y="204"/>
                    <a:pt x="43" y="204"/>
                  </a:cubicBezTo>
                  <a:cubicBezTo>
                    <a:pt x="24" y="204"/>
                    <a:pt x="9" y="189"/>
                    <a:pt x="9" y="170"/>
                  </a:cubicBezTo>
                  <a:cubicBezTo>
                    <a:pt x="9" y="43"/>
                    <a:pt x="9" y="43"/>
                    <a:pt x="9" y="43"/>
                  </a:cubicBezTo>
                  <a:cubicBezTo>
                    <a:pt x="9" y="24"/>
                    <a:pt x="24" y="9"/>
                    <a:pt x="43" y="9"/>
                  </a:cubicBezTo>
                  <a:moveTo>
                    <a:pt x="43" y="0"/>
                  </a:moveTo>
                  <a:cubicBezTo>
                    <a:pt x="19" y="0"/>
                    <a:pt x="0" y="19"/>
                    <a:pt x="0" y="43"/>
                  </a:cubicBezTo>
                  <a:cubicBezTo>
                    <a:pt x="0" y="170"/>
                    <a:pt x="0" y="170"/>
                    <a:pt x="0" y="170"/>
                  </a:cubicBezTo>
                  <a:cubicBezTo>
                    <a:pt x="0" y="193"/>
                    <a:pt x="19" y="212"/>
                    <a:pt x="43" y="212"/>
                  </a:cubicBezTo>
                  <a:cubicBezTo>
                    <a:pt x="66" y="212"/>
                    <a:pt x="85" y="193"/>
                    <a:pt x="85" y="170"/>
                  </a:cubicBezTo>
                  <a:cubicBezTo>
                    <a:pt x="85" y="43"/>
                    <a:pt x="85" y="43"/>
                    <a:pt x="85" y="43"/>
                  </a:cubicBezTo>
                  <a:cubicBezTo>
                    <a:pt x="85" y="19"/>
                    <a:pt x="66" y="0"/>
                    <a:pt x="43"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 name="Freeform 23"/>
            <p:cNvSpPr>
              <a:spLocks/>
            </p:cNvSpPr>
            <p:nvPr userDrawn="1"/>
          </p:nvSpPr>
          <p:spPr bwMode="auto">
            <a:xfrm>
              <a:off x="7004050" y="3386208"/>
              <a:ext cx="158750" cy="269875"/>
            </a:xfrm>
            <a:custGeom>
              <a:avLst/>
              <a:gdLst>
                <a:gd name="T0" fmla="*/ 26 w 50"/>
                <a:gd name="T1" fmla="*/ 85 h 85"/>
                <a:gd name="T2" fmla="*/ 24 w 50"/>
                <a:gd name="T3" fmla="*/ 85 h 85"/>
                <a:gd name="T4" fmla="*/ 0 w 50"/>
                <a:gd name="T5" fmla="*/ 61 h 85"/>
                <a:gd name="T6" fmla="*/ 0 w 50"/>
                <a:gd name="T7" fmla="*/ 25 h 85"/>
                <a:gd name="T8" fmla="*/ 24 w 50"/>
                <a:gd name="T9" fmla="*/ 0 h 85"/>
                <a:gd name="T10" fmla="*/ 26 w 50"/>
                <a:gd name="T11" fmla="*/ 0 h 85"/>
                <a:gd name="T12" fmla="*/ 50 w 50"/>
                <a:gd name="T13" fmla="*/ 25 h 85"/>
                <a:gd name="T14" fmla="*/ 50 w 50"/>
                <a:gd name="T15" fmla="*/ 61 h 85"/>
                <a:gd name="T16" fmla="*/ 26 w 50"/>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85">
                  <a:moveTo>
                    <a:pt x="26" y="85"/>
                  </a:moveTo>
                  <a:cubicBezTo>
                    <a:pt x="24" y="85"/>
                    <a:pt x="24" y="85"/>
                    <a:pt x="24" y="85"/>
                  </a:cubicBezTo>
                  <a:cubicBezTo>
                    <a:pt x="11" y="85"/>
                    <a:pt x="0" y="74"/>
                    <a:pt x="0" y="61"/>
                  </a:cubicBezTo>
                  <a:cubicBezTo>
                    <a:pt x="0" y="25"/>
                    <a:pt x="0" y="25"/>
                    <a:pt x="0" y="25"/>
                  </a:cubicBezTo>
                  <a:cubicBezTo>
                    <a:pt x="0" y="11"/>
                    <a:pt x="11" y="0"/>
                    <a:pt x="24" y="0"/>
                  </a:cubicBezTo>
                  <a:cubicBezTo>
                    <a:pt x="26" y="0"/>
                    <a:pt x="26" y="0"/>
                    <a:pt x="26" y="0"/>
                  </a:cubicBezTo>
                  <a:cubicBezTo>
                    <a:pt x="39" y="0"/>
                    <a:pt x="50" y="11"/>
                    <a:pt x="50" y="25"/>
                  </a:cubicBezTo>
                  <a:cubicBezTo>
                    <a:pt x="50" y="61"/>
                    <a:pt x="50" y="61"/>
                    <a:pt x="50" y="61"/>
                  </a:cubicBezTo>
                  <a:cubicBezTo>
                    <a:pt x="50" y="74"/>
                    <a:pt x="39" y="85"/>
                    <a:pt x="26" y="8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9" name="Freeform 24"/>
            <p:cNvSpPr>
              <a:spLocks noEditPoints="1"/>
            </p:cNvSpPr>
            <p:nvPr userDrawn="1"/>
          </p:nvSpPr>
          <p:spPr bwMode="auto">
            <a:xfrm>
              <a:off x="5006975" y="3386208"/>
              <a:ext cx="161925" cy="269875"/>
            </a:xfrm>
            <a:custGeom>
              <a:avLst/>
              <a:gdLst>
                <a:gd name="T0" fmla="*/ 26 w 51"/>
                <a:gd name="T1" fmla="*/ 9 h 85"/>
                <a:gd name="T2" fmla="*/ 43 w 51"/>
                <a:gd name="T3" fmla="*/ 26 h 85"/>
                <a:gd name="T4" fmla="*/ 43 w 51"/>
                <a:gd name="T5" fmla="*/ 60 h 85"/>
                <a:gd name="T6" fmla="*/ 26 w 51"/>
                <a:gd name="T7" fmla="*/ 77 h 85"/>
                <a:gd name="T8" fmla="*/ 9 w 51"/>
                <a:gd name="T9" fmla="*/ 60 h 85"/>
                <a:gd name="T10" fmla="*/ 9 w 51"/>
                <a:gd name="T11" fmla="*/ 26 h 85"/>
                <a:gd name="T12" fmla="*/ 26 w 51"/>
                <a:gd name="T13" fmla="*/ 9 h 85"/>
                <a:gd name="T14" fmla="*/ 26 w 51"/>
                <a:gd name="T15" fmla="*/ 0 h 85"/>
                <a:gd name="T16" fmla="*/ 0 w 51"/>
                <a:gd name="T17" fmla="*/ 26 h 85"/>
                <a:gd name="T18" fmla="*/ 0 w 51"/>
                <a:gd name="T19" fmla="*/ 60 h 85"/>
                <a:gd name="T20" fmla="*/ 26 w 51"/>
                <a:gd name="T21" fmla="*/ 85 h 85"/>
                <a:gd name="T22" fmla="*/ 51 w 51"/>
                <a:gd name="T23" fmla="*/ 60 h 85"/>
                <a:gd name="T24" fmla="*/ 51 w 51"/>
                <a:gd name="T25" fmla="*/ 26 h 85"/>
                <a:gd name="T26" fmla="*/ 26 w 51"/>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85">
                  <a:moveTo>
                    <a:pt x="26" y="9"/>
                  </a:moveTo>
                  <a:cubicBezTo>
                    <a:pt x="35" y="9"/>
                    <a:pt x="43" y="16"/>
                    <a:pt x="43" y="26"/>
                  </a:cubicBezTo>
                  <a:cubicBezTo>
                    <a:pt x="43" y="60"/>
                    <a:pt x="43" y="60"/>
                    <a:pt x="43" y="60"/>
                  </a:cubicBezTo>
                  <a:cubicBezTo>
                    <a:pt x="43" y="69"/>
                    <a:pt x="35" y="77"/>
                    <a:pt x="26" y="77"/>
                  </a:cubicBezTo>
                  <a:cubicBezTo>
                    <a:pt x="16" y="77"/>
                    <a:pt x="9" y="69"/>
                    <a:pt x="9" y="60"/>
                  </a:cubicBezTo>
                  <a:cubicBezTo>
                    <a:pt x="9" y="26"/>
                    <a:pt x="9" y="26"/>
                    <a:pt x="9" y="26"/>
                  </a:cubicBezTo>
                  <a:cubicBezTo>
                    <a:pt x="9" y="16"/>
                    <a:pt x="16" y="9"/>
                    <a:pt x="26" y="9"/>
                  </a:cubicBezTo>
                  <a:moveTo>
                    <a:pt x="26" y="0"/>
                  </a:moveTo>
                  <a:cubicBezTo>
                    <a:pt x="12" y="0"/>
                    <a:pt x="0" y="12"/>
                    <a:pt x="0" y="26"/>
                  </a:cubicBezTo>
                  <a:cubicBezTo>
                    <a:pt x="0" y="60"/>
                    <a:pt x="0" y="60"/>
                    <a:pt x="0" y="60"/>
                  </a:cubicBezTo>
                  <a:cubicBezTo>
                    <a:pt x="0" y="74"/>
                    <a:pt x="12" y="85"/>
                    <a:pt x="26" y="85"/>
                  </a:cubicBezTo>
                  <a:cubicBezTo>
                    <a:pt x="40" y="85"/>
                    <a:pt x="51" y="74"/>
                    <a:pt x="51" y="60"/>
                  </a:cubicBezTo>
                  <a:cubicBezTo>
                    <a:pt x="51" y="26"/>
                    <a:pt x="51" y="26"/>
                    <a:pt x="51" y="26"/>
                  </a:cubicBezTo>
                  <a:cubicBezTo>
                    <a:pt x="51" y="12"/>
                    <a:pt x="40" y="0"/>
                    <a:pt x="26"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0" name="Freeform 25"/>
            <p:cNvSpPr>
              <a:spLocks/>
            </p:cNvSpPr>
            <p:nvPr userDrawn="1"/>
          </p:nvSpPr>
          <p:spPr bwMode="auto">
            <a:xfrm>
              <a:off x="6626225" y="3373508"/>
              <a:ext cx="266700" cy="674688"/>
            </a:xfrm>
            <a:custGeom>
              <a:avLst/>
              <a:gdLst>
                <a:gd name="T0" fmla="*/ 43 w 84"/>
                <a:gd name="T1" fmla="*/ 212 h 212"/>
                <a:gd name="T2" fmla="*/ 41 w 84"/>
                <a:gd name="T3" fmla="*/ 212 h 212"/>
                <a:gd name="T4" fmla="*/ 0 w 84"/>
                <a:gd name="T5" fmla="*/ 171 h 212"/>
                <a:gd name="T6" fmla="*/ 0 w 84"/>
                <a:gd name="T7" fmla="*/ 42 h 212"/>
                <a:gd name="T8" fmla="*/ 41 w 84"/>
                <a:gd name="T9" fmla="*/ 0 h 212"/>
                <a:gd name="T10" fmla="*/ 43 w 84"/>
                <a:gd name="T11" fmla="*/ 0 h 212"/>
                <a:gd name="T12" fmla="*/ 84 w 84"/>
                <a:gd name="T13" fmla="*/ 42 h 212"/>
                <a:gd name="T14" fmla="*/ 84 w 84"/>
                <a:gd name="T15" fmla="*/ 171 h 212"/>
                <a:gd name="T16" fmla="*/ 43 w 84"/>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2">
                  <a:moveTo>
                    <a:pt x="43" y="212"/>
                  </a:moveTo>
                  <a:cubicBezTo>
                    <a:pt x="41" y="212"/>
                    <a:pt x="41" y="212"/>
                    <a:pt x="41" y="212"/>
                  </a:cubicBezTo>
                  <a:cubicBezTo>
                    <a:pt x="18" y="212"/>
                    <a:pt x="0" y="194"/>
                    <a:pt x="0" y="171"/>
                  </a:cubicBezTo>
                  <a:cubicBezTo>
                    <a:pt x="0" y="42"/>
                    <a:pt x="0" y="42"/>
                    <a:pt x="0" y="42"/>
                  </a:cubicBezTo>
                  <a:cubicBezTo>
                    <a:pt x="0" y="19"/>
                    <a:pt x="18" y="0"/>
                    <a:pt x="41" y="0"/>
                  </a:cubicBezTo>
                  <a:cubicBezTo>
                    <a:pt x="43" y="0"/>
                    <a:pt x="43" y="0"/>
                    <a:pt x="43" y="0"/>
                  </a:cubicBezTo>
                  <a:cubicBezTo>
                    <a:pt x="66" y="0"/>
                    <a:pt x="84" y="19"/>
                    <a:pt x="84" y="42"/>
                  </a:cubicBezTo>
                  <a:cubicBezTo>
                    <a:pt x="84" y="171"/>
                    <a:pt x="84" y="171"/>
                    <a:pt x="84" y="171"/>
                  </a:cubicBezTo>
                  <a:cubicBezTo>
                    <a:pt x="84" y="194"/>
                    <a:pt x="66" y="212"/>
                    <a:pt x="43" y="212"/>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1" name="Freeform 26"/>
            <p:cNvSpPr>
              <a:spLocks/>
            </p:cNvSpPr>
            <p:nvPr userDrawn="1"/>
          </p:nvSpPr>
          <p:spPr bwMode="auto">
            <a:xfrm>
              <a:off x="5683250" y="2468633"/>
              <a:ext cx="336550" cy="1512888"/>
            </a:xfrm>
            <a:custGeom>
              <a:avLst/>
              <a:gdLst>
                <a:gd name="T0" fmla="*/ 54 w 106"/>
                <a:gd name="T1" fmla="*/ 475 h 475"/>
                <a:gd name="T2" fmla="*/ 51 w 106"/>
                <a:gd name="T3" fmla="*/ 475 h 475"/>
                <a:gd name="T4" fmla="*/ 0 w 106"/>
                <a:gd name="T5" fmla="*/ 423 h 475"/>
                <a:gd name="T6" fmla="*/ 0 w 106"/>
                <a:gd name="T7" fmla="*/ 52 h 475"/>
                <a:gd name="T8" fmla="*/ 51 w 106"/>
                <a:gd name="T9" fmla="*/ 0 h 475"/>
                <a:gd name="T10" fmla="*/ 54 w 106"/>
                <a:gd name="T11" fmla="*/ 0 h 475"/>
                <a:gd name="T12" fmla="*/ 106 w 106"/>
                <a:gd name="T13" fmla="*/ 52 h 475"/>
                <a:gd name="T14" fmla="*/ 106 w 106"/>
                <a:gd name="T15" fmla="*/ 423 h 475"/>
                <a:gd name="T16" fmla="*/ 54 w 106"/>
                <a:gd name="T17" fmla="*/ 47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475">
                  <a:moveTo>
                    <a:pt x="54" y="475"/>
                  </a:moveTo>
                  <a:cubicBezTo>
                    <a:pt x="51" y="475"/>
                    <a:pt x="51" y="475"/>
                    <a:pt x="51" y="475"/>
                  </a:cubicBezTo>
                  <a:cubicBezTo>
                    <a:pt x="23" y="475"/>
                    <a:pt x="0" y="452"/>
                    <a:pt x="0" y="423"/>
                  </a:cubicBezTo>
                  <a:cubicBezTo>
                    <a:pt x="0" y="52"/>
                    <a:pt x="0" y="52"/>
                    <a:pt x="0" y="52"/>
                  </a:cubicBezTo>
                  <a:cubicBezTo>
                    <a:pt x="0" y="23"/>
                    <a:pt x="23" y="0"/>
                    <a:pt x="51" y="0"/>
                  </a:cubicBezTo>
                  <a:cubicBezTo>
                    <a:pt x="54" y="0"/>
                    <a:pt x="54" y="0"/>
                    <a:pt x="54" y="0"/>
                  </a:cubicBezTo>
                  <a:cubicBezTo>
                    <a:pt x="82" y="0"/>
                    <a:pt x="106" y="23"/>
                    <a:pt x="106" y="52"/>
                  </a:cubicBezTo>
                  <a:cubicBezTo>
                    <a:pt x="106" y="423"/>
                    <a:pt x="106" y="423"/>
                    <a:pt x="106" y="423"/>
                  </a:cubicBezTo>
                  <a:cubicBezTo>
                    <a:pt x="106" y="452"/>
                    <a:pt x="82" y="475"/>
                    <a:pt x="54" y="47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2" name="Freeform 27"/>
            <p:cNvSpPr>
              <a:spLocks/>
            </p:cNvSpPr>
            <p:nvPr userDrawn="1"/>
          </p:nvSpPr>
          <p:spPr bwMode="auto">
            <a:xfrm>
              <a:off x="6153150" y="3063946"/>
              <a:ext cx="336550" cy="1512888"/>
            </a:xfrm>
            <a:custGeom>
              <a:avLst/>
              <a:gdLst>
                <a:gd name="T0" fmla="*/ 54 w 106"/>
                <a:gd name="T1" fmla="*/ 475 h 475"/>
                <a:gd name="T2" fmla="*/ 52 w 106"/>
                <a:gd name="T3" fmla="*/ 475 h 475"/>
                <a:gd name="T4" fmla="*/ 0 w 106"/>
                <a:gd name="T5" fmla="*/ 423 h 475"/>
                <a:gd name="T6" fmla="*/ 0 w 106"/>
                <a:gd name="T7" fmla="*/ 51 h 475"/>
                <a:gd name="T8" fmla="*/ 52 w 106"/>
                <a:gd name="T9" fmla="*/ 0 h 475"/>
                <a:gd name="T10" fmla="*/ 54 w 106"/>
                <a:gd name="T11" fmla="*/ 0 h 475"/>
                <a:gd name="T12" fmla="*/ 106 w 106"/>
                <a:gd name="T13" fmla="*/ 51 h 475"/>
                <a:gd name="T14" fmla="*/ 106 w 106"/>
                <a:gd name="T15" fmla="*/ 423 h 475"/>
                <a:gd name="T16" fmla="*/ 54 w 106"/>
                <a:gd name="T17" fmla="*/ 47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475">
                  <a:moveTo>
                    <a:pt x="54" y="475"/>
                  </a:moveTo>
                  <a:cubicBezTo>
                    <a:pt x="52" y="475"/>
                    <a:pt x="52" y="475"/>
                    <a:pt x="52" y="475"/>
                  </a:cubicBezTo>
                  <a:cubicBezTo>
                    <a:pt x="23" y="475"/>
                    <a:pt x="0" y="452"/>
                    <a:pt x="0" y="423"/>
                  </a:cubicBezTo>
                  <a:cubicBezTo>
                    <a:pt x="0" y="51"/>
                    <a:pt x="0" y="51"/>
                    <a:pt x="0" y="51"/>
                  </a:cubicBezTo>
                  <a:cubicBezTo>
                    <a:pt x="0" y="23"/>
                    <a:pt x="23" y="0"/>
                    <a:pt x="52" y="0"/>
                  </a:cubicBezTo>
                  <a:cubicBezTo>
                    <a:pt x="54" y="0"/>
                    <a:pt x="54" y="0"/>
                    <a:pt x="54" y="0"/>
                  </a:cubicBezTo>
                  <a:cubicBezTo>
                    <a:pt x="83" y="0"/>
                    <a:pt x="106" y="23"/>
                    <a:pt x="106" y="51"/>
                  </a:cubicBezTo>
                  <a:cubicBezTo>
                    <a:pt x="106" y="423"/>
                    <a:pt x="106" y="423"/>
                    <a:pt x="106" y="423"/>
                  </a:cubicBezTo>
                  <a:cubicBezTo>
                    <a:pt x="106" y="452"/>
                    <a:pt x="83" y="475"/>
                    <a:pt x="54" y="475"/>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3" name="Freeform 28"/>
            <p:cNvSpPr>
              <a:spLocks/>
            </p:cNvSpPr>
            <p:nvPr userDrawn="1"/>
          </p:nvSpPr>
          <p:spPr bwMode="auto">
            <a:xfrm>
              <a:off x="4860925" y="3535433"/>
              <a:ext cx="269875" cy="674688"/>
            </a:xfrm>
            <a:custGeom>
              <a:avLst/>
              <a:gdLst>
                <a:gd name="T0" fmla="*/ 43 w 85"/>
                <a:gd name="T1" fmla="*/ 212 h 212"/>
                <a:gd name="T2" fmla="*/ 41 w 85"/>
                <a:gd name="T3" fmla="*/ 212 h 212"/>
                <a:gd name="T4" fmla="*/ 0 w 85"/>
                <a:gd name="T5" fmla="*/ 171 h 212"/>
                <a:gd name="T6" fmla="*/ 0 w 85"/>
                <a:gd name="T7" fmla="*/ 41 h 212"/>
                <a:gd name="T8" fmla="*/ 41 w 85"/>
                <a:gd name="T9" fmla="*/ 0 h 212"/>
                <a:gd name="T10" fmla="*/ 43 w 85"/>
                <a:gd name="T11" fmla="*/ 0 h 212"/>
                <a:gd name="T12" fmla="*/ 85 w 85"/>
                <a:gd name="T13" fmla="*/ 41 h 212"/>
                <a:gd name="T14" fmla="*/ 85 w 85"/>
                <a:gd name="T15" fmla="*/ 171 h 212"/>
                <a:gd name="T16" fmla="*/ 43 w 85"/>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2">
                  <a:moveTo>
                    <a:pt x="43" y="212"/>
                  </a:moveTo>
                  <a:cubicBezTo>
                    <a:pt x="41" y="212"/>
                    <a:pt x="41" y="212"/>
                    <a:pt x="41" y="212"/>
                  </a:cubicBezTo>
                  <a:cubicBezTo>
                    <a:pt x="18" y="212"/>
                    <a:pt x="0" y="194"/>
                    <a:pt x="0" y="171"/>
                  </a:cubicBezTo>
                  <a:cubicBezTo>
                    <a:pt x="0" y="41"/>
                    <a:pt x="0" y="41"/>
                    <a:pt x="0" y="41"/>
                  </a:cubicBezTo>
                  <a:cubicBezTo>
                    <a:pt x="0" y="19"/>
                    <a:pt x="18" y="0"/>
                    <a:pt x="41" y="0"/>
                  </a:cubicBezTo>
                  <a:cubicBezTo>
                    <a:pt x="43" y="0"/>
                    <a:pt x="43" y="0"/>
                    <a:pt x="43" y="0"/>
                  </a:cubicBezTo>
                  <a:cubicBezTo>
                    <a:pt x="66" y="0"/>
                    <a:pt x="85" y="19"/>
                    <a:pt x="85" y="41"/>
                  </a:cubicBezTo>
                  <a:cubicBezTo>
                    <a:pt x="85" y="171"/>
                    <a:pt x="85" y="171"/>
                    <a:pt x="85" y="171"/>
                  </a:cubicBezTo>
                  <a:cubicBezTo>
                    <a:pt x="85" y="194"/>
                    <a:pt x="66" y="212"/>
                    <a:pt x="43" y="212"/>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4" name="Freeform 29"/>
            <p:cNvSpPr>
              <a:spLocks/>
            </p:cNvSpPr>
            <p:nvPr userDrawn="1"/>
          </p:nvSpPr>
          <p:spPr bwMode="auto">
            <a:xfrm>
              <a:off x="4387850" y="2994096"/>
              <a:ext cx="336550" cy="1516063"/>
            </a:xfrm>
            <a:custGeom>
              <a:avLst/>
              <a:gdLst>
                <a:gd name="T0" fmla="*/ 54 w 106"/>
                <a:gd name="T1" fmla="*/ 476 h 476"/>
                <a:gd name="T2" fmla="*/ 52 w 106"/>
                <a:gd name="T3" fmla="*/ 476 h 476"/>
                <a:gd name="T4" fmla="*/ 0 w 106"/>
                <a:gd name="T5" fmla="*/ 424 h 476"/>
                <a:gd name="T6" fmla="*/ 0 w 106"/>
                <a:gd name="T7" fmla="*/ 52 h 476"/>
                <a:gd name="T8" fmla="*/ 52 w 106"/>
                <a:gd name="T9" fmla="*/ 0 h 476"/>
                <a:gd name="T10" fmla="*/ 54 w 106"/>
                <a:gd name="T11" fmla="*/ 0 h 476"/>
                <a:gd name="T12" fmla="*/ 106 w 106"/>
                <a:gd name="T13" fmla="*/ 52 h 476"/>
                <a:gd name="T14" fmla="*/ 106 w 106"/>
                <a:gd name="T15" fmla="*/ 424 h 476"/>
                <a:gd name="T16" fmla="*/ 54 w 106"/>
                <a:gd name="T17"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476">
                  <a:moveTo>
                    <a:pt x="54" y="476"/>
                  </a:moveTo>
                  <a:cubicBezTo>
                    <a:pt x="52" y="476"/>
                    <a:pt x="52" y="476"/>
                    <a:pt x="52" y="476"/>
                  </a:cubicBezTo>
                  <a:cubicBezTo>
                    <a:pt x="23" y="476"/>
                    <a:pt x="0" y="452"/>
                    <a:pt x="0" y="424"/>
                  </a:cubicBezTo>
                  <a:cubicBezTo>
                    <a:pt x="0" y="52"/>
                    <a:pt x="0" y="52"/>
                    <a:pt x="0" y="52"/>
                  </a:cubicBezTo>
                  <a:cubicBezTo>
                    <a:pt x="0" y="23"/>
                    <a:pt x="23" y="0"/>
                    <a:pt x="52" y="0"/>
                  </a:cubicBezTo>
                  <a:cubicBezTo>
                    <a:pt x="54" y="0"/>
                    <a:pt x="54" y="0"/>
                    <a:pt x="54" y="0"/>
                  </a:cubicBezTo>
                  <a:cubicBezTo>
                    <a:pt x="83" y="0"/>
                    <a:pt x="106" y="23"/>
                    <a:pt x="106" y="52"/>
                  </a:cubicBezTo>
                  <a:cubicBezTo>
                    <a:pt x="106" y="424"/>
                    <a:pt x="106" y="424"/>
                    <a:pt x="106" y="424"/>
                  </a:cubicBezTo>
                  <a:cubicBezTo>
                    <a:pt x="106" y="452"/>
                    <a:pt x="83" y="476"/>
                    <a:pt x="54" y="476"/>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5" name="Freeform 30"/>
            <p:cNvSpPr>
              <a:spLocks/>
            </p:cNvSpPr>
            <p:nvPr userDrawn="1"/>
          </p:nvSpPr>
          <p:spPr bwMode="auto">
            <a:xfrm>
              <a:off x="0" y="3481458"/>
              <a:ext cx="76200" cy="269875"/>
            </a:xfrm>
            <a:custGeom>
              <a:avLst/>
              <a:gdLst>
                <a:gd name="T0" fmla="*/ 0 w 24"/>
                <a:gd name="T1" fmla="*/ 0 h 85"/>
                <a:gd name="T2" fmla="*/ 0 w 24"/>
                <a:gd name="T3" fmla="*/ 9 h 85"/>
                <a:gd name="T4" fmla="*/ 16 w 24"/>
                <a:gd name="T5" fmla="*/ 25 h 85"/>
                <a:gd name="T6" fmla="*/ 16 w 24"/>
                <a:gd name="T7" fmla="*/ 60 h 85"/>
                <a:gd name="T8" fmla="*/ 0 w 24"/>
                <a:gd name="T9" fmla="*/ 76 h 85"/>
                <a:gd name="T10" fmla="*/ 0 w 24"/>
                <a:gd name="T11" fmla="*/ 85 h 85"/>
                <a:gd name="T12" fmla="*/ 24 w 24"/>
                <a:gd name="T13" fmla="*/ 60 h 85"/>
                <a:gd name="T14" fmla="*/ 24 w 24"/>
                <a:gd name="T15" fmla="*/ 25 h 85"/>
                <a:gd name="T16" fmla="*/ 0 w 24"/>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5">
                  <a:moveTo>
                    <a:pt x="0" y="0"/>
                  </a:moveTo>
                  <a:cubicBezTo>
                    <a:pt x="0" y="9"/>
                    <a:pt x="0" y="9"/>
                    <a:pt x="0" y="9"/>
                  </a:cubicBezTo>
                  <a:cubicBezTo>
                    <a:pt x="9" y="10"/>
                    <a:pt x="16" y="17"/>
                    <a:pt x="16" y="25"/>
                  </a:cubicBezTo>
                  <a:cubicBezTo>
                    <a:pt x="16" y="60"/>
                    <a:pt x="16" y="60"/>
                    <a:pt x="16" y="60"/>
                  </a:cubicBezTo>
                  <a:cubicBezTo>
                    <a:pt x="16" y="68"/>
                    <a:pt x="9" y="76"/>
                    <a:pt x="0" y="76"/>
                  </a:cubicBezTo>
                  <a:cubicBezTo>
                    <a:pt x="0" y="85"/>
                    <a:pt x="0" y="85"/>
                    <a:pt x="0" y="85"/>
                  </a:cubicBezTo>
                  <a:cubicBezTo>
                    <a:pt x="13" y="84"/>
                    <a:pt x="24" y="73"/>
                    <a:pt x="24" y="60"/>
                  </a:cubicBezTo>
                  <a:cubicBezTo>
                    <a:pt x="24" y="25"/>
                    <a:pt x="24" y="25"/>
                    <a:pt x="24" y="25"/>
                  </a:cubicBezTo>
                  <a:cubicBezTo>
                    <a:pt x="24" y="12"/>
                    <a:pt x="13" y="1"/>
                    <a:pt x="0" y="0"/>
                  </a:cubicBezTo>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6" name="Freeform 31"/>
            <p:cNvSpPr>
              <a:spLocks/>
            </p:cNvSpPr>
            <p:nvPr userDrawn="1"/>
          </p:nvSpPr>
          <p:spPr bwMode="auto">
            <a:xfrm>
              <a:off x="9029700" y="3089346"/>
              <a:ext cx="114300" cy="674688"/>
            </a:xfrm>
            <a:custGeom>
              <a:avLst/>
              <a:gdLst>
                <a:gd name="T0" fmla="*/ 36 w 36"/>
                <a:gd name="T1" fmla="*/ 0 h 212"/>
                <a:gd name="T2" fmla="*/ 0 w 36"/>
                <a:gd name="T3" fmla="*/ 41 h 212"/>
                <a:gd name="T4" fmla="*/ 0 w 36"/>
                <a:gd name="T5" fmla="*/ 171 h 212"/>
                <a:gd name="T6" fmla="*/ 36 w 36"/>
                <a:gd name="T7" fmla="*/ 212 h 212"/>
                <a:gd name="T8" fmla="*/ 36 w 36"/>
                <a:gd name="T9" fmla="*/ 0 h 212"/>
              </a:gdLst>
              <a:ahLst/>
              <a:cxnLst>
                <a:cxn ang="0">
                  <a:pos x="T0" y="T1"/>
                </a:cxn>
                <a:cxn ang="0">
                  <a:pos x="T2" y="T3"/>
                </a:cxn>
                <a:cxn ang="0">
                  <a:pos x="T4" y="T5"/>
                </a:cxn>
                <a:cxn ang="0">
                  <a:pos x="T6" y="T7"/>
                </a:cxn>
                <a:cxn ang="0">
                  <a:pos x="T8" y="T9"/>
                </a:cxn>
              </a:cxnLst>
              <a:rect l="0" t="0" r="r" b="b"/>
              <a:pathLst>
                <a:path w="36" h="212">
                  <a:moveTo>
                    <a:pt x="36" y="0"/>
                  </a:moveTo>
                  <a:cubicBezTo>
                    <a:pt x="15" y="2"/>
                    <a:pt x="0" y="20"/>
                    <a:pt x="0" y="41"/>
                  </a:cubicBezTo>
                  <a:cubicBezTo>
                    <a:pt x="0" y="171"/>
                    <a:pt x="0" y="171"/>
                    <a:pt x="0" y="171"/>
                  </a:cubicBezTo>
                  <a:cubicBezTo>
                    <a:pt x="0" y="193"/>
                    <a:pt x="15" y="210"/>
                    <a:pt x="36" y="212"/>
                  </a:cubicBezTo>
                  <a:lnTo>
                    <a:pt x="3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
        <p:nvSpPr>
          <p:cNvPr id="2" name="Title 1"/>
          <p:cNvSpPr>
            <a:spLocks noGrp="1"/>
          </p:cNvSpPr>
          <p:nvPr>
            <p:ph type="title" hasCustomPrompt="1"/>
          </p:nvPr>
        </p:nvSpPr>
        <p:spPr>
          <a:xfrm>
            <a:off x="1920000" y="166208"/>
            <a:ext cx="8352000" cy="2326704"/>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64000" y="2708615"/>
            <a:ext cx="6862299" cy="539875"/>
          </a:xfrm>
        </p:spPr>
        <p:txBody>
          <a:bodyPr>
            <a:noAutofit/>
          </a:bodyPr>
          <a:lstStyle>
            <a:lvl1pPr marL="0" indent="0" algn="ctr">
              <a:buFontTx/>
              <a:buNone/>
              <a:defRPr sz="1600" b="1">
                <a:solidFill>
                  <a:srgbClr val="FFFFFF"/>
                </a:solidFill>
              </a:defRPr>
            </a:lvl1pPr>
            <a:lvl2pPr marL="215963" indent="0">
              <a:buFontTx/>
              <a:buNone/>
              <a:defRPr b="1">
                <a:solidFill>
                  <a:schemeClr val="accent4"/>
                </a:solidFill>
              </a:defRPr>
            </a:lvl2pPr>
            <a:lvl3pPr marL="431927" indent="0">
              <a:buFontTx/>
              <a:buNone/>
              <a:defRPr b="1">
                <a:solidFill>
                  <a:schemeClr val="accent4"/>
                </a:solidFill>
              </a:defRPr>
            </a:lvl3pPr>
            <a:lvl4pPr marL="647891" indent="0">
              <a:buFontTx/>
              <a:buNone/>
              <a:defRPr b="1">
                <a:solidFill>
                  <a:schemeClr val="accent4"/>
                </a:solidFill>
              </a:defRPr>
            </a:lvl4pPr>
            <a:lvl5pPr marL="863854" indent="0">
              <a:buFontTx/>
              <a:buNone/>
              <a:defRPr b="1">
                <a:solidFill>
                  <a:schemeClr val="accent4"/>
                </a:solidFill>
              </a:defRPr>
            </a:lvl5pPr>
          </a:lstStyle>
          <a:p>
            <a:pPr lvl="0"/>
            <a:r>
              <a:rPr lang="en-GB" dirty="0"/>
              <a:t>Name</a:t>
            </a:r>
          </a:p>
        </p:txBody>
      </p:sp>
      <p:cxnSp>
        <p:nvCxnSpPr>
          <p:cNvPr id="44" name="Straight Connector 43"/>
          <p:cNvCxnSpPr/>
          <p:nvPr userDrawn="1"/>
        </p:nvCxnSpPr>
        <p:spPr>
          <a:xfrm>
            <a:off x="720000" y="6316537"/>
            <a:ext cx="1075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 name="Logotype, static"/>
          <p:cNvGrpSpPr/>
          <p:nvPr userDrawn="1"/>
        </p:nvGrpSpPr>
        <p:grpSpPr>
          <a:xfrm>
            <a:off x="10248001" y="6397200"/>
            <a:ext cx="1151583" cy="180102"/>
            <a:chOff x="9501453" y="6148765"/>
            <a:chExt cx="2047875" cy="427037"/>
          </a:xfrm>
          <a:solidFill>
            <a:schemeClr val="bg1"/>
          </a:solidFill>
        </p:grpSpPr>
        <p:sp>
          <p:nvSpPr>
            <p:cNvPr id="76"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9523272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339200"/>
            <a:ext cx="7198125" cy="795600"/>
          </a:xfrm>
        </p:spPr>
        <p:txBody>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720000" y="2133113"/>
            <a:ext cx="7198125" cy="720000"/>
          </a:xfrm>
        </p:spPr>
        <p:txBody>
          <a:bodyPr/>
          <a:lstStyle>
            <a:lvl1pPr marL="0" indent="0" algn="l">
              <a:spcBef>
                <a:spcPts val="0"/>
              </a:spcBef>
              <a:buNone/>
              <a:defRPr b="1">
                <a:solidFill>
                  <a:schemeClr val="tx2"/>
                </a:solidFill>
              </a:defRPr>
            </a:lvl1pPr>
            <a:lvl2pPr marL="457123" indent="0" algn="ctr">
              <a:buNone/>
              <a:defRPr>
                <a:solidFill>
                  <a:schemeClr val="tx1">
                    <a:tint val="75000"/>
                  </a:schemeClr>
                </a:solidFill>
              </a:defRPr>
            </a:lvl2pPr>
            <a:lvl3pPr marL="914245" indent="0" algn="ctr">
              <a:buNone/>
              <a:defRPr>
                <a:solidFill>
                  <a:schemeClr val="tx1">
                    <a:tint val="75000"/>
                  </a:schemeClr>
                </a:solidFill>
              </a:defRPr>
            </a:lvl3pPr>
            <a:lvl4pPr marL="1371368" indent="0" algn="ctr">
              <a:buNone/>
              <a:defRPr>
                <a:solidFill>
                  <a:schemeClr val="tx1">
                    <a:tint val="75000"/>
                  </a:schemeClr>
                </a:solidFill>
              </a:defRPr>
            </a:lvl4pPr>
            <a:lvl5pPr marL="1828490" indent="0" algn="ctr">
              <a:buNone/>
              <a:defRPr>
                <a:solidFill>
                  <a:schemeClr val="tx1">
                    <a:tint val="75000"/>
                  </a:schemeClr>
                </a:solidFill>
              </a:defRPr>
            </a:lvl5pPr>
            <a:lvl6pPr marL="2285613" indent="0" algn="ctr">
              <a:buNone/>
              <a:defRPr>
                <a:solidFill>
                  <a:schemeClr val="tx1">
                    <a:tint val="75000"/>
                  </a:schemeClr>
                </a:solidFill>
              </a:defRPr>
            </a:lvl6pPr>
            <a:lvl7pPr marL="2742736" indent="0" algn="ctr">
              <a:buNone/>
              <a:defRPr>
                <a:solidFill>
                  <a:schemeClr val="tx1">
                    <a:tint val="75000"/>
                  </a:schemeClr>
                </a:solidFill>
              </a:defRPr>
            </a:lvl7pPr>
            <a:lvl8pPr marL="3199858" indent="0" algn="ctr">
              <a:buNone/>
              <a:defRPr>
                <a:solidFill>
                  <a:schemeClr val="tx1">
                    <a:tint val="75000"/>
                  </a:schemeClr>
                </a:solidFill>
              </a:defRPr>
            </a:lvl8pPr>
            <a:lvl9pPr marL="3656981"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719999" y="3096000"/>
            <a:ext cx="2496000" cy="1260000"/>
          </a:xfrm>
        </p:spPr>
        <p:txBody>
          <a:bodyPr>
            <a:noAutofit/>
          </a:bodyPr>
          <a:lstStyle>
            <a:lvl1pPr marL="0" indent="0">
              <a:spcBef>
                <a:spcPts val="0"/>
              </a:spcBef>
              <a:buNone/>
              <a:defRPr sz="900">
                <a:solidFill>
                  <a:schemeClr val="tx1"/>
                </a:solidFill>
              </a:defRPr>
            </a:lvl1pPr>
            <a:lvl2pPr marL="215963" indent="0">
              <a:buNone/>
              <a:defRPr sz="800">
                <a:solidFill>
                  <a:schemeClr val="bg1"/>
                </a:solidFill>
              </a:defRPr>
            </a:lvl2pPr>
            <a:lvl3pPr marL="431927" indent="0">
              <a:buNone/>
              <a:defRPr sz="800">
                <a:solidFill>
                  <a:schemeClr val="bg1"/>
                </a:solidFill>
              </a:defRPr>
            </a:lvl3pPr>
            <a:lvl4pPr marL="647891" indent="0">
              <a:buNone/>
              <a:defRPr sz="800">
                <a:solidFill>
                  <a:schemeClr val="bg1"/>
                </a:solidFill>
              </a:defRPr>
            </a:lvl4pPr>
            <a:lvl5pPr marL="863854" indent="0">
              <a:buNone/>
              <a:defRPr sz="8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3468936" y="3096000"/>
            <a:ext cx="2496000" cy="1260000"/>
          </a:xfrm>
        </p:spPr>
        <p:txBody>
          <a:bodyPr>
            <a:noAutofit/>
          </a:bodyPr>
          <a:lstStyle>
            <a:lvl1pPr marL="0" indent="0">
              <a:spcBef>
                <a:spcPts val="0"/>
              </a:spcBef>
              <a:buNone/>
              <a:defRPr sz="900">
                <a:solidFill>
                  <a:schemeClr val="tx1"/>
                </a:solidFill>
              </a:defRPr>
            </a:lvl1pPr>
            <a:lvl2pPr marL="215963" indent="0">
              <a:buNone/>
              <a:defRPr sz="800">
                <a:solidFill>
                  <a:schemeClr val="bg1"/>
                </a:solidFill>
              </a:defRPr>
            </a:lvl2pPr>
            <a:lvl3pPr marL="431927" indent="0">
              <a:buNone/>
              <a:defRPr sz="800">
                <a:solidFill>
                  <a:schemeClr val="bg1"/>
                </a:solidFill>
              </a:defRPr>
            </a:lvl3pPr>
            <a:lvl4pPr marL="647891" indent="0">
              <a:buNone/>
              <a:defRPr sz="800">
                <a:solidFill>
                  <a:schemeClr val="bg1"/>
                </a:solidFill>
              </a:defRPr>
            </a:lvl4pPr>
            <a:lvl5pPr marL="863854" indent="0">
              <a:buNone/>
              <a:defRPr sz="800">
                <a:solidFill>
                  <a:schemeClr val="bg1"/>
                </a:solidFill>
              </a:defRPr>
            </a:lvl5pPr>
          </a:lstStyle>
          <a:p>
            <a:pPr lvl="0"/>
            <a:r>
              <a:rPr lang="en-GB" dirty="0"/>
              <a:t>Disclaimer text</a:t>
            </a:r>
          </a:p>
        </p:txBody>
      </p:sp>
      <p:grpSp>
        <p:nvGrpSpPr>
          <p:cNvPr id="19" name="Pulse"/>
          <p:cNvGrpSpPr/>
          <p:nvPr userDrawn="1"/>
        </p:nvGrpSpPr>
        <p:grpSpPr>
          <a:xfrm>
            <a:off x="8432786" y="2994841"/>
            <a:ext cx="3762841" cy="3430428"/>
            <a:chOff x="6324589" y="2994841"/>
            <a:chExt cx="2822131" cy="3430428"/>
          </a:xfrm>
        </p:grpSpPr>
        <p:sp>
          <p:nvSpPr>
            <p:cNvPr id="20"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1"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2"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3"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24"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A0"/>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grpSp>
      <p:grpSp>
        <p:nvGrpSpPr>
          <p:cNvPr id="25" name="Logotype"/>
          <p:cNvGrpSpPr>
            <a:grpSpLocks noChangeAspect="1"/>
          </p:cNvGrpSpPr>
          <p:nvPr userDrawn="1"/>
        </p:nvGrpSpPr>
        <p:grpSpPr>
          <a:xfrm>
            <a:off x="729601" y="536400"/>
            <a:ext cx="1845385" cy="455276"/>
            <a:chOff x="5072063" y="3095625"/>
            <a:chExt cx="2051050" cy="674688"/>
          </a:xfrm>
        </p:grpSpPr>
        <p:sp>
          <p:nvSpPr>
            <p:cNvPr id="26" name="Freeform 5"/>
            <p:cNvSpPr>
              <a:spLocks noEditPoints="1"/>
            </p:cNvSpPr>
            <p:nvPr/>
          </p:nvSpPr>
          <p:spPr bwMode="auto">
            <a:xfrm>
              <a:off x="6783388" y="3184525"/>
              <a:ext cx="339725" cy="346075"/>
            </a:xfrm>
            <a:custGeom>
              <a:avLst/>
              <a:gdLst>
                <a:gd name="T0" fmla="*/ 42 w 90"/>
                <a:gd name="T1" fmla="*/ 2 h 91"/>
                <a:gd name="T2" fmla="*/ 1 w 90"/>
                <a:gd name="T3" fmla="*/ 43 h 91"/>
                <a:gd name="T4" fmla="*/ 46 w 90"/>
                <a:gd name="T5" fmla="*/ 91 h 91"/>
                <a:gd name="T6" fmla="*/ 73 w 90"/>
                <a:gd name="T7" fmla="*/ 76 h 91"/>
                <a:gd name="T8" fmla="*/ 73 w 90"/>
                <a:gd name="T9" fmla="*/ 89 h 91"/>
                <a:gd name="T10" fmla="*/ 90 w 90"/>
                <a:gd name="T11" fmla="*/ 89 h 91"/>
                <a:gd name="T12" fmla="*/ 90 w 90"/>
                <a:gd name="T13" fmla="*/ 47 h 91"/>
                <a:gd name="T14" fmla="*/ 42 w 90"/>
                <a:gd name="T15" fmla="*/ 2 h 91"/>
                <a:gd name="T16" fmla="*/ 71 w 90"/>
                <a:gd name="T17" fmla="*/ 47 h 91"/>
                <a:gd name="T18" fmla="*/ 42 w 90"/>
                <a:gd name="T19" fmla="*/ 72 h 91"/>
                <a:gd name="T20" fmla="*/ 20 w 90"/>
                <a:gd name="T21" fmla="*/ 49 h 91"/>
                <a:gd name="T22" fmla="*/ 46 w 90"/>
                <a:gd name="T23" fmla="*/ 20 h 91"/>
                <a:gd name="T24" fmla="*/ 71 w 90"/>
                <a:gd name="T25" fmla="*/ 45 h 91"/>
                <a:gd name="T26" fmla="*/ 71 w 90"/>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1">
                  <a:moveTo>
                    <a:pt x="42" y="2"/>
                  </a:moveTo>
                  <a:cubicBezTo>
                    <a:pt x="20" y="3"/>
                    <a:pt x="3" y="21"/>
                    <a:pt x="1" y="43"/>
                  </a:cubicBezTo>
                  <a:cubicBezTo>
                    <a:pt x="0" y="69"/>
                    <a:pt x="20" y="91"/>
                    <a:pt x="46" y="91"/>
                  </a:cubicBezTo>
                  <a:cubicBezTo>
                    <a:pt x="55" y="91"/>
                    <a:pt x="68" y="86"/>
                    <a:pt x="73" y="76"/>
                  </a:cubicBezTo>
                  <a:cubicBezTo>
                    <a:pt x="73" y="89"/>
                    <a:pt x="73" y="89"/>
                    <a:pt x="73" y="89"/>
                  </a:cubicBezTo>
                  <a:cubicBezTo>
                    <a:pt x="90" y="89"/>
                    <a:pt x="90" y="89"/>
                    <a:pt x="90" y="89"/>
                  </a:cubicBezTo>
                  <a:cubicBezTo>
                    <a:pt x="90" y="47"/>
                    <a:pt x="90" y="47"/>
                    <a:pt x="90" y="47"/>
                  </a:cubicBezTo>
                  <a:cubicBezTo>
                    <a:pt x="90" y="19"/>
                    <a:pt x="68" y="0"/>
                    <a:pt x="42" y="2"/>
                  </a:cubicBezTo>
                  <a:moveTo>
                    <a:pt x="71" y="47"/>
                  </a:moveTo>
                  <a:cubicBezTo>
                    <a:pt x="71" y="62"/>
                    <a:pt x="58" y="73"/>
                    <a:pt x="42" y="72"/>
                  </a:cubicBezTo>
                  <a:cubicBezTo>
                    <a:pt x="31" y="70"/>
                    <a:pt x="22" y="61"/>
                    <a:pt x="20" y="49"/>
                  </a:cubicBezTo>
                  <a:cubicBezTo>
                    <a:pt x="18" y="33"/>
                    <a:pt x="31" y="20"/>
                    <a:pt x="46" y="20"/>
                  </a:cubicBezTo>
                  <a:cubicBezTo>
                    <a:pt x="59" y="20"/>
                    <a:pt x="71" y="31"/>
                    <a:pt x="71" y="45"/>
                  </a:cubicBezTo>
                  <a:lnTo>
                    <a:pt x="7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 name="Freeform 6"/>
            <p:cNvSpPr>
              <a:spLocks noEditPoints="1"/>
            </p:cNvSpPr>
            <p:nvPr/>
          </p:nvSpPr>
          <p:spPr bwMode="auto">
            <a:xfrm>
              <a:off x="6421438" y="3187700"/>
              <a:ext cx="334963" cy="342900"/>
            </a:xfrm>
            <a:custGeom>
              <a:avLst/>
              <a:gdLst>
                <a:gd name="T0" fmla="*/ 44 w 89"/>
                <a:gd name="T1" fmla="*/ 0 h 90"/>
                <a:gd name="T2" fmla="*/ 0 w 89"/>
                <a:gd name="T3" fmla="*/ 45 h 90"/>
                <a:gd name="T4" fmla="*/ 45 w 89"/>
                <a:gd name="T5" fmla="*/ 90 h 90"/>
                <a:gd name="T6" fmla="*/ 86 w 89"/>
                <a:gd name="T7" fmla="*/ 62 h 90"/>
                <a:gd name="T8" fmla="*/ 69 w 89"/>
                <a:gd name="T9" fmla="*/ 57 h 90"/>
                <a:gd name="T10" fmla="*/ 50 w 89"/>
                <a:gd name="T11" fmla="*/ 72 h 90"/>
                <a:gd name="T12" fmla="*/ 22 w 89"/>
                <a:gd name="T13" fmla="*/ 58 h 90"/>
                <a:gd name="T14" fmla="*/ 89 w 89"/>
                <a:gd name="T15" fmla="*/ 40 h 90"/>
                <a:gd name="T16" fmla="*/ 44 w 89"/>
                <a:gd name="T17" fmla="*/ 0 h 90"/>
                <a:gd name="T18" fmla="*/ 19 w 89"/>
                <a:gd name="T19" fmla="*/ 43 h 90"/>
                <a:gd name="T20" fmla="*/ 36 w 89"/>
                <a:gd name="T21" fmla="*/ 19 h 90"/>
                <a:gd name="T22" fmla="*/ 67 w 89"/>
                <a:gd name="T23" fmla="*/ 30 h 90"/>
                <a:gd name="T24" fmla="*/ 19 w 89"/>
                <a:gd name="T25"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0"/>
                  </a:moveTo>
                  <a:cubicBezTo>
                    <a:pt x="20" y="1"/>
                    <a:pt x="0" y="19"/>
                    <a:pt x="0" y="45"/>
                  </a:cubicBezTo>
                  <a:cubicBezTo>
                    <a:pt x="0" y="70"/>
                    <a:pt x="20" y="90"/>
                    <a:pt x="45" y="90"/>
                  </a:cubicBezTo>
                  <a:cubicBezTo>
                    <a:pt x="62" y="90"/>
                    <a:pt x="80" y="79"/>
                    <a:pt x="86" y="62"/>
                  </a:cubicBezTo>
                  <a:cubicBezTo>
                    <a:pt x="69" y="57"/>
                    <a:pt x="69" y="57"/>
                    <a:pt x="69" y="57"/>
                  </a:cubicBezTo>
                  <a:cubicBezTo>
                    <a:pt x="66" y="64"/>
                    <a:pt x="58" y="70"/>
                    <a:pt x="50" y="72"/>
                  </a:cubicBezTo>
                  <a:cubicBezTo>
                    <a:pt x="38" y="74"/>
                    <a:pt x="27" y="67"/>
                    <a:pt x="22" y="58"/>
                  </a:cubicBezTo>
                  <a:cubicBezTo>
                    <a:pt x="89" y="40"/>
                    <a:pt x="89" y="40"/>
                    <a:pt x="89" y="40"/>
                  </a:cubicBezTo>
                  <a:cubicBezTo>
                    <a:pt x="87" y="23"/>
                    <a:pt x="72" y="0"/>
                    <a:pt x="44" y="0"/>
                  </a:cubicBezTo>
                  <a:moveTo>
                    <a:pt x="19" y="43"/>
                  </a:moveTo>
                  <a:cubicBezTo>
                    <a:pt x="19" y="34"/>
                    <a:pt x="24" y="23"/>
                    <a:pt x="36" y="19"/>
                  </a:cubicBezTo>
                  <a:cubicBezTo>
                    <a:pt x="50" y="13"/>
                    <a:pt x="62" y="20"/>
                    <a:pt x="67" y="30"/>
                  </a:cubicBezTo>
                  <a:lnTo>
                    <a:pt x="1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 name="Freeform 7"/>
            <p:cNvSpPr>
              <a:spLocks/>
            </p:cNvSpPr>
            <p:nvPr/>
          </p:nvSpPr>
          <p:spPr bwMode="auto">
            <a:xfrm>
              <a:off x="5867401" y="3187700"/>
              <a:ext cx="166688" cy="334963"/>
            </a:xfrm>
            <a:custGeom>
              <a:avLst/>
              <a:gdLst>
                <a:gd name="T0" fmla="*/ 44 w 44"/>
                <a:gd name="T1" fmla="*/ 19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19 w 44"/>
                <a:gd name="T15" fmla="*/ 88 h 88"/>
                <a:gd name="T16" fmla="*/ 19 w 44"/>
                <a:gd name="T17" fmla="*/ 47 h 88"/>
                <a:gd name="T18" fmla="*/ 44 w 44"/>
                <a:gd name="T19" fmla="*/ 1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9"/>
                  </a:moveTo>
                  <a:cubicBezTo>
                    <a:pt x="44" y="0"/>
                    <a:pt x="44" y="0"/>
                    <a:pt x="44" y="0"/>
                  </a:cubicBezTo>
                  <a:cubicBezTo>
                    <a:pt x="27" y="0"/>
                    <a:pt x="21" y="8"/>
                    <a:pt x="19" y="13"/>
                  </a:cubicBezTo>
                  <a:cubicBezTo>
                    <a:pt x="19" y="3"/>
                    <a:pt x="19" y="3"/>
                    <a:pt x="19" y="3"/>
                  </a:cubicBezTo>
                  <a:cubicBezTo>
                    <a:pt x="0" y="3"/>
                    <a:pt x="0" y="3"/>
                    <a:pt x="0" y="3"/>
                  </a:cubicBezTo>
                  <a:cubicBezTo>
                    <a:pt x="0" y="44"/>
                    <a:pt x="0" y="44"/>
                    <a:pt x="0" y="44"/>
                  </a:cubicBezTo>
                  <a:cubicBezTo>
                    <a:pt x="0" y="88"/>
                    <a:pt x="0" y="88"/>
                    <a:pt x="0" y="88"/>
                  </a:cubicBezTo>
                  <a:cubicBezTo>
                    <a:pt x="19" y="88"/>
                    <a:pt x="19" y="88"/>
                    <a:pt x="19" y="88"/>
                  </a:cubicBezTo>
                  <a:cubicBezTo>
                    <a:pt x="19" y="62"/>
                    <a:pt x="19" y="62"/>
                    <a:pt x="19" y="47"/>
                  </a:cubicBezTo>
                  <a:cubicBezTo>
                    <a:pt x="19" y="27"/>
                    <a:pt x="30" y="19"/>
                    <a:pt x="44"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9" name="Freeform 8"/>
            <p:cNvSpPr>
              <a:spLocks/>
            </p:cNvSpPr>
            <p:nvPr/>
          </p:nvSpPr>
          <p:spPr bwMode="auto">
            <a:xfrm>
              <a:off x="5072063" y="3130550"/>
              <a:ext cx="369888" cy="392113"/>
            </a:xfrm>
            <a:custGeom>
              <a:avLst/>
              <a:gdLst>
                <a:gd name="T0" fmla="*/ 186 w 233"/>
                <a:gd name="T1" fmla="*/ 166 h 247"/>
                <a:gd name="T2" fmla="*/ 48 w 233"/>
                <a:gd name="T3" fmla="*/ 0 h 247"/>
                <a:gd name="T4" fmla="*/ 0 w 233"/>
                <a:gd name="T5" fmla="*/ 0 h 247"/>
                <a:gd name="T6" fmla="*/ 0 w 233"/>
                <a:gd name="T7" fmla="*/ 247 h 247"/>
                <a:gd name="T8" fmla="*/ 50 w 233"/>
                <a:gd name="T9" fmla="*/ 247 h 247"/>
                <a:gd name="T10" fmla="*/ 50 w 233"/>
                <a:gd name="T11" fmla="*/ 84 h 247"/>
                <a:gd name="T12" fmla="*/ 190 w 233"/>
                <a:gd name="T13" fmla="*/ 247 h 247"/>
                <a:gd name="T14" fmla="*/ 233 w 233"/>
                <a:gd name="T15" fmla="*/ 247 h 247"/>
                <a:gd name="T16" fmla="*/ 233 w 233"/>
                <a:gd name="T17" fmla="*/ 0 h 247"/>
                <a:gd name="T18" fmla="*/ 186 w 233"/>
                <a:gd name="T19" fmla="*/ 0 h 247"/>
                <a:gd name="T20" fmla="*/ 186 w 233"/>
                <a:gd name="T21" fmla="*/ 16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7">
                  <a:moveTo>
                    <a:pt x="186" y="166"/>
                  </a:moveTo>
                  <a:lnTo>
                    <a:pt x="48" y="0"/>
                  </a:lnTo>
                  <a:lnTo>
                    <a:pt x="0" y="0"/>
                  </a:lnTo>
                  <a:lnTo>
                    <a:pt x="0" y="247"/>
                  </a:lnTo>
                  <a:lnTo>
                    <a:pt x="50" y="247"/>
                  </a:lnTo>
                  <a:lnTo>
                    <a:pt x="50" y="84"/>
                  </a:lnTo>
                  <a:lnTo>
                    <a:pt x="190" y="247"/>
                  </a:lnTo>
                  <a:lnTo>
                    <a:pt x="233" y="247"/>
                  </a:lnTo>
                  <a:lnTo>
                    <a:pt x="233" y="0"/>
                  </a:lnTo>
                  <a:lnTo>
                    <a:pt x="186" y="0"/>
                  </a:lnTo>
                  <a:lnTo>
                    <a:pt x="186"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0" name="Freeform 9"/>
            <p:cNvSpPr>
              <a:spLocks noEditPoints="1"/>
            </p:cNvSpPr>
            <p:nvPr/>
          </p:nvSpPr>
          <p:spPr bwMode="auto">
            <a:xfrm>
              <a:off x="6034088" y="3095625"/>
              <a:ext cx="342900" cy="434975"/>
            </a:xfrm>
            <a:custGeom>
              <a:avLst/>
              <a:gdLst>
                <a:gd name="T0" fmla="*/ 91 w 91"/>
                <a:gd name="T1" fmla="*/ 0 h 114"/>
                <a:gd name="T2" fmla="*/ 73 w 91"/>
                <a:gd name="T3" fmla="*/ 0 h 114"/>
                <a:gd name="T4" fmla="*/ 73 w 91"/>
                <a:gd name="T5" fmla="*/ 34 h 114"/>
                <a:gd name="T6" fmla="*/ 43 w 91"/>
                <a:gd name="T7" fmla="*/ 25 h 114"/>
                <a:gd name="T8" fmla="*/ 2 w 91"/>
                <a:gd name="T9" fmla="*/ 66 h 114"/>
                <a:gd name="T10" fmla="*/ 47 w 91"/>
                <a:gd name="T11" fmla="*/ 114 h 114"/>
                <a:gd name="T12" fmla="*/ 74 w 91"/>
                <a:gd name="T13" fmla="*/ 101 h 114"/>
                <a:gd name="T14" fmla="*/ 74 w 91"/>
                <a:gd name="T15" fmla="*/ 112 h 114"/>
                <a:gd name="T16" fmla="*/ 91 w 91"/>
                <a:gd name="T17" fmla="*/ 112 h 114"/>
                <a:gd name="T18" fmla="*/ 91 w 91"/>
                <a:gd name="T19" fmla="*/ 70 h 114"/>
                <a:gd name="T20" fmla="*/ 91 w 91"/>
                <a:gd name="T21" fmla="*/ 69 h 114"/>
                <a:gd name="T22" fmla="*/ 91 w 91"/>
                <a:gd name="T23" fmla="*/ 68 h 114"/>
                <a:gd name="T24" fmla="*/ 91 w 91"/>
                <a:gd name="T25" fmla="*/ 0 h 114"/>
                <a:gd name="T26" fmla="*/ 72 w 91"/>
                <a:gd name="T27" fmla="*/ 70 h 114"/>
                <a:gd name="T28" fmla="*/ 43 w 91"/>
                <a:gd name="T29" fmla="*/ 95 h 114"/>
                <a:gd name="T30" fmla="*/ 21 w 91"/>
                <a:gd name="T31" fmla="*/ 72 h 114"/>
                <a:gd name="T32" fmla="*/ 47 w 91"/>
                <a:gd name="T33" fmla="*/ 43 h 114"/>
                <a:gd name="T34" fmla="*/ 72 w 91"/>
                <a:gd name="T35" fmla="*/ 68 h 114"/>
                <a:gd name="T36" fmla="*/ 72 w 91"/>
                <a:gd name="T37"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4">
                  <a:moveTo>
                    <a:pt x="91" y="0"/>
                  </a:moveTo>
                  <a:cubicBezTo>
                    <a:pt x="73" y="0"/>
                    <a:pt x="73" y="0"/>
                    <a:pt x="73" y="0"/>
                  </a:cubicBezTo>
                  <a:cubicBezTo>
                    <a:pt x="73" y="34"/>
                    <a:pt x="73" y="34"/>
                    <a:pt x="73" y="34"/>
                  </a:cubicBezTo>
                  <a:cubicBezTo>
                    <a:pt x="68" y="28"/>
                    <a:pt x="55" y="24"/>
                    <a:pt x="43" y="25"/>
                  </a:cubicBezTo>
                  <a:cubicBezTo>
                    <a:pt x="21" y="26"/>
                    <a:pt x="3" y="44"/>
                    <a:pt x="2" y="66"/>
                  </a:cubicBezTo>
                  <a:cubicBezTo>
                    <a:pt x="0" y="92"/>
                    <a:pt x="21" y="114"/>
                    <a:pt x="47" y="114"/>
                  </a:cubicBezTo>
                  <a:cubicBezTo>
                    <a:pt x="56" y="114"/>
                    <a:pt x="69" y="109"/>
                    <a:pt x="74" y="101"/>
                  </a:cubicBezTo>
                  <a:cubicBezTo>
                    <a:pt x="74" y="112"/>
                    <a:pt x="74" y="112"/>
                    <a:pt x="74" y="112"/>
                  </a:cubicBezTo>
                  <a:cubicBezTo>
                    <a:pt x="91" y="112"/>
                    <a:pt x="91" y="112"/>
                    <a:pt x="91" y="112"/>
                  </a:cubicBezTo>
                  <a:cubicBezTo>
                    <a:pt x="91" y="70"/>
                    <a:pt x="91" y="70"/>
                    <a:pt x="91" y="70"/>
                  </a:cubicBezTo>
                  <a:cubicBezTo>
                    <a:pt x="91" y="70"/>
                    <a:pt x="91" y="69"/>
                    <a:pt x="91" y="69"/>
                  </a:cubicBezTo>
                  <a:cubicBezTo>
                    <a:pt x="91" y="69"/>
                    <a:pt x="91" y="68"/>
                    <a:pt x="91" y="68"/>
                  </a:cubicBezTo>
                  <a:lnTo>
                    <a:pt x="91" y="0"/>
                  </a:lnTo>
                  <a:close/>
                  <a:moveTo>
                    <a:pt x="72" y="70"/>
                  </a:moveTo>
                  <a:cubicBezTo>
                    <a:pt x="72" y="85"/>
                    <a:pt x="59" y="96"/>
                    <a:pt x="43" y="95"/>
                  </a:cubicBezTo>
                  <a:cubicBezTo>
                    <a:pt x="32" y="93"/>
                    <a:pt x="22" y="84"/>
                    <a:pt x="21" y="72"/>
                  </a:cubicBezTo>
                  <a:cubicBezTo>
                    <a:pt x="19" y="56"/>
                    <a:pt x="31" y="43"/>
                    <a:pt x="47" y="43"/>
                  </a:cubicBezTo>
                  <a:cubicBezTo>
                    <a:pt x="60" y="43"/>
                    <a:pt x="72" y="54"/>
                    <a:pt x="72" y="68"/>
                  </a:cubicBezTo>
                  <a:lnTo>
                    <a:pt x="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1" name="Freeform 10"/>
            <p:cNvSpPr>
              <a:spLocks noEditPoints="1"/>
            </p:cNvSpPr>
            <p:nvPr/>
          </p:nvSpPr>
          <p:spPr bwMode="auto">
            <a:xfrm>
              <a:off x="5487988" y="3187700"/>
              <a:ext cx="334963" cy="342900"/>
            </a:xfrm>
            <a:custGeom>
              <a:avLst/>
              <a:gdLst>
                <a:gd name="T0" fmla="*/ 44 w 89"/>
                <a:gd name="T1" fmla="*/ 0 h 90"/>
                <a:gd name="T2" fmla="*/ 0 w 89"/>
                <a:gd name="T3" fmla="*/ 45 h 90"/>
                <a:gd name="T4" fmla="*/ 44 w 89"/>
                <a:gd name="T5" fmla="*/ 90 h 90"/>
                <a:gd name="T6" fmla="*/ 89 w 89"/>
                <a:gd name="T7" fmla="*/ 45 h 90"/>
                <a:gd name="T8" fmla="*/ 44 w 89"/>
                <a:gd name="T9" fmla="*/ 0 h 90"/>
                <a:gd name="T10" fmla="*/ 44 w 89"/>
                <a:gd name="T11" fmla="*/ 71 h 90"/>
                <a:gd name="T12" fmla="*/ 19 w 89"/>
                <a:gd name="T13" fmla="*/ 45 h 90"/>
                <a:gd name="T14" fmla="*/ 44 w 89"/>
                <a:gd name="T15" fmla="*/ 19 h 90"/>
                <a:gd name="T16" fmla="*/ 70 w 89"/>
                <a:gd name="T17" fmla="*/ 45 h 90"/>
                <a:gd name="T18" fmla="*/ 44 w 89"/>
                <a:gd name="T19"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90">
                  <a:moveTo>
                    <a:pt x="44" y="0"/>
                  </a:moveTo>
                  <a:cubicBezTo>
                    <a:pt x="20" y="0"/>
                    <a:pt x="0" y="20"/>
                    <a:pt x="0" y="45"/>
                  </a:cubicBezTo>
                  <a:cubicBezTo>
                    <a:pt x="0" y="70"/>
                    <a:pt x="20" y="90"/>
                    <a:pt x="44" y="90"/>
                  </a:cubicBezTo>
                  <a:cubicBezTo>
                    <a:pt x="69" y="90"/>
                    <a:pt x="89" y="70"/>
                    <a:pt x="89" y="45"/>
                  </a:cubicBezTo>
                  <a:cubicBezTo>
                    <a:pt x="89" y="20"/>
                    <a:pt x="69" y="0"/>
                    <a:pt x="44" y="0"/>
                  </a:cubicBezTo>
                  <a:moveTo>
                    <a:pt x="44" y="71"/>
                  </a:moveTo>
                  <a:cubicBezTo>
                    <a:pt x="30" y="71"/>
                    <a:pt x="19" y="59"/>
                    <a:pt x="19" y="45"/>
                  </a:cubicBezTo>
                  <a:cubicBezTo>
                    <a:pt x="19" y="31"/>
                    <a:pt x="30" y="19"/>
                    <a:pt x="44" y="19"/>
                  </a:cubicBezTo>
                  <a:cubicBezTo>
                    <a:pt x="58" y="19"/>
                    <a:pt x="70" y="31"/>
                    <a:pt x="70" y="45"/>
                  </a:cubicBezTo>
                  <a:cubicBezTo>
                    <a:pt x="70" y="59"/>
                    <a:pt x="58" y="71"/>
                    <a:pt x="44"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2" name="Freeform 11"/>
            <p:cNvSpPr>
              <a:spLocks noEditPoints="1"/>
            </p:cNvSpPr>
            <p:nvPr/>
          </p:nvSpPr>
          <p:spPr bwMode="auto">
            <a:xfrm>
              <a:off x="5186363" y="3668713"/>
              <a:ext cx="96838" cy="101600"/>
            </a:xfrm>
            <a:custGeom>
              <a:avLst/>
              <a:gdLst>
                <a:gd name="T0" fmla="*/ 18 w 26"/>
                <a:gd name="T1" fmla="*/ 21 h 27"/>
                <a:gd name="T2" fmla="*/ 7 w 26"/>
                <a:gd name="T3" fmla="*/ 21 h 27"/>
                <a:gd name="T4" fmla="*/ 5 w 26"/>
                <a:gd name="T5" fmla="*/ 27 h 27"/>
                <a:gd name="T6" fmla="*/ 0 w 26"/>
                <a:gd name="T7" fmla="*/ 27 h 27"/>
                <a:gd name="T8" fmla="*/ 10 w 26"/>
                <a:gd name="T9" fmla="*/ 0 h 27"/>
                <a:gd name="T10" fmla="*/ 16 w 26"/>
                <a:gd name="T11" fmla="*/ 0 h 27"/>
                <a:gd name="T12" fmla="*/ 26 w 26"/>
                <a:gd name="T13" fmla="*/ 27 h 27"/>
                <a:gd name="T14" fmla="*/ 20 w 26"/>
                <a:gd name="T15" fmla="*/ 27 h 27"/>
                <a:gd name="T16" fmla="*/ 18 w 26"/>
                <a:gd name="T17" fmla="*/ 21 h 27"/>
                <a:gd name="T18" fmla="*/ 17 w 26"/>
                <a:gd name="T19" fmla="*/ 16 h 27"/>
                <a:gd name="T20" fmla="*/ 16 w 26"/>
                <a:gd name="T21" fmla="*/ 15 h 27"/>
                <a:gd name="T22" fmla="*/ 13 w 26"/>
                <a:gd name="T23" fmla="*/ 5 h 27"/>
                <a:gd name="T24" fmla="*/ 9 w 26"/>
                <a:gd name="T25" fmla="*/ 15 h 27"/>
                <a:gd name="T26" fmla="*/ 9 w 26"/>
                <a:gd name="T27" fmla="*/ 16 h 27"/>
                <a:gd name="T28" fmla="*/ 17 w 26"/>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7">
                  <a:moveTo>
                    <a:pt x="18" y="21"/>
                  </a:moveTo>
                  <a:cubicBezTo>
                    <a:pt x="7" y="21"/>
                    <a:pt x="7" y="21"/>
                    <a:pt x="7" y="21"/>
                  </a:cubicBezTo>
                  <a:cubicBezTo>
                    <a:pt x="5" y="27"/>
                    <a:pt x="5" y="27"/>
                    <a:pt x="5" y="27"/>
                  </a:cubicBezTo>
                  <a:cubicBezTo>
                    <a:pt x="0" y="27"/>
                    <a:pt x="0" y="27"/>
                    <a:pt x="0" y="27"/>
                  </a:cubicBezTo>
                  <a:cubicBezTo>
                    <a:pt x="10" y="0"/>
                    <a:pt x="10" y="0"/>
                    <a:pt x="10" y="0"/>
                  </a:cubicBezTo>
                  <a:cubicBezTo>
                    <a:pt x="16" y="0"/>
                    <a:pt x="16" y="0"/>
                    <a:pt x="16" y="0"/>
                  </a:cubicBezTo>
                  <a:cubicBezTo>
                    <a:pt x="26" y="27"/>
                    <a:pt x="26" y="27"/>
                    <a:pt x="26" y="27"/>
                  </a:cubicBezTo>
                  <a:cubicBezTo>
                    <a:pt x="20" y="27"/>
                    <a:pt x="20" y="27"/>
                    <a:pt x="20" y="27"/>
                  </a:cubicBezTo>
                  <a:lnTo>
                    <a:pt x="18" y="21"/>
                  </a:lnTo>
                  <a:close/>
                  <a:moveTo>
                    <a:pt x="17" y="16"/>
                  </a:moveTo>
                  <a:cubicBezTo>
                    <a:pt x="16" y="15"/>
                    <a:pt x="16" y="15"/>
                    <a:pt x="16" y="15"/>
                  </a:cubicBezTo>
                  <a:cubicBezTo>
                    <a:pt x="15" y="12"/>
                    <a:pt x="14" y="9"/>
                    <a:pt x="13" y="5"/>
                  </a:cubicBezTo>
                  <a:cubicBezTo>
                    <a:pt x="12" y="9"/>
                    <a:pt x="11" y="12"/>
                    <a:pt x="9" y="15"/>
                  </a:cubicBezTo>
                  <a:cubicBezTo>
                    <a:pt x="9" y="16"/>
                    <a:pt x="9" y="16"/>
                    <a:pt x="9"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3" name="Freeform 12"/>
            <p:cNvSpPr>
              <a:spLocks/>
            </p:cNvSpPr>
            <p:nvPr/>
          </p:nvSpPr>
          <p:spPr bwMode="auto">
            <a:xfrm>
              <a:off x="5302251" y="3663950"/>
              <a:ext cx="79375" cy="106363"/>
            </a:xfrm>
            <a:custGeom>
              <a:avLst/>
              <a:gdLst>
                <a:gd name="T0" fmla="*/ 0 w 21"/>
                <a:gd name="T1" fmla="*/ 24 h 28"/>
                <a:gd name="T2" fmla="*/ 3 w 21"/>
                <a:gd name="T3" fmla="*/ 20 h 28"/>
                <a:gd name="T4" fmla="*/ 10 w 21"/>
                <a:gd name="T5" fmla="*/ 23 h 28"/>
                <a:gd name="T6" fmla="*/ 15 w 21"/>
                <a:gd name="T7" fmla="*/ 20 h 28"/>
                <a:gd name="T8" fmla="*/ 10 w 21"/>
                <a:gd name="T9" fmla="*/ 16 h 28"/>
                <a:gd name="T10" fmla="*/ 1 w 21"/>
                <a:gd name="T11" fmla="*/ 8 h 28"/>
                <a:gd name="T12" fmla="*/ 11 w 21"/>
                <a:gd name="T13" fmla="*/ 0 h 28"/>
                <a:gd name="T14" fmla="*/ 20 w 21"/>
                <a:gd name="T15" fmla="*/ 3 h 28"/>
                <a:gd name="T16" fmla="*/ 17 w 21"/>
                <a:gd name="T17" fmla="*/ 7 h 28"/>
                <a:gd name="T18" fmla="*/ 11 w 21"/>
                <a:gd name="T19" fmla="*/ 5 h 28"/>
                <a:gd name="T20" fmla="*/ 7 w 21"/>
                <a:gd name="T21" fmla="*/ 8 h 28"/>
                <a:gd name="T22" fmla="*/ 12 w 21"/>
                <a:gd name="T23" fmla="*/ 12 h 28"/>
                <a:gd name="T24" fmla="*/ 21 w 21"/>
                <a:gd name="T25" fmla="*/ 20 h 28"/>
                <a:gd name="T26" fmla="*/ 11 w 21"/>
                <a:gd name="T27" fmla="*/ 28 h 28"/>
                <a:gd name="T28" fmla="*/ 0 w 21"/>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0" y="24"/>
                  </a:moveTo>
                  <a:cubicBezTo>
                    <a:pt x="3" y="20"/>
                    <a:pt x="3" y="20"/>
                    <a:pt x="3" y="20"/>
                  </a:cubicBezTo>
                  <a:cubicBezTo>
                    <a:pt x="4" y="22"/>
                    <a:pt x="7" y="23"/>
                    <a:pt x="10" y="23"/>
                  </a:cubicBezTo>
                  <a:cubicBezTo>
                    <a:pt x="13" y="23"/>
                    <a:pt x="15" y="22"/>
                    <a:pt x="15" y="20"/>
                  </a:cubicBezTo>
                  <a:cubicBezTo>
                    <a:pt x="15" y="18"/>
                    <a:pt x="13" y="17"/>
                    <a:pt x="10" y="16"/>
                  </a:cubicBezTo>
                  <a:cubicBezTo>
                    <a:pt x="4" y="15"/>
                    <a:pt x="1" y="13"/>
                    <a:pt x="1" y="8"/>
                  </a:cubicBezTo>
                  <a:cubicBezTo>
                    <a:pt x="1" y="4"/>
                    <a:pt x="4" y="0"/>
                    <a:pt x="11" y="0"/>
                  </a:cubicBezTo>
                  <a:cubicBezTo>
                    <a:pt x="15" y="0"/>
                    <a:pt x="19" y="2"/>
                    <a:pt x="20" y="3"/>
                  </a:cubicBezTo>
                  <a:cubicBezTo>
                    <a:pt x="17" y="7"/>
                    <a:pt x="17" y="7"/>
                    <a:pt x="17" y="7"/>
                  </a:cubicBezTo>
                  <a:cubicBezTo>
                    <a:pt x="16" y="6"/>
                    <a:pt x="14" y="5"/>
                    <a:pt x="11" y="5"/>
                  </a:cubicBezTo>
                  <a:cubicBezTo>
                    <a:pt x="8" y="5"/>
                    <a:pt x="7" y="6"/>
                    <a:pt x="7" y="8"/>
                  </a:cubicBezTo>
                  <a:cubicBezTo>
                    <a:pt x="7" y="10"/>
                    <a:pt x="9" y="10"/>
                    <a:pt x="12" y="12"/>
                  </a:cubicBezTo>
                  <a:cubicBezTo>
                    <a:pt x="18" y="13"/>
                    <a:pt x="21" y="16"/>
                    <a:pt x="21" y="20"/>
                  </a:cubicBezTo>
                  <a:cubicBezTo>
                    <a:pt x="21" y="25"/>
                    <a:pt x="17" y="28"/>
                    <a:pt x="11" y="28"/>
                  </a:cubicBezTo>
                  <a:cubicBezTo>
                    <a:pt x="6"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4" name="Freeform 13"/>
            <p:cNvSpPr>
              <a:spLocks/>
            </p:cNvSpPr>
            <p:nvPr/>
          </p:nvSpPr>
          <p:spPr bwMode="auto">
            <a:xfrm>
              <a:off x="5403851" y="3663950"/>
              <a:ext cx="76200" cy="106363"/>
            </a:xfrm>
            <a:custGeom>
              <a:avLst/>
              <a:gdLst>
                <a:gd name="T0" fmla="*/ 0 w 20"/>
                <a:gd name="T1" fmla="*/ 24 h 28"/>
                <a:gd name="T2" fmla="*/ 2 w 20"/>
                <a:gd name="T3" fmla="*/ 20 h 28"/>
                <a:gd name="T4" fmla="*/ 10 w 20"/>
                <a:gd name="T5" fmla="*/ 23 h 28"/>
                <a:gd name="T6" fmla="*/ 14 w 20"/>
                <a:gd name="T7" fmla="*/ 20 h 28"/>
                <a:gd name="T8" fmla="*/ 9 w 20"/>
                <a:gd name="T9" fmla="*/ 16 h 28"/>
                <a:gd name="T10" fmla="*/ 0 w 20"/>
                <a:gd name="T11" fmla="*/ 8 h 28"/>
                <a:gd name="T12" fmla="*/ 11 w 20"/>
                <a:gd name="T13" fmla="*/ 0 h 28"/>
                <a:gd name="T14" fmla="*/ 20 w 20"/>
                <a:gd name="T15" fmla="*/ 3 h 28"/>
                <a:gd name="T16" fmla="*/ 17 w 20"/>
                <a:gd name="T17" fmla="*/ 7 h 28"/>
                <a:gd name="T18" fmla="*/ 10 w 20"/>
                <a:gd name="T19" fmla="*/ 5 h 28"/>
                <a:gd name="T20" fmla="*/ 6 w 20"/>
                <a:gd name="T21" fmla="*/ 8 h 28"/>
                <a:gd name="T22" fmla="*/ 12 w 20"/>
                <a:gd name="T23" fmla="*/ 12 h 28"/>
                <a:gd name="T24" fmla="*/ 20 w 20"/>
                <a:gd name="T25" fmla="*/ 20 h 28"/>
                <a:gd name="T26" fmla="*/ 10 w 20"/>
                <a:gd name="T27" fmla="*/ 28 h 28"/>
                <a:gd name="T28" fmla="*/ 0 w 20"/>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0" y="24"/>
                  </a:moveTo>
                  <a:cubicBezTo>
                    <a:pt x="2" y="20"/>
                    <a:pt x="2" y="20"/>
                    <a:pt x="2" y="20"/>
                  </a:cubicBezTo>
                  <a:cubicBezTo>
                    <a:pt x="4" y="22"/>
                    <a:pt x="7" y="23"/>
                    <a:pt x="10" y="23"/>
                  </a:cubicBezTo>
                  <a:cubicBezTo>
                    <a:pt x="13" y="23"/>
                    <a:pt x="14" y="22"/>
                    <a:pt x="14" y="20"/>
                  </a:cubicBezTo>
                  <a:cubicBezTo>
                    <a:pt x="14" y="18"/>
                    <a:pt x="13" y="17"/>
                    <a:pt x="9" y="16"/>
                  </a:cubicBezTo>
                  <a:cubicBezTo>
                    <a:pt x="3" y="15"/>
                    <a:pt x="0" y="13"/>
                    <a:pt x="0" y="8"/>
                  </a:cubicBezTo>
                  <a:cubicBezTo>
                    <a:pt x="0" y="4"/>
                    <a:pt x="4" y="0"/>
                    <a:pt x="11" y="0"/>
                  </a:cubicBezTo>
                  <a:cubicBezTo>
                    <a:pt x="15" y="0"/>
                    <a:pt x="18" y="2"/>
                    <a:pt x="20" y="3"/>
                  </a:cubicBezTo>
                  <a:cubicBezTo>
                    <a:pt x="17" y="7"/>
                    <a:pt x="17" y="7"/>
                    <a:pt x="17" y="7"/>
                  </a:cubicBezTo>
                  <a:cubicBezTo>
                    <a:pt x="15" y="6"/>
                    <a:pt x="13" y="5"/>
                    <a:pt x="10" y="5"/>
                  </a:cubicBezTo>
                  <a:cubicBezTo>
                    <a:pt x="8" y="5"/>
                    <a:pt x="6" y="6"/>
                    <a:pt x="6" y="8"/>
                  </a:cubicBezTo>
                  <a:cubicBezTo>
                    <a:pt x="6" y="10"/>
                    <a:pt x="8" y="10"/>
                    <a:pt x="12" y="12"/>
                  </a:cubicBezTo>
                  <a:cubicBezTo>
                    <a:pt x="18" y="13"/>
                    <a:pt x="20" y="16"/>
                    <a:pt x="20" y="20"/>
                  </a:cubicBezTo>
                  <a:cubicBezTo>
                    <a:pt x="20" y="25"/>
                    <a:pt x="16" y="28"/>
                    <a:pt x="10" y="28"/>
                  </a:cubicBezTo>
                  <a:cubicBezTo>
                    <a:pt x="5"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5" name="Freeform 14"/>
            <p:cNvSpPr>
              <a:spLocks/>
            </p:cNvSpPr>
            <p:nvPr/>
          </p:nvSpPr>
          <p:spPr bwMode="auto">
            <a:xfrm>
              <a:off x="5510213" y="3668713"/>
              <a:ext cx="71438" cy="101600"/>
            </a:xfrm>
            <a:custGeom>
              <a:avLst/>
              <a:gdLst>
                <a:gd name="T0" fmla="*/ 45 w 45"/>
                <a:gd name="T1" fmla="*/ 52 h 64"/>
                <a:gd name="T2" fmla="*/ 45 w 45"/>
                <a:gd name="T3" fmla="*/ 64 h 64"/>
                <a:gd name="T4" fmla="*/ 0 w 45"/>
                <a:gd name="T5" fmla="*/ 64 h 64"/>
                <a:gd name="T6" fmla="*/ 0 w 45"/>
                <a:gd name="T7" fmla="*/ 0 h 64"/>
                <a:gd name="T8" fmla="*/ 42 w 45"/>
                <a:gd name="T9" fmla="*/ 0 h 64"/>
                <a:gd name="T10" fmla="*/ 42 w 45"/>
                <a:gd name="T11" fmla="*/ 12 h 64"/>
                <a:gd name="T12" fmla="*/ 14 w 45"/>
                <a:gd name="T13" fmla="*/ 12 h 64"/>
                <a:gd name="T14" fmla="*/ 14 w 45"/>
                <a:gd name="T15" fmla="*/ 26 h 64"/>
                <a:gd name="T16" fmla="*/ 40 w 45"/>
                <a:gd name="T17" fmla="*/ 26 h 64"/>
                <a:gd name="T18" fmla="*/ 40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2" y="0"/>
                  </a:lnTo>
                  <a:lnTo>
                    <a:pt x="42" y="12"/>
                  </a:lnTo>
                  <a:lnTo>
                    <a:pt x="14" y="12"/>
                  </a:lnTo>
                  <a:lnTo>
                    <a:pt x="14" y="26"/>
                  </a:lnTo>
                  <a:lnTo>
                    <a:pt x="40" y="26"/>
                  </a:lnTo>
                  <a:lnTo>
                    <a:pt x="40"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6" name="Freeform 15"/>
            <p:cNvSpPr>
              <a:spLocks/>
            </p:cNvSpPr>
            <p:nvPr/>
          </p:nvSpPr>
          <p:spPr bwMode="auto">
            <a:xfrm>
              <a:off x="5611813" y="3668713"/>
              <a:ext cx="79375" cy="101600"/>
            </a:xfrm>
            <a:custGeom>
              <a:avLst/>
              <a:gdLst>
                <a:gd name="T0" fmla="*/ 16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6 w 50"/>
                <a:gd name="T15" fmla="*/ 64 h 64"/>
                <a:gd name="T16" fmla="*/ 16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6" y="12"/>
                  </a:moveTo>
                  <a:lnTo>
                    <a:pt x="0" y="12"/>
                  </a:lnTo>
                  <a:lnTo>
                    <a:pt x="0" y="0"/>
                  </a:lnTo>
                  <a:lnTo>
                    <a:pt x="50" y="0"/>
                  </a:lnTo>
                  <a:lnTo>
                    <a:pt x="50" y="12"/>
                  </a:lnTo>
                  <a:lnTo>
                    <a:pt x="31" y="12"/>
                  </a:lnTo>
                  <a:lnTo>
                    <a:pt x="31" y="64"/>
                  </a:lnTo>
                  <a:lnTo>
                    <a:pt x="16" y="64"/>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7" name="Freeform 16"/>
            <p:cNvSpPr>
              <a:spLocks/>
            </p:cNvSpPr>
            <p:nvPr/>
          </p:nvSpPr>
          <p:spPr bwMode="auto">
            <a:xfrm>
              <a:off x="5781676" y="3668713"/>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6 h 27"/>
                <a:gd name="T10" fmla="*/ 20 w 30"/>
                <a:gd name="T11" fmla="*/ 17 h 27"/>
                <a:gd name="T12" fmla="*/ 17 w 30"/>
                <a:gd name="T13" fmla="*/ 27 h 27"/>
                <a:gd name="T14" fmla="*/ 13 w 30"/>
                <a:gd name="T15" fmla="*/ 27 h 27"/>
                <a:gd name="T16" fmla="*/ 9 w 30"/>
                <a:gd name="T17" fmla="*/ 17 h 27"/>
                <a:gd name="T18" fmla="*/ 5 w 30"/>
                <a:gd name="T19" fmla="*/ 6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6"/>
                  </a:cubicBezTo>
                  <a:cubicBezTo>
                    <a:pt x="23" y="10"/>
                    <a:pt x="22" y="14"/>
                    <a:pt x="20" y="17"/>
                  </a:cubicBezTo>
                  <a:cubicBezTo>
                    <a:pt x="17" y="27"/>
                    <a:pt x="17" y="27"/>
                    <a:pt x="17" y="27"/>
                  </a:cubicBezTo>
                  <a:cubicBezTo>
                    <a:pt x="13" y="27"/>
                    <a:pt x="13" y="27"/>
                    <a:pt x="13" y="27"/>
                  </a:cubicBezTo>
                  <a:cubicBezTo>
                    <a:pt x="9" y="17"/>
                    <a:pt x="9" y="17"/>
                    <a:pt x="9" y="17"/>
                  </a:cubicBezTo>
                  <a:cubicBezTo>
                    <a:pt x="8" y="14"/>
                    <a:pt x="7" y="10"/>
                    <a:pt x="5" y="6"/>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3"/>
                    <a:pt x="14" y="16"/>
                    <a:pt x="15" y="19"/>
                  </a:cubicBezTo>
                  <a:cubicBezTo>
                    <a:pt x="16" y="16"/>
                    <a:pt x="17" y="13"/>
                    <a:pt x="18" y="11"/>
                  </a:cubicBezTo>
                  <a:cubicBezTo>
                    <a:pt x="22" y="0"/>
                    <a:pt x="22" y="0"/>
                    <a:pt x="22" y="0"/>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8" name="Freeform 17"/>
            <p:cNvSpPr>
              <a:spLocks noEditPoints="1"/>
            </p:cNvSpPr>
            <p:nvPr/>
          </p:nvSpPr>
          <p:spPr bwMode="auto">
            <a:xfrm>
              <a:off x="5919788" y="3668713"/>
              <a:ext cx="103188"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3"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9" name="Freeform 18"/>
            <p:cNvSpPr>
              <a:spLocks/>
            </p:cNvSpPr>
            <p:nvPr/>
          </p:nvSpPr>
          <p:spPr bwMode="auto">
            <a:xfrm>
              <a:off x="6053138"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8"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0" name="Freeform 19"/>
            <p:cNvSpPr>
              <a:spLocks noEditPoints="1"/>
            </p:cNvSpPr>
            <p:nvPr/>
          </p:nvSpPr>
          <p:spPr bwMode="auto">
            <a:xfrm>
              <a:off x="6165851" y="3668713"/>
              <a:ext cx="101600"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2"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1" name="Freeform 20"/>
            <p:cNvSpPr>
              <a:spLocks/>
            </p:cNvSpPr>
            <p:nvPr/>
          </p:nvSpPr>
          <p:spPr bwMode="auto">
            <a:xfrm>
              <a:off x="6286501" y="3663950"/>
              <a:ext cx="85725" cy="106363"/>
            </a:xfrm>
            <a:custGeom>
              <a:avLst/>
              <a:gdLst>
                <a:gd name="T0" fmla="*/ 23 w 23"/>
                <a:gd name="T1" fmla="*/ 12 h 28"/>
                <a:gd name="T2" fmla="*/ 23 w 23"/>
                <a:gd name="T3" fmla="*/ 24 h 28"/>
                <a:gd name="T4" fmla="*/ 14 w 23"/>
                <a:gd name="T5" fmla="*/ 28 h 28"/>
                <a:gd name="T6" fmla="*/ 0 w 23"/>
                <a:gd name="T7" fmla="*/ 14 h 28"/>
                <a:gd name="T8" fmla="*/ 14 w 23"/>
                <a:gd name="T9" fmla="*/ 0 h 28"/>
                <a:gd name="T10" fmla="*/ 22 w 23"/>
                <a:gd name="T11" fmla="*/ 3 h 28"/>
                <a:gd name="T12" fmla="*/ 19 w 23"/>
                <a:gd name="T13" fmla="*/ 7 h 28"/>
                <a:gd name="T14" fmla="*/ 14 w 23"/>
                <a:gd name="T15" fmla="*/ 5 h 28"/>
                <a:gd name="T16" fmla="*/ 6 w 23"/>
                <a:gd name="T17" fmla="*/ 14 h 28"/>
                <a:gd name="T18" fmla="*/ 14 w 23"/>
                <a:gd name="T19" fmla="*/ 23 h 28"/>
                <a:gd name="T20" fmla="*/ 18 w 23"/>
                <a:gd name="T21" fmla="*/ 22 h 28"/>
                <a:gd name="T22" fmla="*/ 18 w 23"/>
                <a:gd name="T23" fmla="*/ 17 h 28"/>
                <a:gd name="T24" fmla="*/ 12 w 23"/>
                <a:gd name="T25" fmla="*/ 17 h 28"/>
                <a:gd name="T26" fmla="*/ 12 w 23"/>
                <a:gd name="T27" fmla="*/ 12 h 28"/>
                <a:gd name="T28" fmla="*/ 23 w 23"/>
                <a:gd name="T29"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23" y="12"/>
                  </a:moveTo>
                  <a:cubicBezTo>
                    <a:pt x="23" y="24"/>
                    <a:pt x="23" y="24"/>
                    <a:pt x="23" y="24"/>
                  </a:cubicBezTo>
                  <a:cubicBezTo>
                    <a:pt x="21" y="27"/>
                    <a:pt x="18" y="28"/>
                    <a:pt x="14" y="28"/>
                  </a:cubicBezTo>
                  <a:cubicBezTo>
                    <a:pt x="5" y="28"/>
                    <a:pt x="0" y="23"/>
                    <a:pt x="0" y="14"/>
                  </a:cubicBezTo>
                  <a:cubicBezTo>
                    <a:pt x="0" y="5"/>
                    <a:pt x="6" y="0"/>
                    <a:pt x="14" y="0"/>
                  </a:cubicBezTo>
                  <a:cubicBezTo>
                    <a:pt x="17" y="0"/>
                    <a:pt x="21" y="1"/>
                    <a:pt x="22" y="3"/>
                  </a:cubicBezTo>
                  <a:cubicBezTo>
                    <a:pt x="19" y="7"/>
                    <a:pt x="19" y="7"/>
                    <a:pt x="19" y="7"/>
                  </a:cubicBezTo>
                  <a:cubicBezTo>
                    <a:pt x="18" y="6"/>
                    <a:pt x="16" y="5"/>
                    <a:pt x="14" y="5"/>
                  </a:cubicBezTo>
                  <a:cubicBezTo>
                    <a:pt x="8" y="5"/>
                    <a:pt x="6" y="10"/>
                    <a:pt x="6" y="14"/>
                  </a:cubicBezTo>
                  <a:cubicBezTo>
                    <a:pt x="6" y="19"/>
                    <a:pt x="8" y="23"/>
                    <a:pt x="14" y="23"/>
                  </a:cubicBezTo>
                  <a:cubicBezTo>
                    <a:pt x="16" y="23"/>
                    <a:pt x="17" y="23"/>
                    <a:pt x="18" y="22"/>
                  </a:cubicBezTo>
                  <a:cubicBezTo>
                    <a:pt x="18" y="17"/>
                    <a:pt x="18" y="17"/>
                    <a:pt x="18" y="17"/>
                  </a:cubicBezTo>
                  <a:cubicBezTo>
                    <a:pt x="12" y="17"/>
                    <a:pt x="12" y="17"/>
                    <a:pt x="12" y="17"/>
                  </a:cubicBezTo>
                  <a:cubicBezTo>
                    <a:pt x="12" y="12"/>
                    <a:pt x="12" y="12"/>
                    <a:pt x="12" y="12"/>
                  </a:cubicBezTo>
                  <a:lnTo>
                    <a:pt x="2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2" name="Freeform 21"/>
            <p:cNvSpPr>
              <a:spLocks/>
            </p:cNvSpPr>
            <p:nvPr/>
          </p:nvSpPr>
          <p:spPr bwMode="auto">
            <a:xfrm>
              <a:off x="6413501" y="3668713"/>
              <a:ext cx="71438" cy="101600"/>
            </a:xfrm>
            <a:custGeom>
              <a:avLst/>
              <a:gdLst>
                <a:gd name="T0" fmla="*/ 45 w 45"/>
                <a:gd name="T1" fmla="*/ 52 h 64"/>
                <a:gd name="T2" fmla="*/ 45 w 45"/>
                <a:gd name="T3" fmla="*/ 64 h 64"/>
                <a:gd name="T4" fmla="*/ 0 w 45"/>
                <a:gd name="T5" fmla="*/ 64 h 64"/>
                <a:gd name="T6" fmla="*/ 0 w 45"/>
                <a:gd name="T7" fmla="*/ 0 h 64"/>
                <a:gd name="T8" fmla="*/ 43 w 45"/>
                <a:gd name="T9" fmla="*/ 0 h 64"/>
                <a:gd name="T10" fmla="*/ 43 w 45"/>
                <a:gd name="T11" fmla="*/ 12 h 64"/>
                <a:gd name="T12" fmla="*/ 15 w 45"/>
                <a:gd name="T13" fmla="*/ 12 h 64"/>
                <a:gd name="T14" fmla="*/ 15 w 45"/>
                <a:gd name="T15" fmla="*/ 26 h 64"/>
                <a:gd name="T16" fmla="*/ 41 w 45"/>
                <a:gd name="T17" fmla="*/ 26 h 64"/>
                <a:gd name="T18" fmla="*/ 41 w 45"/>
                <a:gd name="T19" fmla="*/ 36 h 64"/>
                <a:gd name="T20" fmla="*/ 15 w 45"/>
                <a:gd name="T21" fmla="*/ 36 h 64"/>
                <a:gd name="T22" fmla="*/ 15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3" y="0"/>
                  </a:lnTo>
                  <a:lnTo>
                    <a:pt x="43" y="12"/>
                  </a:lnTo>
                  <a:lnTo>
                    <a:pt x="15" y="12"/>
                  </a:lnTo>
                  <a:lnTo>
                    <a:pt x="15" y="26"/>
                  </a:lnTo>
                  <a:lnTo>
                    <a:pt x="41" y="26"/>
                  </a:lnTo>
                  <a:lnTo>
                    <a:pt x="41" y="36"/>
                  </a:lnTo>
                  <a:lnTo>
                    <a:pt x="15" y="36"/>
                  </a:lnTo>
                  <a:lnTo>
                    <a:pt x="15"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3" name="Freeform 22"/>
            <p:cNvSpPr>
              <a:spLocks/>
            </p:cNvSpPr>
            <p:nvPr/>
          </p:nvSpPr>
          <p:spPr bwMode="auto">
            <a:xfrm>
              <a:off x="6527801" y="3668713"/>
              <a:ext cx="107950" cy="101600"/>
            </a:xfrm>
            <a:custGeom>
              <a:avLst/>
              <a:gdLst>
                <a:gd name="T0" fmla="*/ 29 w 29"/>
                <a:gd name="T1" fmla="*/ 0 h 27"/>
                <a:gd name="T2" fmla="*/ 29 w 29"/>
                <a:gd name="T3" fmla="*/ 27 h 27"/>
                <a:gd name="T4" fmla="*/ 24 w 29"/>
                <a:gd name="T5" fmla="*/ 27 h 27"/>
                <a:gd name="T6" fmla="*/ 24 w 29"/>
                <a:gd name="T7" fmla="*/ 17 h 27"/>
                <a:gd name="T8" fmla="*/ 24 w 29"/>
                <a:gd name="T9" fmla="*/ 6 h 27"/>
                <a:gd name="T10" fmla="*/ 20 w 29"/>
                <a:gd name="T11" fmla="*/ 17 h 27"/>
                <a:gd name="T12" fmla="*/ 16 w 29"/>
                <a:gd name="T13" fmla="*/ 27 h 27"/>
                <a:gd name="T14" fmla="*/ 12 w 29"/>
                <a:gd name="T15" fmla="*/ 27 h 27"/>
                <a:gd name="T16" fmla="*/ 9 w 29"/>
                <a:gd name="T17" fmla="*/ 17 h 27"/>
                <a:gd name="T18" fmla="*/ 5 w 29"/>
                <a:gd name="T19" fmla="*/ 6 h 27"/>
                <a:gd name="T20" fmla="*/ 5 w 29"/>
                <a:gd name="T21" fmla="*/ 17 h 27"/>
                <a:gd name="T22" fmla="*/ 5 w 29"/>
                <a:gd name="T23" fmla="*/ 27 h 27"/>
                <a:gd name="T24" fmla="*/ 0 w 29"/>
                <a:gd name="T25" fmla="*/ 27 h 27"/>
                <a:gd name="T26" fmla="*/ 0 w 29"/>
                <a:gd name="T27" fmla="*/ 0 h 27"/>
                <a:gd name="T28" fmla="*/ 7 w 29"/>
                <a:gd name="T29" fmla="*/ 0 h 27"/>
                <a:gd name="T30" fmla="*/ 11 w 29"/>
                <a:gd name="T31" fmla="*/ 11 h 27"/>
                <a:gd name="T32" fmla="*/ 14 w 29"/>
                <a:gd name="T33" fmla="*/ 19 h 27"/>
                <a:gd name="T34" fmla="*/ 17 w 29"/>
                <a:gd name="T35" fmla="*/ 11 h 27"/>
                <a:gd name="T36" fmla="*/ 21 w 29"/>
                <a:gd name="T37" fmla="*/ 0 h 27"/>
                <a:gd name="T38" fmla="*/ 29 w 29"/>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27">
                  <a:moveTo>
                    <a:pt x="29" y="0"/>
                  </a:moveTo>
                  <a:cubicBezTo>
                    <a:pt x="29" y="27"/>
                    <a:pt x="29" y="27"/>
                    <a:pt x="29" y="27"/>
                  </a:cubicBezTo>
                  <a:cubicBezTo>
                    <a:pt x="24" y="27"/>
                    <a:pt x="24" y="27"/>
                    <a:pt x="24" y="27"/>
                  </a:cubicBezTo>
                  <a:cubicBezTo>
                    <a:pt x="24" y="17"/>
                    <a:pt x="24" y="17"/>
                    <a:pt x="24" y="17"/>
                  </a:cubicBezTo>
                  <a:cubicBezTo>
                    <a:pt x="24" y="14"/>
                    <a:pt x="24" y="10"/>
                    <a:pt x="24" y="6"/>
                  </a:cubicBezTo>
                  <a:cubicBezTo>
                    <a:pt x="22" y="10"/>
                    <a:pt x="21" y="14"/>
                    <a:pt x="20" y="17"/>
                  </a:cubicBezTo>
                  <a:cubicBezTo>
                    <a:pt x="16" y="27"/>
                    <a:pt x="16" y="27"/>
                    <a:pt x="16" y="27"/>
                  </a:cubicBezTo>
                  <a:cubicBezTo>
                    <a:pt x="12" y="27"/>
                    <a:pt x="12" y="27"/>
                    <a:pt x="12" y="27"/>
                  </a:cubicBezTo>
                  <a:cubicBezTo>
                    <a:pt x="9" y="17"/>
                    <a:pt x="9" y="17"/>
                    <a:pt x="9" y="17"/>
                  </a:cubicBezTo>
                  <a:cubicBezTo>
                    <a:pt x="7" y="14"/>
                    <a:pt x="6" y="10"/>
                    <a:pt x="5" y="6"/>
                  </a:cubicBezTo>
                  <a:cubicBezTo>
                    <a:pt x="5" y="10"/>
                    <a:pt x="5" y="14"/>
                    <a:pt x="5" y="17"/>
                  </a:cubicBezTo>
                  <a:cubicBezTo>
                    <a:pt x="5" y="27"/>
                    <a:pt x="5" y="27"/>
                    <a:pt x="5" y="27"/>
                  </a:cubicBezTo>
                  <a:cubicBezTo>
                    <a:pt x="0" y="27"/>
                    <a:pt x="0" y="27"/>
                    <a:pt x="0" y="27"/>
                  </a:cubicBezTo>
                  <a:cubicBezTo>
                    <a:pt x="0" y="0"/>
                    <a:pt x="0" y="0"/>
                    <a:pt x="0" y="0"/>
                  </a:cubicBezTo>
                  <a:cubicBezTo>
                    <a:pt x="7" y="0"/>
                    <a:pt x="7" y="0"/>
                    <a:pt x="7" y="0"/>
                  </a:cubicBezTo>
                  <a:cubicBezTo>
                    <a:pt x="11" y="11"/>
                    <a:pt x="11" y="11"/>
                    <a:pt x="11" y="11"/>
                  </a:cubicBezTo>
                  <a:cubicBezTo>
                    <a:pt x="12" y="13"/>
                    <a:pt x="13" y="16"/>
                    <a:pt x="14" y="19"/>
                  </a:cubicBezTo>
                  <a:cubicBezTo>
                    <a:pt x="15" y="16"/>
                    <a:pt x="16" y="13"/>
                    <a:pt x="17" y="11"/>
                  </a:cubicBezTo>
                  <a:cubicBezTo>
                    <a:pt x="21" y="0"/>
                    <a:pt x="21" y="0"/>
                    <a:pt x="21"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1" name="Freeform 23"/>
            <p:cNvSpPr>
              <a:spLocks/>
            </p:cNvSpPr>
            <p:nvPr/>
          </p:nvSpPr>
          <p:spPr bwMode="auto">
            <a:xfrm>
              <a:off x="6678613" y="3668713"/>
              <a:ext cx="71438" cy="101600"/>
            </a:xfrm>
            <a:custGeom>
              <a:avLst/>
              <a:gdLst>
                <a:gd name="T0" fmla="*/ 45 w 45"/>
                <a:gd name="T1" fmla="*/ 52 h 64"/>
                <a:gd name="T2" fmla="*/ 45 w 45"/>
                <a:gd name="T3" fmla="*/ 64 h 64"/>
                <a:gd name="T4" fmla="*/ 0 w 45"/>
                <a:gd name="T5" fmla="*/ 64 h 64"/>
                <a:gd name="T6" fmla="*/ 0 w 45"/>
                <a:gd name="T7" fmla="*/ 0 h 64"/>
                <a:gd name="T8" fmla="*/ 45 w 45"/>
                <a:gd name="T9" fmla="*/ 0 h 64"/>
                <a:gd name="T10" fmla="*/ 45 w 45"/>
                <a:gd name="T11" fmla="*/ 12 h 64"/>
                <a:gd name="T12" fmla="*/ 14 w 45"/>
                <a:gd name="T13" fmla="*/ 12 h 64"/>
                <a:gd name="T14" fmla="*/ 14 w 45"/>
                <a:gd name="T15" fmla="*/ 26 h 64"/>
                <a:gd name="T16" fmla="*/ 42 w 45"/>
                <a:gd name="T17" fmla="*/ 26 h 64"/>
                <a:gd name="T18" fmla="*/ 42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5" y="0"/>
                  </a:lnTo>
                  <a:lnTo>
                    <a:pt x="45" y="12"/>
                  </a:lnTo>
                  <a:lnTo>
                    <a:pt x="14" y="12"/>
                  </a:lnTo>
                  <a:lnTo>
                    <a:pt x="14" y="26"/>
                  </a:lnTo>
                  <a:lnTo>
                    <a:pt x="42" y="26"/>
                  </a:lnTo>
                  <a:lnTo>
                    <a:pt x="42"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2" name="Freeform 24"/>
            <p:cNvSpPr>
              <a:spLocks/>
            </p:cNvSpPr>
            <p:nvPr/>
          </p:nvSpPr>
          <p:spPr bwMode="auto">
            <a:xfrm>
              <a:off x="6791326"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9"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3" name="Freeform 25"/>
            <p:cNvSpPr>
              <a:spLocks/>
            </p:cNvSpPr>
            <p:nvPr/>
          </p:nvSpPr>
          <p:spPr bwMode="auto">
            <a:xfrm>
              <a:off x="6907213" y="3668713"/>
              <a:ext cx="79375" cy="101600"/>
            </a:xfrm>
            <a:custGeom>
              <a:avLst/>
              <a:gdLst>
                <a:gd name="T0" fmla="*/ 19 w 50"/>
                <a:gd name="T1" fmla="*/ 12 h 64"/>
                <a:gd name="T2" fmla="*/ 0 w 50"/>
                <a:gd name="T3" fmla="*/ 12 h 64"/>
                <a:gd name="T4" fmla="*/ 0 w 50"/>
                <a:gd name="T5" fmla="*/ 0 h 64"/>
                <a:gd name="T6" fmla="*/ 50 w 50"/>
                <a:gd name="T7" fmla="*/ 0 h 64"/>
                <a:gd name="T8" fmla="*/ 50 w 50"/>
                <a:gd name="T9" fmla="*/ 12 h 64"/>
                <a:gd name="T10" fmla="*/ 34 w 50"/>
                <a:gd name="T11" fmla="*/ 12 h 64"/>
                <a:gd name="T12" fmla="*/ 34 w 50"/>
                <a:gd name="T13" fmla="*/ 64 h 64"/>
                <a:gd name="T14" fmla="*/ 19 w 50"/>
                <a:gd name="T15" fmla="*/ 64 h 64"/>
                <a:gd name="T16" fmla="*/ 19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9" y="12"/>
                  </a:moveTo>
                  <a:lnTo>
                    <a:pt x="0" y="12"/>
                  </a:lnTo>
                  <a:lnTo>
                    <a:pt x="0" y="0"/>
                  </a:lnTo>
                  <a:lnTo>
                    <a:pt x="50" y="0"/>
                  </a:lnTo>
                  <a:lnTo>
                    <a:pt x="50" y="12"/>
                  </a:lnTo>
                  <a:lnTo>
                    <a:pt x="34" y="12"/>
                  </a:lnTo>
                  <a:lnTo>
                    <a:pt x="34" y="64"/>
                  </a:lnTo>
                  <a:lnTo>
                    <a:pt x="19" y="64"/>
                  </a:lnTo>
                  <a:lnTo>
                    <a:pt x="1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2015729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9D6504-B567-45F6-95B1-9027C11038D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EFA1243-82DB-45F6-9C4C-44460E68E236}"/>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4" name="Plassholder for bunntekst 3">
            <a:extLst>
              <a:ext uri="{FF2B5EF4-FFF2-40B4-BE49-F238E27FC236}">
                <a16:creationId xmlns:a16="http://schemas.microsoft.com/office/drawing/2014/main" id="{196EE53A-263A-407F-84BE-8C81FEB764B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D082041-9CE6-4AB4-8CBB-9397F08403AD}"/>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511982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339200"/>
            <a:ext cx="7198125" cy="795600"/>
          </a:xfrm>
        </p:spPr>
        <p:txBody>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720000" y="2133113"/>
            <a:ext cx="7198125" cy="720000"/>
          </a:xfrm>
        </p:spPr>
        <p:txBody>
          <a:bodyPr/>
          <a:lstStyle>
            <a:lvl1pPr marL="0" indent="0" algn="l">
              <a:spcBef>
                <a:spcPts val="0"/>
              </a:spcBef>
              <a:buNone/>
              <a:defRPr b="1">
                <a:solidFill>
                  <a:srgbClr val="FFFFFF"/>
                </a:solidFill>
              </a:defRPr>
            </a:lvl1pPr>
            <a:lvl2pPr marL="457123" indent="0" algn="ctr">
              <a:buNone/>
              <a:defRPr>
                <a:solidFill>
                  <a:schemeClr val="tx1">
                    <a:tint val="75000"/>
                  </a:schemeClr>
                </a:solidFill>
              </a:defRPr>
            </a:lvl2pPr>
            <a:lvl3pPr marL="914245" indent="0" algn="ctr">
              <a:buNone/>
              <a:defRPr>
                <a:solidFill>
                  <a:schemeClr val="tx1">
                    <a:tint val="75000"/>
                  </a:schemeClr>
                </a:solidFill>
              </a:defRPr>
            </a:lvl3pPr>
            <a:lvl4pPr marL="1371368" indent="0" algn="ctr">
              <a:buNone/>
              <a:defRPr>
                <a:solidFill>
                  <a:schemeClr val="tx1">
                    <a:tint val="75000"/>
                  </a:schemeClr>
                </a:solidFill>
              </a:defRPr>
            </a:lvl4pPr>
            <a:lvl5pPr marL="1828490" indent="0" algn="ctr">
              <a:buNone/>
              <a:defRPr>
                <a:solidFill>
                  <a:schemeClr val="tx1">
                    <a:tint val="75000"/>
                  </a:schemeClr>
                </a:solidFill>
              </a:defRPr>
            </a:lvl5pPr>
            <a:lvl6pPr marL="2285613" indent="0" algn="ctr">
              <a:buNone/>
              <a:defRPr>
                <a:solidFill>
                  <a:schemeClr val="tx1">
                    <a:tint val="75000"/>
                  </a:schemeClr>
                </a:solidFill>
              </a:defRPr>
            </a:lvl6pPr>
            <a:lvl7pPr marL="2742736" indent="0" algn="ctr">
              <a:buNone/>
              <a:defRPr>
                <a:solidFill>
                  <a:schemeClr val="tx1">
                    <a:tint val="75000"/>
                  </a:schemeClr>
                </a:solidFill>
              </a:defRPr>
            </a:lvl7pPr>
            <a:lvl8pPr marL="3199858" indent="0" algn="ctr">
              <a:buNone/>
              <a:defRPr>
                <a:solidFill>
                  <a:schemeClr val="tx1">
                    <a:tint val="75000"/>
                  </a:schemeClr>
                </a:solidFill>
              </a:defRPr>
            </a:lvl8pPr>
            <a:lvl9pPr marL="3656981"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719999" y="3096000"/>
            <a:ext cx="2496000" cy="1260000"/>
          </a:xfrm>
        </p:spPr>
        <p:txBody>
          <a:bodyPr>
            <a:noAutofit/>
          </a:bodyPr>
          <a:lstStyle>
            <a:lvl1pPr marL="0" indent="0">
              <a:spcBef>
                <a:spcPts val="0"/>
              </a:spcBef>
              <a:buNone/>
              <a:defRPr sz="900">
                <a:solidFill>
                  <a:schemeClr val="bg1"/>
                </a:solidFill>
              </a:defRPr>
            </a:lvl1pPr>
            <a:lvl2pPr marL="215963" indent="0">
              <a:buNone/>
              <a:defRPr sz="800">
                <a:solidFill>
                  <a:schemeClr val="bg1"/>
                </a:solidFill>
              </a:defRPr>
            </a:lvl2pPr>
            <a:lvl3pPr marL="431927" indent="0">
              <a:buNone/>
              <a:defRPr sz="800">
                <a:solidFill>
                  <a:schemeClr val="bg1"/>
                </a:solidFill>
              </a:defRPr>
            </a:lvl3pPr>
            <a:lvl4pPr marL="647891" indent="0">
              <a:buNone/>
              <a:defRPr sz="800">
                <a:solidFill>
                  <a:schemeClr val="bg1"/>
                </a:solidFill>
              </a:defRPr>
            </a:lvl4pPr>
            <a:lvl5pPr marL="863854" indent="0">
              <a:buNone/>
              <a:defRPr sz="8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3468936" y="3096000"/>
            <a:ext cx="2496000" cy="1260000"/>
          </a:xfrm>
        </p:spPr>
        <p:txBody>
          <a:bodyPr>
            <a:noAutofit/>
          </a:bodyPr>
          <a:lstStyle>
            <a:lvl1pPr marL="0" indent="0">
              <a:spcBef>
                <a:spcPts val="0"/>
              </a:spcBef>
              <a:buNone/>
              <a:defRPr sz="900">
                <a:solidFill>
                  <a:schemeClr val="bg1"/>
                </a:solidFill>
              </a:defRPr>
            </a:lvl1pPr>
            <a:lvl2pPr marL="215963" indent="0">
              <a:buNone/>
              <a:defRPr sz="800">
                <a:solidFill>
                  <a:schemeClr val="bg1"/>
                </a:solidFill>
              </a:defRPr>
            </a:lvl2pPr>
            <a:lvl3pPr marL="431927" indent="0">
              <a:buNone/>
              <a:defRPr sz="800">
                <a:solidFill>
                  <a:schemeClr val="bg1"/>
                </a:solidFill>
              </a:defRPr>
            </a:lvl3pPr>
            <a:lvl4pPr marL="647891" indent="0">
              <a:buNone/>
              <a:defRPr sz="800">
                <a:solidFill>
                  <a:schemeClr val="bg1"/>
                </a:solidFill>
              </a:defRPr>
            </a:lvl4pPr>
            <a:lvl5pPr marL="863854" indent="0">
              <a:buNone/>
              <a:defRPr sz="800">
                <a:solidFill>
                  <a:schemeClr val="bg1"/>
                </a:solidFill>
              </a:defRPr>
            </a:lvl5pPr>
          </a:lstStyle>
          <a:p>
            <a:pPr lvl="0"/>
            <a:r>
              <a:rPr lang="en-GB" dirty="0"/>
              <a:t>Disclaimer text</a:t>
            </a:r>
          </a:p>
        </p:txBody>
      </p:sp>
      <p:grpSp>
        <p:nvGrpSpPr>
          <p:cNvPr id="37" name="Pulse"/>
          <p:cNvGrpSpPr/>
          <p:nvPr userDrawn="1"/>
        </p:nvGrpSpPr>
        <p:grpSpPr>
          <a:xfrm>
            <a:off x="8432786" y="2994841"/>
            <a:ext cx="3762841" cy="3430428"/>
            <a:chOff x="6324589" y="2994841"/>
            <a:chExt cx="2822131" cy="3430428"/>
          </a:xfrm>
        </p:grpSpPr>
        <p:sp>
          <p:nvSpPr>
            <p:cNvPr id="38"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39"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0"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1"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sp>
          <p:nvSpPr>
            <p:cNvPr id="42"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sz="1800">
                <a:solidFill>
                  <a:srgbClr val="0000FF"/>
                </a:solidFill>
              </a:endParaRPr>
            </a:p>
          </p:txBody>
        </p:sp>
      </p:grpSp>
      <p:grpSp>
        <p:nvGrpSpPr>
          <p:cNvPr id="19" name="Logotype"/>
          <p:cNvGrpSpPr>
            <a:grpSpLocks noChangeAspect="1"/>
          </p:cNvGrpSpPr>
          <p:nvPr userDrawn="1"/>
        </p:nvGrpSpPr>
        <p:grpSpPr>
          <a:xfrm>
            <a:off x="730286" y="536398"/>
            <a:ext cx="1845385" cy="455276"/>
            <a:chOff x="5072063" y="3095625"/>
            <a:chExt cx="2051050" cy="674688"/>
          </a:xfrm>
        </p:grpSpPr>
        <p:sp>
          <p:nvSpPr>
            <p:cNvPr id="20" name="Freeform 5"/>
            <p:cNvSpPr>
              <a:spLocks noEditPoints="1"/>
            </p:cNvSpPr>
            <p:nvPr/>
          </p:nvSpPr>
          <p:spPr bwMode="auto">
            <a:xfrm>
              <a:off x="6783388" y="3184525"/>
              <a:ext cx="339725" cy="346075"/>
            </a:xfrm>
            <a:custGeom>
              <a:avLst/>
              <a:gdLst>
                <a:gd name="T0" fmla="*/ 42 w 90"/>
                <a:gd name="T1" fmla="*/ 2 h 91"/>
                <a:gd name="T2" fmla="*/ 1 w 90"/>
                <a:gd name="T3" fmla="*/ 43 h 91"/>
                <a:gd name="T4" fmla="*/ 46 w 90"/>
                <a:gd name="T5" fmla="*/ 91 h 91"/>
                <a:gd name="T6" fmla="*/ 73 w 90"/>
                <a:gd name="T7" fmla="*/ 76 h 91"/>
                <a:gd name="T8" fmla="*/ 73 w 90"/>
                <a:gd name="T9" fmla="*/ 89 h 91"/>
                <a:gd name="T10" fmla="*/ 90 w 90"/>
                <a:gd name="T11" fmla="*/ 89 h 91"/>
                <a:gd name="T12" fmla="*/ 90 w 90"/>
                <a:gd name="T13" fmla="*/ 47 h 91"/>
                <a:gd name="T14" fmla="*/ 42 w 90"/>
                <a:gd name="T15" fmla="*/ 2 h 91"/>
                <a:gd name="T16" fmla="*/ 71 w 90"/>
                <a:gd name="T17" fmla="*/ 47 h 91"/>
                <a:gd name="T18" fmla="*/ 42 w 90"/>
                <a:gd name="T19" fmla="*/ 72 h 91"/>
                <a:gd name="T20" fmla="*/ 20 w 90"/>
                <a:gd name="T21" fmla="*/ 49 h 91"/>
                <a:gd name="T22" fmla="*/ 46 w 90"/>
                <a:gd name="T23" fmla="*/ 20 h 91"/>
                <a:gd name="T24" fmla="*/ 71 w 90"/>
                <a:gd name="T25" fmla="*/ 45 h 91"/>
                <a:gd name="T26" fmla="*/ 71 w 90"/>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1">
                  <a:moveTo>
                    <a:pt x="42" y="2"/>
                  </a:moveTo>
                  <a:cubicBezTo>
                    <a:pt x="20" y="3"/>
                    <a:pt x="3" y="21"/>
                    <a:pt x="1" y="43"/>
                  </a:cubicBezTo>
                  <a:cubicBezTo>
                    <a:pt x="0" y="69"/>
                    <a:pt x="20" y="91"/>
                    <a:pt x="46" y="91"/>
                  </a:cubicBezTo>
                  <a:cubicBezTo>
                    <a:pt x="55" y="91"/>
                    <a:pt x="68" y="86"/>
                    <a:pt x="73" y="76"/>
                  </a:cubicBezTo>
                  <a:cubicBezTo>
                    <a:pt x="73" y="89"/>
                    <a:pt x="73" y="89"/>
                    <a:pt x="73" y="89"/>
                  </a:cubicBezTo>
                  <a:cubicBezTo>
                    <a:pt x="90" y="89"/>
                    <a:pt x="90" y="89"/>
                    <a:pt x="90" y="89"/>
                  </a:cubicBezTo>
                  <a:cubicBezTo>
                    <a:pt x="90" y="47"/>
                    <a:pt x="90" y="47"/>
                    <a:pt x="90" y="47"/>
                  </a:cubicBezTo>
                  <a:cubicBezTo>
                    <a:pt x="90" y="19"/>
                    <a:pt x="68" y="0"/>
                    <a:pt x="42" y="2"/>
                  </a:cubicBezTo>
                  <a:moveTo>
                    <a:pt x="71" y="47"/>
                  </a:moveTo>
                  <a:cubicBezTo>
                    <a:pt x="71" y="62"/>
                    <a:pt x="58" y="73"/>
                    <a:pt x="42" y="72"/>
                  </a:cubicBezTo>
                  <a:cubicBezTo>
                    <a:pt x="31" y="70"/>
                    <a:pt x="22" y="61"/>
                    <a:pt x="20" y="49"/>
                  </a:cubicBezTo>
                  <a:cubicBezTo>
                    <a:pt x="18" y="33"/>
                    <a:pt x="31" y="20"/>
                    <a:pt x="46" y="20"/>
                  </a:cubicBezTo>
                  <a:cubicBezTo>
                    <a:pt x="59" y="20"/>
                    <a:pt x="71" y="31"/>
                    <a:pt x="71" y="45"/>
                  </a:cubicBezTo>
                  <a:lnTo>
                    <a:pt x="7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 name="Freeform 6"/>
            <p:cNvSpPr>
              <a:spLocks noEditPoints="1"/>
            </p:cNvSpPr>
            <p:nvPr/>
          </p:nvSpPr>
          <p:spPr bwMode="auto">
            <a:xfrm>
              <a:off x="6421438" y="3187700"/>
              <a:ext cx="334963" cy="342900"/>
            </a:xfrm>
            <a:custGeom>
              <a:avLst/>
              <a:gdLst>
                <a:gd name="T0" fmla="*/ 44 w 89"/>
                <a:gd name="T1" fmla="*/ 0 h 90"/>
                <a:gd name="T2" fmla="*/ 0 w 89"/>
                <a:gd name="T3" fmla="*/ 45 h 90"/>
                <a:gd name="T4" fmla="*/ 45 w 89"/>
                <a:gd name="T5" fmla="*/ 90 h 90"/>
                <a:gd name="T6" fmla="*/ 86 w 89"/>
                <a:gd name="T7" fmla="*/ 62 h 90"/>
                <a:gd name="T8" fmla="*/ 69 w 89"/>
                <a:gd name="T9" fmla="*/ 57 h 90"/>
                <a:gd name="T10" fmla="*/ 50 w 89"/>
                <a:gd name="T11" fmla="*/ 72 h 90"/>
                <a:gd name="T12" fmla="*/ 22 w 89"/>
                <a:gd name="T13" fmla="*/ 58 h 90"/>
                <a:gd name="T14" fmla="*/ 89 w 89"/>
                <a:gd name="T15" fmla="*/ 40 h 90"/>
                <a:gd name="T16" fmla="*/ 44 w 89"/>
                <a:gd name="T17" fmla="*/ 0 h 90"/>
                <a:gd name="T18" fmla="*/ 19 w 89"/>
                <a:gd name="T19" fmla="*/ 43 h 90"/>
                <a:gd name="T20" fmla="*/ 36 w 89"/>
                <a:gd name="T21" fmla="*/ 19 h 90"/>
                <a:gd name="T22" fmla="*/ 67 w 89"/>
                <a:gd name="T23" fmla="*/ 30 h 90"/>
                <a:gd name="T24" fmla="*/ 19 w 89"/>
                <a:gd name="T25"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0"/>
                  </a:moveTo>
                  <a:cubicBezTo>
                    <a:pt x="20" y="1"/>
                    <a:pt x="0" y="19"/>
                    <a:pt x="0" y="45"/>
                  </a:cubicBezTo>
                  <a:cubicBezTo>
                    <a:pt x="0" y="70"/>
                    <a:pt x="20" y="90"/>
                    <a:pt x="45" y="90"/>
                  </a:cubicBezTo>
                  <a:cubicBezTo>
                    <a:pt x="62" y="90"/>
                    <a:pt x="80" y="79"/>
                    <a:pt x="86" y="62"/>
                  </a:cubicBezTo>
                  <a:cubicBezTo>
                    <a:pt x="69" y="57"/>
                    <a:pt x="69" y="57"/>
                    <a:pt x="69" y="57"/>
                  </a:cubicBezTo>
                  <a:cubicBezTo>
                    <a:pt x="66" y="64"/>
                    <a:pt x="58" y="70"/>
                    <a:pt x="50" y="72"/>
                  </a:cubicBezTo>
                  <a:cubicBezTo>
                    <a:pt x="38" y="74"/>
                    <a:pt x="27" y="67"/>
                    <a:pt x="22" y="58"/>
                  </a:cubicBezTo>
                  <a:cubicBezTo>
                    <a:pt x="89" y="40"/>
                    <a:pt x="89" y="40"/>
                    <a:pt x="89" y="40"/>
                  </a:cubicBezTo>
                  <a:cubicBezTo>
                    <a:pt x="87" y="23"/>
                    <a:pt x="72" y="0"/>
                    <a:pt x="44" y="0"/>
                  </a:cubicBezTo>
                  <a:moveTo>
                    <a:pt x="19" y="43"/>
                  </a:moveTo>
                  <a:cubicBezTo>
                    <a:pt x="19" y="34"/>
                    <a:pt x="24" y="23"/>
                    <a:pt x="36" y="19"/>
                  </a:cubicBezTo>
                  <a:cubicBezTo>
                    <a:pt x="50" y="13"/>
                    <a:pt x="62" y="20"/>
                    <a:pt x="67" y="30"/>
                  </a:cubicBezTo>
                  <a:lnTo>
                    <a:pt x="1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 name="Freeform 7"/>
            <p:cNvSpPr>
              <a:spLocks/>
            </p:cNvSpPr>
            <p:nvPr/>
          </p:nvSpPr>
          <p:spPr bwMode="auto">
            <a:xfrm>
              <a:off x="5867401" y="3187700"/>
              <a:ext cx="166688" cy="334963"/>
            </a:xfrm>
            <a:custGeom>
              <a:avLst/>
              <a:gdLst>
                <a:gd name="T0" fmla="*/ 44 w 44"/>
                <a:gd name="T1" fmla="*/ 19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19 w 44"/>
                <a:gd name="T15" fmla="*/ 88 h 88"/>
                <a:gd name="T16" fmla="*/ 19 w 44"/>
                <a:gd name="T17" fmla="*/ 47 h 88"/>
                <a:gd name="T18" fmla="*/ 44 w 44"/>
                <a:gd name="T19" fmla="*/ 1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9"/>
                  </a:moveTo>
                  <a:cubicBezTo>
                    <a:pt x="44" y="0"/>
                    <a:pt x="44" y="0"/>
                    <a:pt x="44" y="0"/>
                  </a:cubicBezTo>
                  <a:cubicBezTo>
                    <a:pt x="27" y="0"/>
                    <a:pt x="21" y="8"/>
                    <a:pt x="19" y="13"/>
                  </a:cubicBezTo>
                  <a:cubicBezTo>
                    <a:pt x="19" y="3"/>
                    <a:pt x="19" y="3"/>
                    <a:pt x="19" y="3"/>
                  </a:cubicBezTo>
                  <a:cubicBezTo>
                    <a:pt x="0" y="3"/>
                    <a:pt x="0" y="3"/>
                    <a:pt x="0" y="3"/>
                  </a:cubicBezTo>
                  <a:cubicBezTo>
                    <a:pt x="0" y="44"/>
                    <a:pt x="0" y="44"/>
                    <a:pt x="0" y="44"/>
                  </a:cubicBezTo>
                  <a:cubicBezTo>
                    <a:pt x="0" y="88"/>
                    <a:pt x="0" y="88"/>
                    <a:pt x="0" y="88"/>
                  </a:cubicBezTo>
                  <a:cubicBezTo>
                    <a:pt x="19" y="88"/>
                    <a:pt x="19" y="88"/>
                    <a:pt x="19" y="88"/>
                  </a:cubicBezTo>
                  <a:cubicBezTo>
                    <a:pt x="19" y="62"/>
                    <a:pt x="19" y="62"/>
                    <a:pt x="19" y="47"/>
                  </a:cubicBezTo>
                  <a:cubicBezTo>
                    <a:pt x="19" y="27"/>
                    <a:pt x="30" y="19"/>
                    <a:pt x="44"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 name="Freeform 8"/>
            <p:cNvSpPr>
              <a:spLocks/>
            </p:cNvSpPr>
            <p:nvPr/>
          </p:nvSpPr>
          <p:spPr bwMode="auto">
            <a:xfrm>
              <a:off x="5072063" y="3130550"/>
              <a:ext cx="369888" cy="392113"/>
            </a:xfrm>
            <a:custGeom>
              <a:avLst/>
              <a:gdLst>
                <a:gd name="T0" fmla="*/ 186 w 233"/>
                <a:gd name="T1" fmla="*/ 166 h 247"/>
                <a:gd name="T2" fmla="*/ 48 w 233"/>
                <a:gd name="T3" fmla="*/ 0 h 247"/>
                <a:gd name="T4" fmla="*/ 0 w 233"/>
                <a:gd name="T5" fmla="*/ 0 h 247"/>
                <a:gd name="T6" fmla="*/ 0 w 233"/>
                <a:gd name="T7" fmla="*/ 247 h 247"/>
                <a:gd name="T8" fmla="*/ 50 w 233"/>
                <a:gd name="T9" fmla="*/ 247 h 247"/>
                <a:gd name="T10" fmla="*/ 50 w 233"/>
                <a:gd name="T11" fmla="*/ 84 h 247"/>
                <a:gd name="T12" fmla="*/ 190 w 233"/>
                <a:gd name="T13" fmla="*/ 247 h 247"/>
                <a:gd name="T14" fmla="*/ 233 w 233"/>
                <a:gd name="T15" fmla="*/ 247 h 247"/>
                <a:gd name="T16" fmla="*/ 233 w 233"/>
                <a:gd name="T17" fmla="*/ 0 h 247"/>
                <a:gd name="T18" fmla="*/ 186 w 233"/>
                <a:gd name="T19" fmla="*/ 0 h 247"/>
                <a:gd name="T20" fmla="*/ 186 w 233"/>
                <a:gd name="T21" fmla="*/ 16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7">
                  <a:moveTo>
                    <a:pt x="186" y="166"/>
                  </a:moveTo>
                  <a:lnTo>
                    <a:pt x="48" y="0"/>
                  </a:lnTo>
                  <a:lnTo>
                    <a:pt x="0" y="0"/>
                  </a:lnTo>
                  <a:lnTo>
                    <a:pt x="0" y="247"/>
                  </a:lnTo>
                  <a:lnTo>
                    <a:pt x="50" y="247"/>
                  </a:lnTo>
                  <a:lnTo>
                    <a:pt x="50" y="84"/>
                  </a:lnTo>
                  <a:lnTo>
                    <a:pt x="190" y="247"/>
                  </a:lnTo>
                  <a:lnTo>
                    <a:pt x="233" y="247"/>
                  </a:lnTo>
                  <a:lnTo>
                    <a:pt x="233" y="0"/>
                  </a:lnTo>
                  <a:lnTo>
                    <a:pt x="186" y="0"/>
                  </a:lnTo>
                  <a:lnTo>
                    <a:pt x="186"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 name="Freeform 9"/>
            <p:cNvSpPr>
              <a:spLocks noEditPoints="1"/>
            </p:cNvSpPr>
            <p:nvPr/>
          </p:nvSpPr>
          <p:spPr bwMode="auto">
            <a:xfrm>
              <a:off x="6034088" y="3095625"/>
              <a:ext cx="342900" cy="434975"/>
            </a:xfrm>
            <a:custGeom>
              <a:avLst/>
              <a:gdLst>
                <a:gd name="T0" fmla="*/ 91 w 91"/>
                <a:gd name="T1" fmla="*/ 0 h 114"/>
                <a:gd name="T2" fmla="*/ 73 w 91"/>
                <a:gd name="T3" fmla="*/ 0 h 114"/>
                <a:gd name="T4" fmla="*/ 73 w 91"/>
                <a:gd name="T5" fmla="*/ 34 h 114"/>
                <a:gd name="T6" fmla="*/ 43 w 91"/>
                <a:gd name="T7" fmla="*/ 25 h 114"/>
                <a:gd name="T8" fmla="*/ 2 w 91"/>
                <a:gd name="T9" fmla="*/ 66 h 114"/>
                <a:gd name="T10" fmla="*/ 47 w 91"/>
                <a:gd name="T11" fmla="*/ 114 h 114"/>
                <a:gd name="T12" fmla="*/ 74 w 91"/>
                <a:gd name="T13" fmla="*/ 101 h 114"/>
                <a:gd name="T14" fmla="*/ 74 w 91"/>
                <a:gd name="T15" fmla="*/ 112 h 114"/>
                <a:gd name="T16" fmla="*/ 91 w 91"/>
                <a:gd name="T17" fmla="*/ 112 h 114"/>
                <a:gd name="T18" fmla="*/ 91 w 91"/>
                <a:gd name="T19" fmla="*/ 70 h 114"/>
                <a:gd name="T20" fmla="*/ 91 w 91"/>
                <a:gd name="T21" fmla="*/ 69 h 114"/>
                <a:gd name="T22" fmla="*/ 91 w 91"/>
                <a:gd name="T23" fmla="*/ 68 h 114"/>
                <a:gd name="T24" fmla="*/ 91 w 91"/>
                <a:gd name="T25" fmla="*/ 0 h 114"/>
                <a:gd name="T26" fmla="*/ 72 w 91"/>
                <a:gd name="T27" fmla="*/ 70 h 114"/>
                <a:gd name="T28" fmla="*/ 43 w 91"/>
                <a:gd name="T29" fmla="*/ 95 h 114"/>
                <a:gd name="T30" fmla="*/ 21 w 91"/>
                <a:gd name="T31" fmla="*/ 72 h 114"/>
                <a:gd name="T32" fmla="*/ 47 w 91"/>
                <a:gd name="T33" fmla="*/ 43 h 114"/>
                <a:gd name="T34" fmla="*/ 72 w 91"/>
                <a:gd name="T35" fmla="*/ 68 h 114"/>
                <a:gd name="T36" fmla="*/ 72 w 91"/>
                <a:gd name="T37"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4">
                  <a:moveTo>
                    <a:pt x="91" y="0"/>
                  </a:moveTo>
                  <a:cubicBezTo>
                    <a:pt x="73" y="0"/>
                    <a:pt x="73" y="0"/>
                    <a:pt x="73" y="0"/>
                  </a:cubicBezTo>
                  <a:cubicBezTo>
                    <a:pt x="73" y="34"/>
                    <a:pt x="73" y="34"/>
                    <a:pt x="73" y="34"/>
                  </a:cubicBezTo>
                  <a:cubicBezTo>
                    <a:pt x="68" y="28"/>
                    <a:pt x="55" y="24"/>
                    <a:pt x="43" y="25"/>
                  </a:cubicBezTo>
                  <a:cubicBezTo>
                    <a:pt x="21" y="26"/>
                    <a:pt x="3" y="44"/>
                    <a:pt x="2" y="66"/>
                  </a:cubicBezTo>
                  <a:cubicBezTo>
                    <a:pt x="0" y="92"/>
                    <a:pt x="21" y="114"/>
                    <a:pt x="47" y="114"/>
                  </a:cubicBezTo>
                  <a:cubicBezTo>
                    <a:pt x="56" y="114"/>
                    <a:pt x="69" y="109"/>
                    <a:pt x="74" y="101"/>
                  </a:cubicBezTo>
                  <a:cubicBezTo>
                    <a:pt x="74" y="112"/>
                    <a:pt x="74" y="112"/>
                    <a:pt x="74" y="112"/>
                  </a:cubicBezTo>
                  <a:cubicBezTo>
                    <a:pt x="91" y="112"/>
                    <a:pt x="91" y="112"/>
                    <a:pt x="91" y="112"/>
                  </a:cubicBezTo>
                  <a:cubicBezTo>
                    <a:pt x="91" y="70"/>
                    <a:pt x="91" y="70"/>
                    <a:pt x="91" y="70"/>
                  </a:cubicBezTo>
                  <a:cubicBezTo>
                    <a:pt x="91" y="70"/>
                    <a:pt x="91" y="69"/>
                    <a:pt x="91" y="69"/>
                  </a:cubicBezTo>
                  <a:cubicBezTo>
                    <a:pt x="91" y="69"/>
                    <a:pt x="91" y="68"/>
                    <a:pt x="91" y="68"/>
                  </a:cubicBezTo>
                  <a:lnTo>
                    <a:pt x="91" y="0"/>
                  </a:lnTo>
                  <a:close/>
                  <a:moveTo>
                    <a:pt x="72" y="70"/>
                  </a:moveTo>
                  <a:cubicBezTo>
                    <a:pt x="72" y="85"/>
                    <a:pt x="59" y="96"/>
                    <a:pt x="43" y="95"/>
                  </a:cubicBezTo>
                  <a:cubicBezTo>
                    <a:pt x="32" y="93"/>
                    <a:pt x="22" y="84"/>
                    <a:pt x="21" y="72"/>
                  </a:cubicBezTo>
                  <a:cubicBezTo>
                    <a:pt x="19" y="56"/>
                    <a:pt x="31" y="43"/>
                    <a:pt x="47" y="43"/>
                  </a:cubicBezTo>
                  <a:cubicBezTo>
                    <a:pt x="60" y="43"/>
                    <a:pt x="72" y="54"/>
                    <a:pt x="72" y="68"/>
                  </a:cubicBezTo>
                  <a:lnTo>
                    <a:pt x="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 name="Freeform 10"/>
            <p:cNvSpPr>
              <a:spLocks noEditPoints="1"/>
            </p:cNvSpPr>
            <p:nvPr/>
          </p:nvSpPr>
          <p:spPr bwMode="auto">
            <a:xfrm>
              <a:off x="5487988" y="3187700"/>
              <a:ext cx="334963" cy="342900"/>
            </a:xfrm>
            <a:custGeom>
              <a:avLst/>
              <a:gdLst>
                <a:gd name="T0" fmla="*/ 44 w 89"/>
                <a:gd name="T1" fmla="*/ 0 h 90"/>
                <a:gd name="T2" fmla="*/ 0 w 89"/>
                <a:gd name="T3" fmla="*/ 45 h 90"/>
                <a:gd name="T4" fmla="*/ 44 w 89"/>
                <a:gd name="T5" fmla="*/ 90 h 90"/>
                <a:gd name="T6" fmla="*/ 89 w 89"/>
                <a:gd name="T7" fmla="*/ 45 h 90"/>
                <a:gd name="T8" fmla="*/ 44 w 89"/>
                <a:gd name="T9" fmla="*/ 0 h 90"/>
                <a:gd name="T10" fmla="*/ 44 w 89"/>
                <a:gd name="T11" fmla="*/ 71 h 90"/>
                <a:gd name="T12" fmla="*/ 19 w 89"/>
                <a:gd name="T13" fmla="*/ 45 h 90"/>
                <a:gd name="T14" fmla="*/ 44 w 89"/>
                <a:gd name="T15" fmla="*/ 19 h 90"/>
                <a:gd name="T16" fmla="*/ 70 w 89"/>
                <a:gd name="T17" fmla="*/ 45 h 90"/>
                <a:gd name="T18" fmla="*/ 44 w 89"/>
                <a:gd name="T19"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90">
                  <a:moveTo>
                    <a:pt x="44" y="0"/>
                  </a:moveTo>
                  <a:cubicBezTo>
                    <a:pt x="20" y="0"/>
                    <a:pt x="0" y="20"/>
                    <a:pt x="0" y="45"/>
                  </a:cubicBezTo>
                  <a:cubicBezTo>
                    <a:pt x="0" y="70"/>
                    <a:pt x="20" y="90"/>
                    <a:pt x="44" y="90"/>
                  </a:cubicBezTo>
                  <a:cubicBezTo>
                    <a:pt x="69" y="90"/>
                    <a:pt x="89" y="70"/>
                    <a:pt x="89" y="45"/>
                  </a:cubicBezTo>
                  <a:cubicBezTo>
                    <a:pt x="89" y="20"/>
                    <a:pt x="69" y="0"/>
                    <a:pt x="44" y="0"/>
                  </a:cubicBezTo>
                  <a:moveTo>
                    <a:pt x="44" y="71"/>
                  </a:moveTo>
                  <a:cubicBezTo>
                    <a:pt x="30" y="71"/>
                    <a:pt x="19" y="59"/>
                    <a:pt x="19" y="45"/>
                  </a:cubicBezTo>
                  <a:cubicBezTo>
                    <a:pt x="19" y="31"/>
                    <a:pt x="30" y="19"/>
                    <a:pt x="44" y="19"/>
                  </a:cubicBezTo>
                  <a:cubicBezTo>
                    <a:pt x="58" y="19"/>
                    <a:pt x="70" y="31"/>
                    <a:pt x="70" y="45"/>
                  </a:cubicBezTo>
                  <a:cubicBezTo>
                    <a:pt x="70" y="59"/>
                    <a:pt x="58" y="71"/>
                    <a:pt x="44"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 name="Freeform 11"/>
            <p:cNvSpPr>
              <a:spLocks noEditPoints="1"/>
            </p:cNvSpPr>
            <p:nvPr/>
          </p:nvSpPr>
          <p:spPr bwMode="auto">
            <a:xfrm>
              <a:off x="5186363" y="3668713"/>
              <a:ext cx="96838" cy="101600"/>
            </a:xfrm>
            <a:custGeom>
              <a:avLst/>
              <a:gdLst>
                <a:gd name="T0" fmla="*/ 18 w 26"/>
                <a:gd name="T1" fmla="*/ 21 h 27"/>
                <a:gd name="T2" fmla="*/ 7 w 26"/>
                <a:gd name="T3" fmla="*/ 21 h 27"/>
                <a:gd name="T4" fmla="*/ 5 w 26"/>
                <a:gd name="T5" fmla="*/ 27 h 27"/>
                <a:gd name="T6" fmla="*/ 0 w 26"/>
                <a:gd name="T7" fmla="*/ 27 h 27"/>
                <a:gd name="T8" fmla="*/ 10 w 26"/>
                <a:gd name="T9" fmla="*/ 0 h 27"/>
                <a:gd name="T10" fmla="*/ 16 w 26"/>
                <a:gd name="T11" fmla="*/ 0 h 27"/>
                <a:gd name="T12" fmla="*/ 26 w 26"/>
                <a:gd name="T13" fmla="*/ 27 h 27"/>
                <a:gd name="T14" fmla="*/ 20 w 26"/>
                <a:gd name="T15" fmla="*/ 27 h 27"/>
                <a:gd name="T16" fmla="*/ 18 w 26"/>
                <a:gd name="T17" fmla="*/ 21 h 27"/>
                <a:gd name="T18" fmla="*/ 17 w 26"/>
                <a:gd name="T19" fmla="*/ 16 h 27"/>
                <a:gd name="T20" fmla="*/ 16 w 26"/>
                <a:gd name="T21" fmla="*/ 15 h 27"/>
                <a:gd name="T22" fmla="*/ 13 w 26"/>
                <a:gd name="T23" fmla="*/ 5 h 27"/>
                <a:gd name="T24" fmla="*/ 9 w 26"/>
                <a:gd name="T25" fmla="*/ 15 h 27"/>
                <a:gd name="T26" fmla="*/ 9 w 26"/>
                <a:gd name="T27" fmla="*/ 16 h 27"/>
                <a:gd name="T28" fmla="*/ 17 w 26"/>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7">
                  <a:moveTo>
                    <a:pt x="18" y="21"/>
                  </a:moveTo>
                  <a:cubicBezTo>
                    <a:pt x="7" y="21"/>
                    <a:pt x="7" y="21"/>
                    <a:pt x="7" y="21"/>
                  </a:cubicBezTo>
                  <a:cubicBezTo>
                    <a:pt x="5" y="27"/>
                    <a:pt x="5" y="27"/>
                    <a:pt x="5" y="27"/>
                  </a:cubicBezTo>
                  <a:cubicBezTo>
                    <a:pt x="0" y="27"/>
                    <a:pt x="0" y="27"/>
                    <a:pt x="0" y="27"/>
                  </a:cubicBezTo>
                  <a:cubicBezTo>
                    <a:pt x="10" y="0"/>
                    <a:pt x="10" y="0"/>
                    <a:pt x="10" y="0"/>
                  </a:cubicBezTo>
                  <a:cubicBezTo>
                    <a:pt x="16" y="0"/>
                    <a:pt x="16" y="0"/>
                    <a:pt x="16" y="0"/>
                  </a:cubicBezTo>
                  <a:cubicBezTo>
                    <a:pt x="26" y="27"/>
                    <a:pt x="26" y="27"/>
                    <a:pt x="26" y="27"/>
                  </a:cubicBezTo>
                  <a:cubicBezTo>
                    <a:pt x="20" y="27"/>
                    <a:pt x="20" y="27"/>
                    <a:pt x="20" y="27"/>
                  </a:cubicBezTo>
                  <a:lnTo>
                    <a:pt x="18" y="21"/>
                  </a:lnTo>
                  <a:close/>
                  <a:moveTo>
                    <a:pt x="17" y="16"/>
                  </a:moveTo>
                  <a:cubicBezTo>
                    <a:pt x="16" y="15"/>
                    <a:pt x="16" y="15"/>
                    <a:pt x="16" y="15"/>
                  </a:cubicBezTo>
                  <a:cubicBezTo>
                    <a:pt x="15" y="12"/>
                    <a:pt x="14" y="9"/>
                    <a:pt x="13" y="5"/>
                  </a:cubicBezTo>
                  <a:cubicBezTo>
                    <a:pt x="12" y="9"/>
                    <a:pt x="11" y="12"/>
                    <a:pt x="9" y="15"/>
                  </a:cubicBezTo>
                  <a:cubicBezTo>
                    <a:pt x="9" y="16"/>
                    <a:pt x="9" y="16"/>
                    <a:pt x="9"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 name="Freeform 12"/>
            <p:cNvSpPr>
              <a:spLocks/>
            </p:cNvSpPr>
            <p:nvPr/>
          </p:nvSpPr>
          <p:spPr bwMode="auto">
            <a:xfrm>
              <a:off x="5302251" y="3663950"/>
              <a:ext cx="79375" cy="106363"/>
            </a:xfrm>
            <a:custGeom>
              <a:avLst/>
              <a:gdLst>
                <a:gd name="T0" fmla="*/ 0 w 21"/>
                <a:gd name="T1" fmla="*/ 24 h 28"/>
                <a:gd name="T2" fmla="*/ 3 w 21"/>
                <a:gd name="T3" fmla="*/ 20 h 28"/>
                <a:gd name="T4" fmla="*/ 10 w 21"/>
                <a:gd name="T5" fmla="*/ 23 h 28"/>
                <a:gd name="T6" fmla="*/ 15 w 21"/>
                <a:gd name="T7" fmla="*/ 20 h 28"/>
                <a:gd name="T8" fmla="*/ 10 w 21"/>
                <a:gd name="T9" fmla="*/ 16 h 28"/>
                <a:gd name="T10" fmla="*/ 1 w 21"/>
                <a:gd name="T11" fmla="*/ 8 h 28"/>
                <a:gd name="T12" fmla="*/ 11 w 21"/>
                <a:gd name="T13" fmla="*/ 0 h 28"/>
                <a:gd name="T14" fmla="*/ 20 w 21"/>
                <a:gd name="T15" fmla="*/ 3 h 28"/>
                <a:gd name="T16" fmla="*/ 17 w 21"/>
                <a:gd name="T17" fmla="*/ 7 h 28"/>
                <a:gd name="T18" fmla="*/ 11 w 21"/>
                <a:gd name="T19" fmla="*/ 5 h 28"/>
                <a:gd name="T20" fmla="*/ 7 w 21"/>
                <a:gd name="T21" fmla="*/ 8 h 28"/>
                <a:gd name="T22" fmla="*/ 12 w 21"/>
                <a:gd name="T23" fmla="*/ 12 h 28"/>
                <a:gd name="T24" fmla="*/ 21 w 21"/>
                <a:gd name="T25" fmla="*/ 20 h 28"/>
                <a:gd name="T26" fmla="*/ 11 w 21"/>
                <a:gd name="T27" fmla="*/ 28 h 28"/>
                <a:gd name="T28" fmla="*/ 0 w 21"/>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0" y="24"/>
                  </a:moveTo>
                  <a:cubicBezTo>
                    <a:pt x="3" y="20"/>
                    <a:pt x="3" y="20"/>
                    <a:pt x="3" y="20"/>
                  </a:cubicBezTo>
                  <a:cubicBezTo>
                    <a:pt x="4" y="22"/>
                    <a:pt x="7" y="23"/>
                    <a:pt x="10" y="23"/>
                  </a:cubicBezTo>
                  <a:cubicBezTo>
                    <a:pt x="13" y="23"/>
                    <a:pt x="15" y="22"/>
                    <a:pt x="15" y="20"/>
                  </a:cubicBezTo>
                  <a:cubicBezTo>
                    <a:pt x="15" y="18"/>
                    <a:pt x="13" y="17"/>
                    <a:pt x="10" y="16"/>
                  </a:cubicBezTo>
                  <a:cubicBezTo>
                    <a:pt x="4" y="15"/>
                    <a:pt x="1" y="13"/>
                    <a:pt x="1" y="8"/>
                  </a:cubicBezTo>
                  <a:cubicBezTo>
                    <a:pt x="1" y="4"/>
                    <a:pt x="4" y="0"/>
                    <a:pt x="11" y="0"/>
                  </a:cubicBezTo>
                  <a:cubicBezTo>
                    <a:pt x="15" y="0"/>
                    <a:pt x="19" y="2"/>
                    <a:pt x="20" y="3"/>
                  </a:cubicBezTo>
                  <a:cubicBezTo>
                    <a:pt x="17" y="7"/>
                    <a:pt x="17" y="7"/>
                    <a:pt x="17" y="7"/>
                  </a:cubicBezTo>
                  <a:cubicBezTo>
                    <a:pt x="16" y="6"/>
                    <a:pt x="14" y="5"/>
                    <a:pt x="11" y="5"/>
                  </a:cubicBezTo>
                  <a:cubicBezTo>
                    <a:pt x="8" y="5"/>
                    <a:pt x="7" y="6"/>
                    <a:pt x="7" y="8"/>
                  </a:cubicBezTo>
                  <a:cubicBezTo>
                    <a:pt x="7" y="10"/>
                    <a:pt x="9" y="10"/>
                    <a:pt x="12" y="12"/>
                  </a:cubicBezTo>
                  <a:cubicBezTo>
                    <a:pt x="18" y="13"/>
                    <a:pt x="21" y="16"/>
                    <a:pt x="21" y="20"/>
                  </a:cubicBezTo>
                  <a:cubicBezTo>
                    <a:pt x="21" y="25"/>
                    <a:pt x="17" y="28"/>
                    <a:pt x="11" y="28"/>
                  </a:cubicBezTo>
                  <a:cubicBezTo>
                    <a:pt x="6"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 name="Freeform 13"/>
            <p:cNvSpPr>
              <a:spLocks/>
            </p:cNvSpPr>
            <p:nvPr/>
          </p:nvSpPr>
          <p:spPr bwMode="auto">
            <a:xfrm>
              <a:off x="5403851" y="3663950"/>
              <a:ext cx="76200" cy="106363"/>
            </a:xfrm>
            <a:custGeom>
              <a:avLst/>
              <a:gdLst>
                <a:gd name="T0" fmla="*/ 0 w 20"/>
                <a:gd name="T1" fmla="*/ 24 h 28"/>
                <a:gd name="T2" fmla="*/ 2 w 20"/>
                <a:gd name="T3" fmla="*/ 20 h 28"/>
                <a:gd name="T4" fmla="*/ 10 w 20"/>
                <a:gd name="T5" fmla="*/ 23 h 28"/>
                <a:gd name="T6" fmla="*/ 14 w 20"/>
                <a:gd name="T7" fmla="*/ 20 h 28"/>
                <a:gd name="T8" fmla="*/ 9 w 20"/>
                <a:gd name="T9" fmla="*/ 16 h 28"/>
                <a:gd name="T10" fmla="*/ 0 w 20"/>
                <a:gd name="T11" fmla="*/ 8 h 28"/>
                <a:gd name="T12" fmla="*/ 11 w 20"/>
                <a:gd name="T13" fmla="*/ 0 h 28"/>
                <a:gd name="T14" fmla="*/ 20 w 20"/>
                <a:gd name="T15" fmla="*/ 3 h 28"/>
                <a:gd name="T16" fmla="*/ 17 w 20"/>
                <a:gd name="T17" fmla="*/ 7 h 28"/>
                <a:gd name="T18" fmla="*/ 10 w 20"/>
                <a:gd name="T19" fmla="*/ 5 h 28"/>
                <a:gd name="T20" fmla="*/ 6 w 20"/>
                <a:gd name="T21" fmla="*/ 8 h 28"/>
                <a:gd name="T22" fmla="*/ 12 w 20"/>
                <a:gd name="T23" fmla="*/ 12 h 28"/>
                <a:gd name="T24" fmla="*/ 20 w 20"/>
                <a:gd name="T25" fmla="*/ 20 h 28"/>
                <a:gd name="T26" fmla="*/ 10 w 20"/>
                <a:gd name="T27" fmla="*/ 28 h 28"/>
                <a:gd name="T28" fmla="*/ 0 w 20"/>
                <a:gd name="T2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0" y="24"/>
                  </a:moveTo>
                  <a:cubicBezTo>
                    <a:pt x="2" y="20"/>
                    <a:pt x="2" y="20"/>
                    <a:pt x="2" y="20"/>
                  </a:cubicBezTo>
                  <a:cubicBezTo>
                    <a:pt x="4" y="22"/>
                    <a:pt x="7" y="23"/>
                    <a:pt x="10" y="23"/>
                  </a:cubicBezTo>
                  <a:cubicBezTo>
                    <a:pt x="13" y="23"/>
                    <a:pt x="14" y="22"/>
                    <a:pt x="14" y="20"/>
                  </a:cubicBezTo>
                  <a:cubicBezTo>
                    <a:pt x="14" y="18"/>
                    <a:pt x="13" y="17"/>
                    <a:pt x="9" y="16"/>
                  </a:cubicBezTo>
                  <a:cubicBezTo>
                    <a:pt x="3" y="15"/>
                    <a:pt x="0" y="13"/>
                    <a:pt x="0" y="8"/>
                  </a:cubicBezTo>
                  <a:cubicBezTo>
                    <a:pt x="0" y="4"/>
                    <a:pt x="4" y="0"/>
                    <a:pt x="11" y="0"/>
                  </a:cubicBezTo>
                  <a:cubicBezTo>
                    <a:pt x="15" y="0"/>
                    <a:pt x="18" y="2"/>
                    <a:pt x="20" y="3"/>
                  </a:cubicBezTo>
                  <a:cubicBezTo>
                    <a:pt x="17" y="7"/>
                    <a:pt x="17" y="7"/>
                    <a:pt x="17" y="7"/>
                  </a:cubicBezTo>
                  <a:cubicBezTo>
                    <a:pt x="15" y="6"/>
                    <a:pt x="13" y="5"/>
                    <a:pt x="10" y="5"/>
                  </a:cubicBezTo>
                  <a:cubicBezTo>
                    <a:pt x="8" y="5"/>
                    <a:pt x="6" y="6"/>
                    <a:pt x="6" y="8"/>
                  </a:cubicBezTo>
                  <a:cubicBezTo>
                    <a:pt x="6" y="10"/>
                    <a:pt x="8" y="10"/>
                    <a:pt x="12" y="12"/>
                  </a:cubicBezTo>
                  <a:cubicBezTo>
                    <a:pt x="18" y="13"/>
                    <a:pt x="20" y="16"/>
                    <a:pt x="20" y="20"/>
                  </a:cubicBezTo>
                  <a:cubicBezTo>
                    <a:pt x="20" y="25"/>
                    <a:pt x="16" y="28"/>
                    <a:pt x="10" y="28"/>
                  </a:cubicBezTo>
                  <a:cubicBezTo>
                    <a:pt x="5" y="28"/>
                    <a:pt x="2" y="26"/>
                    <a:pt x="0"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9" name="Freeform 14"/>
            <p:cNvSpPr>
              <a:spLocks/>
            </p:cNvSpPr>
            <p:nvPr/>
          </p:nvSpPr>
          <p:spPr bwMode="auto">
            <a:xfrm>
              <a:off x="5510213" y="3668713"/>
              <a:ext cx="71438" cy="101600"/>
            </a:xfrm>
            <a:custGeom>
              <a:avLst/>
              <a:gdLst>
                <a:gd name="T0" fmla="*/ 45 w 45"/>
                <a:gd name="T1" fmla="*/ 52 h 64"/>
                <a:gd name="T2" fmla="*/ 45 w 45"/>
                <a:gd name="T3" fmla="*/ 64 h 64"/>
                <a:gd name="T4" fmla="*/ 0 w 45"/>
                <a:gd name="T5" fmla="*/ 64 h 64"/>
                <a:gd name="T6" fmla="*/ 0 w 45"/>
                <a:gd name="T7" fmla="*/ 0 h 64"/>
                <a:gd name="T8" fmla="*/ 42 w 45"/>
                <a:gd name="T9" fmla="*/ 0 h 64"/>
                <a:gd name="T10" fmla="*/ 42 w 45"/>
                <a:gd name="T11" fmla="*/ 12 h 64"/>
                <a:gd name="T12" fmla="*/ 14 w 45"/>
                <a:gd name="T13" fmla="*/ 12 h 64"/>
                <a:gd name="T14" fmla="*/ 14 w 45"/>
                <a:gd name="T15" fmla="*/ 26 h 64"/>
                <a:gd name="T16" fmla="*/ 40 w 45"/>
                <a:gd name="T17" fmla="*/ 26 h 64"/>
                <a:gd name="T18" fmla="*/ 40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2" y="0"/>
                  </a:lnTo>
                  <a:lnTo>
                    <a:pt x="42" y="12"/>
                  </a:lnTo>
                  <a:lnTo>
                    <a:pt x="14" y="12"/>
                  </a:lnTo>
                  <a:lnTo>
                    <a:pt x="14" y="26"/>
                  </a:lnTo>
                  <a:lnTo>
                    <a:pt x="40" y="26"/>
                  </a:lnTo>
                  <a:lnTo>
                    <a:pt x="40"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3" name="Freeform 15"/>
            <p:cNvSpPr>
              <a:spLocks/>
            </p:cNvSpPr>
            <p:nvPr/>
          </p:nvSpPr>
          <p:spPr bwMode="auto">
            <a:xfrm>
              <a:off x="5611813" y="3668713"/>
              <a:ext cx="79375" cy="101600"/>
            </a:xfrm>
            <a:custGeom>
              <a:avLst/>
              <a:gdLst>
                <a:gd name="T0" fmla="*/ 16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6 w 50"/>
                <a:gd name="T15" fmla="*/ 64 h 64"/>
                <a:gd name="T16" fmla="*/ 16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6" y="12"/>
                  </a:moveTo>
                  <a:lnTo>
                    <a:pt x="0" y="12"/>
                  </a:lnTo>
                  <a:lnTo>
                    <a:pt x="0" y="0"/>
                  </a:lnTo>
                  <a:lnTo>
                    <a:pt x="50" y="0"/>
                  </a:lnTo>
                  <a:lnTo>
                    <a:pt x="50" y="12"/>
                  </a:lnTo>
                  <a:lnTo>
                    <a:pt x="31" y="12"/>
                  </a:lnTo>
                  <a:lnTo>
                    <a:pt x="31" y="64"/>
                  </a:lnTo>
                  <a:lnTo>
                    <a:pt x="16" y="64"/>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4" name="Freeform 16"/>
            <p:cNvSpPr>
              <a:spLocks/>
            </p:cNvSpPr>
            <p:nvPr/>
          </p:nvSpPr>
          <p:spPr bwMode="auto">
            <a:xfrm>
              <a:off x="5781676" y="3668713"/>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6 h 27"/>
                <a:gd name="T10" fmla="*/ 20 w 30"/>
                <a:gd name="T11" fmla="*/ 17 h 27"/>
                <a:gd name="T12" fmla="*/ 17 w 30"/>
                <a:gd name="T13" fmla="*/ 27 h 27"/>
                <a:gd name="T14" fmla="*/ 13 w 30"/>
                <a:gd name="T15" fmla="*/ 27 h 27"/>
                <a:gd name="T16" fmla="*/ 9 w 30"/>
                <a:gd name="T17" fmla="*/ 17 h 27"/>
                <a:gd name="T18" fmla="*/ 5 w 30"/>
                <a:gd name="T19" fmla="*/ 6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6"/>
                  </a:cubicBezTo>
                  <a:cubicBezTo>
                    <a:pt x="23" y="10"/>
                    <a:pt x="22" y="14"/>
                    <a:pt x="20" y="17"/>
                  </a:cubicBezTo>
                  <a:cubicBezTo>
                    <a:pt x="17" y="27"/>
                    <a:pt x="17" y="27"/>
                    <a:pt x="17" y="27"/>
                  </a:cubicBezTo>
                  <a:cubicBezTo>
                    <a:pt x="13" y="27"/>
                    <a:pt x="13" y="27"/>
                    <a:pt x="13" y="27"/>
                  </a:cubicBezTo>
                  <a:cubicBezTo>
                    <a:pt x="9" y="17"/>
                    <a:pt x="9" y="17"/>
                    <a:pt x="9" y="17"/>
                  </a:cubicBezTo>
                  <a:cubicBezTo>
                    <a:pt x="8" y="14"/>
                    <a:pt x="7" y="10"/>
                    <a:pt x="5" y="6"/>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3"/>
                    <a:pt x="14" y="16"/>
                    <a:pt x="15" y="19"/>
                  </a:cubicBezTo>
                  <a:cubicBezTo>
                    <a:pt x="16" y="16"/>
                    <a:pt x="17" y="13"/>
                    <a:pt x="18" y="11"/>
                  </a:cubicBezTo>
                  <a:cubicBezTo>
                    <a:pt x="22" y="0"/>
                    <a:pt x="22" y="0"/>
                    <a:pt x="22" y="0"/>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5" name="Freeform 17"/>
            <p:cNvSpPr>
              <a:spLocks noEditPoints="1"/>
            </p:cNvSpPr>
            <p:nvPr/>
          </p:nvSpPr>
          <p:spPr bwMode="auto">
            <a:xfrm>
              <a:off x="5919788" y="3668713"/>
              <a:ext cx="103188"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3"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6" name="Freeform 18"/>
            <p:cNvSpPr>
              <a:spLocks/>
            </p:cNvSpPr>
            <p:nvPr/>
          </p:nvSpPr>
          <p:spPr bwMode="auto">
            <a:xfrm>
              <a:off x="6053138"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8"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7" name="Freeform 19"/>
            <p:cNvSpPr>
              <a:spLocks noEditPoints="1"/>
            </p:cNvSpPr>
            <p:nvPr/>
          </p:nvSpPr>
          <p:spPr bwMode="auto">
            <a:xfrm>
              <a:off x="6165851" y="3668713"/>
              <a:ext cx="101600" cy="101600"/>
            </a:xfrm>
            <a:custGeom>
              <a:avLst/>
              <a:gdLst>
                <a:gd name="T0" fmla="*/ 19 w 27"/>
                <a:gd name="T1" fmla="*/ 21 h 27"/>
                <a:gd name="T2" fmla="*/ 8 w 27"/>
                <a:gd name="T3" fmla="*/ 21 h 27"/>
                <a:gd name="T4" fmla="*/ 6 w 27"/>
                <a:gd name="T5" fmla="*/ 27 h 27"/>
                <a:gd name="T6" fmla="*/ 0 w 27"/>
                <a:gd name="T7" fmla="*/ 27 h 27"/>
                <a:gd name="T8" fmla="*/ 10 w 27"/>
                <a:gd name="T9" fmla="*/ 0 h 27"/>
                <a:gd name="T10" fmla="*/ 17 w 27"/>
                <a:gd name="T11" fmla="*/ 0 h 27"/>
                <a:gd name="T12" fmla="*/ 27 w 27"/>
                <a:gd name="T13" fmla="*/ 27 h 27"/>
                <a:gd name="T14" fmla="*/ 21 w 27"/>
                <a:gd name="T15" fmla="*/ 27 h 27"/>
                <a:gd name="T16" fmla="*/ 19 w 27"/>
                <a:gd name="T17" fmla="*/ 21 h 27"/>
                <a:gd name="T18" fmla="*/ 17 w 27"/>
                <a:gd name="T19" fmla="*/ 16 h 27"/>
                <a:gd name="T20" fmla="*/ 17 w 27"/>
                <a:gd name="T21" fmla="*/ 15 h 27"/>
                <a:gd name="T22" fmla="*/ 14 w 27"/>
                <a:gd name="T23" fmla="*/ 5 h 27"/>
                <a:gd name="T24" fmla="*/ 10 w 27"/>
                <a:gd name="T25" fmla="*/ 15 h 27"/>
                <a:gd name="T26" fmla="*/ 10 w 27"/>
                <a:gd name="T27" fmla="*/ 16 h 27"/>
                <a:gd name="T28" fmla="*/ 17 w 27"/>
                <a:gd name="T29"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0" y="0"/>
                    <a:pt x="10" y="0"/>
                    <a:pt x="10" y="0"/>
                  </a:cubicBezTo>
                  <a:cubicBezTo>
                    <a:pt x="17" y="0"/>
                    <a:pt x="17" y="0"/>
                    <a:pt x="17" y="0"/>
                  </a:cubicBezTo>
                  <a:cubicBezTo>
                    <a:pt x="27" y="27"/>
                    <a:pt x="27" y="27"/>
                    <a:pt x="27" y="27"/>
                  </a:cubicBezTo>
                  <a:cubicBezTo>
                    <a:pt x="21" y="27"/>
                    <a:pt x="21" y="27"/>
                    <a:pt x="21" y="27"/>
                  </a:cubicBezTo>
                  <a:lnTo>
                    <a:pt x="19" y="21"/>
                  </a:lnTo>
                  <a:close/>
                  <a:moveTo>
                    <a:pt x="17" y="16"/>
                  </a:moveTo>
                  <a:cubicBezTo>
                    <a:pt x="17" y="15"/>
                    <a:pt x="17" y="15"/>
                    <a:pt x="17" y="15"/>
                  </a:cubicBezTo>
                  <a:cubicBezTo>
                    <a:pt x="16" y="12"/>
                    <a:pt x="15" y="9"/>
                    <a:pt x="14" y="5"/>
                  </a:cubicBezTo>
                  <a:cubicBezTo>
                    <a:pt x="12" y="9"/>
                    <a:pt x="11" y="12"/>
                    <a:pt x="10" y="15"/>
                  </a:cubicBezTo>
                  <a:cubicBezTo>
                    <a:pt x="10" y="16"/>
                    <a:pt x="10" y="16"/>
                    <a:pt x="10"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8" name="Freeform 20"/>
            <p:cNvSpPr>
              <a:spLocks/>
            </p:cNvSpPr>
            <p:nvPr/>
          </p:nvSpPr>
          <p:spPr bwMode="auto">
            <a:xfrm>
              <a:off x="6286501" y="3663950"/>
              <a:ext cx="85725" cy="106363"/>
            </a:xfrm>
            <a:custGeom>
              <a:avLst/>
              <a:gdLst>
                <a:gd name="T0" fmla="*/ 23 w 23"/>
                <a:gd name="T1" fmla="*/ 12 h 28"/>
                <a:gd name="T2" fmla="*/ 23 w 23"/>
                <a:gd name="T3" fmla="*/ 24 h 28"/>
                <a:gd name="T4" fmla="*/ 14 w 23"/>
                <a:gd name="T5" fmla="*/ 28 h 28"/>
                <a:gd name="T6" fmla="*/ 0 w 23"/>
                <a:gd name="T7" fmla="*/ 14 h 28"/>
                <a:gd name="T8" fmla="*/ 14 w 23"/>
                <a:gd name="T9" fmla="*/ 0 h 28"/>
                <a:gd name="T10" fmla="*/ 22 w 23"/>
                <a:gd name="T11" fmla="*/ 3 h 28"/>
                <a:gd name="T12" fmla="*/ 19 w 23"/>
                <a:gd name="T13" fmla="*/ 7 h 28"/>
                <a:gd name="T14" fmla="*/ 14 w 23"/>
                <a:gd name="T15" fmla="*/ 5 h 28"/>
                <a:gd name="T16" fmla="*/ 6 w 23"/>
                <a:gd name="T17" fmla="*/ 14 h 28"/>
                <a:gd name="T18" fmla="*/ 14 w 23"/>
                <a:gd name="T19" fmla="*/ 23 h 28"/>
                <a:gd name="T20" fmla="*/ 18 w 23"/>
                <a:gd name="T21" fmla="*/ 22 h 28"/>
                <a:gd name="T22" fmla="*/ 18 w 23"/>
                <a:gd name="T23" fmla="*/ 17 h 28"/>
                <a:gd name="T24" fmla="*/ 12 w 23"/>
                <a:gd name="T25" fmla="*/ 17 h 28"/>
                <a:gd name="T26" fmla="*/ 12 w 23"/>
                <a:gd name="T27" fmla="*/ 12 h 28"/>
                <a:gd name="T28" fmla="*/ 23 w 23"/>
                <a:gd name="T29"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23" y="12"/>
                  </a:moveTo>
                  <a:cubicBezTo>
                    <a:pt x="23" y="24"/>
                    <a:pt x="23" y="24"/>
                    <a:pt x="23" y="24"/>
                  </a:cubicBezTo>
                  <a:cubicBezTo>
                    <a:pt x="21" y="27"/>
                    <a:pt x="18" y="28"/>
                    <a:pt x="14" y="28"/>
                  </a:cubicBezTo>
                  <a:cubicBezTo>
                    <a:pt x="5" y="28"/>
                    <a:pt x="0" y="23"/>
                    <a:pt x="0" y="14"/>
                  </a:cubicBezTo>
                  <a:cubicBezTo>
                    <a:pt x="0" y="5"/>
                    <a:pt x="6" y="0"/>
                    <a:pt x="14" y="0"/>
                  </a:cubicBezTo>
                  <a:cubicBezTo>
                    <a:pt x="17" y="0"/>
                    <a:pt x="21" y="1"/>
                    <a:pt x="22" y="3"/>
                  </a:cubicBezTo>
                  <a:cubicBezTo>
                    <a:pt x="19" y="7"/>
                    <a:pt x="19" y="7"/>
                    <a:pt x="19" y="7"/>
                  </a:cubicBezTo>
                  <a:cubicBezTo>
                    <a:pt x="18" y="6"/>
                    <a:pt x="16" y="5"/>
                    <a:pt x="14" y="5"/>
                  </a:cubicBezTo>
                  <a:cubicBezTo>
                    <a:pt x="8" y="5"/>
                    <a:pt x="6" y="10"/>
                    <a:pt x="6" y="14"/>
                  </a:cubicBezTo>
                  <a:cubicBezTo>
                    <a:pt x="6" y="19"/>
                    <a:pt x="8" y="23"/>
                    <a:pt x="14" y="23"/>
                  </a:cubicBezTo>
                  <a:cubicBezTo>
                    <a:pt x="16" y="23"/>
                    <a:pt x="17" y="23"/>
                    <a:pt x="18" y="22"/>
                  </a:cubicBezTo>
                  <a:cubicBezTo>
                    <a:pt x="18" y="17"/>
                    <a:pt x="18" y="17"/>
                    <a:pt x="18" y="17"/>
                  </a:cubicBezTo>
                  <a:cubicBezTo>
                    <a:pt x="12" y="17"/>
                    <a:pt x="12" y="17"/>
                    <a:pt x="12" y="17"/>
                  </a:cubicBezTo>
                  <a:cubicBezTo>
                    <a:pt x="12" y="12"/>
                    <a:pt x="12" y="12"/>
                    <a:pt x="12" y="12"/>
                  </a:cubicBezTo>
                  <a:lnTo>
                    <a:pt x="2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49" name="Freeform 21"/>
            <p:cNvSpPr>
              <a:spLocks/>
            </p:cNvSpPr>
            <p:nvPr/>
          </p:nvSpPr>
          <p:spPr bwMode="auto">
            <a:xfrm>
              <a:off x="6413501" y="3668713"/>
              <a:ext cx="71438" cy="101600"/>
            </a:xfrm>
            <a:custGeom>
              <a:avLst/>
              <a:gdLst>
                <a:gd name="T0" fmla="*/ 45 w 45"/>
                <a:gd name="T1" fmla="*/ 52 h 64"/>
                <a:gd name="T2" fmla="*/ 45 w 45"/>
                <a:gd name="T3" fmla="*/ 64 h 64"/>
                <a:gd name="T4" fmla="*/ 0 w 45"/>
                <a:gd name="T5" fmla="*/ 64 h 64"/>
                <a:gd name="T6" fmla="*/ 0 w 45"/>
                <a:gd name="T7" fmla="*/ 0 h 64"/>
                <a:gd name="T8" fmla="*/ 43 w 45"/>
                <a:gd name="T9" fmla="*/ 0 h 64"/>
                <a:gd name="T10" fmla="*/ 43 w 45"/>
                <a:gd name="T11" fmla="*/ 12 h 64"/>
                <a:gd name="T12" fmla="*/ 15 w 45"/>
                <a:gd name="T13" fmla="*/ 12 h 64"/>
                <a:gd name="T14" fmla="*/ 15 w 45"/>
                <a:gd name="T15" fmla="*/ 26 h 64"/>
                <a:gd name="T16" fmla="*/ 41 w 45"/>
                <a:gd name="T17" fmla="*/ 26 h 64"/>
                <a:gd name="T18" fmla="*/ 41 w 45"/>
                <a:gd name="T19" fmla="*/ 36 h 64"/>
                <a:gd name="T20" fmla="*/ 15 w 45"/>
                <a:gd name="T21" fmla="*/ 36 h 64"/>
                <a:gd name="T22" fmla="*/ 15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3" y="0"/>
                  </a:lnTo>
                  <a:lnTo>
                    <a:pt x="43" y="12"/>
                  </a:lnTo>
                  <a:lnTo>
                    <a:pt x="15" y="12"/>
                  </a:lnTo>
                  <a:lnTo>
                    <a:pt x="15" y="26"/>
                  </a:lnTo>
                  <a:lnTo>
                    <a:pt x="41" y="26"/>
                  </a:lnTo>
                  <a:lnTo>
                    <a:pt x="41" y="36"/>
                  </a:lnTo>
                  <a:lnTo>
                    <a:pt x="15" y="36"/>
                  </a:lnTo>
                  <a:lnTo>
                    <a:pt x="15"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22"/>
            <p:cNvSpPr>
              <a:spLocks/>
            </p:cNvSpPr>
            <p:nvPr/>
          </p:nvSpPr>
          <p:spPr bwMode="auto">
            <a:xfrm>
              <a:off x="6527801" y="3668713"/>
              <a:ext cx="107950" cy="101600"/>
            </a:xfrm>
            <a:custGeom>
              <a:avLst/>
              <a:gdLst>
                <a:gd name="T0" fmla="*/ 29 w 29"/>
                <a:gd name="T1" fmla="*/ 0 h 27"/>
                <a:gd name="T2" fmla="*/ 29 w 29"/>
                <a:gd name="T3" fmla="*/ 27 h 27"/>
                <a:gd name="T4" fmla="*/ 24 w 29"/>
                <a:gd name="T5" fmla="*/ 27 h 27"/>
                <a:gd name="T6" fmla="*/ 24 w 29"/>
                <a:gd name="T7" fmla="*/ 17 h 27"/>
                <a:gd name="T8" fmla="*/ 24 w 29"/>
                <a:gd name="T9" fmla="*/ 6 h 27"/>
                <a:gd name="T10" fmla="*/ 20 w 29"/>
                <a:gd name="T11" fmla="*/ 17 h 27"/>
                <a:gd name="T12" fmla="*/ 16 w 29"/>
                <a:gd name="T13" fmla="*/ 27 h 27"/>
                <a:gd name="T14" fmla="*/ 12 w 29"/>
                <a:gd name="T15" fmla="*/ 27 h 27"/>
                <a:gd name="T16" fmla="*/ 9 w 29"/>
                <a:gd name="T17" fmla="*/ 17 h 27"/>
                <a:gd name="T18" fmla="*/ 5 w 29"/>
                <a:gd name="T19" fmla="*/ 6 h 27"/>
                <a:gd name="T20" fmla="*/ 5 w 29"/>
                <a:gd name="T21" fmla="*/ 17 h 27"/>
                <a:gd name="T22" fmla="*/ 5 w 29"/>
                <a:gd name="T23" fmla="*/ 27 h 27"/>
                <a:gd name="T24" fmla="*/ 0 w 29"/>
                <a:gd name="T25" fmla="*/ 27 h 27"/>
                <a:gd name="T26" fmla="*/ 0 w 29"/>
                <a:gd name="T27" fmla="*/ 0 h 27"/>
                <a:gd name="T28" fmla="*/ 7 w 29"/>
                <a:gd name="T29" fmla="*/ 0 h 27"/>
                <a:gd name="T30" fmla="*/ 11 w 29"/>
                <a:gd name="T31" fmla="*/ 11 h 27"/>
                <a:gd name="T32" fmla="*/ 14 w 29"/>
                <a:gd name="T33" fmla="*/ 19 h 27"/>
                <a:gd name="T34" fmla="*/ 17 w 29"/>
                <a:gd name="T35" fmla="*/ 11 h 27"/>
                <a:gd name="T36" fmla="*/ 21 w 29"/>
                <a:gd name="T37" fmla="*/ 0 h 27"/>
                <a:gd name="T38" fmla="*/ 29 w 29"/>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27">
                  <a:moveTo>
                    <a:pt x="29" y="0"/>
                  </a:moveTo>
                  <a:cubicBezTo>
                    <a:pt x="29" y="27"/>
                    <a:pt x="29" y="27"/>
                    <a:pt x="29" y="27"/>
                  </a:cubicBezTo>
                  <a:cubicBezTo>
                    <a:pt x="24" y="27"/>
                    <a:pt x="24" y="27"/>
                    <a:pt x="24" y="27"/>
                  </a:cubicBezTo>
                  <a:cubicBezTo>
                    <a:pt x="24" y="17"/>
                    <a:pt x="24" y="17"/>
                    <a:pt x="24" y="17"/>
                  </a:cubicBezTo>
                  <a:cubicBezTo>
                    <a:pt x="24" y="14"/>
                    <a:pt x="24" y="10"/>
                    <a:pt x="24" y="6"/>
                  </a:cubicBezTo>
                  <a:cubicBezTo>
                    <a:pt x="22" y="10"/>
                    <a:pt x="21" y="14"/>
                    <a:pt x="20" y="17"/>
                  </a:cubicBezTo>
                  <a:cubicBezTo>
                    <a:pt x="16" y="27"/>
                    <a:pt x="16" y="27"/>
                    <a:pt x="16" y="27"/>
                  </a:cubicBezTo>
                  <a:cubicBezTo>
                    <a:pt x="12" y="27"/>
                    <a:pt x="12" y="27"/>
                    <a:pt x="12" y="27"/>
                  </a:cubicBezTo>
                  <a:cubicBezTo>
                    <a:pt x="9" y="17"/>
                    <a:pt x="9" y="17"/>
                    <a:pt x="9" y="17"/>
                  </a:cubicBezTo>
                  <a:cubicBezTo>
                    <a:pt x="7" y="14"/>
                    <a:pt x="6" y="10"/>
                    <a:pt x="5" y="6"/>
                  </a:cubicBezTo>
                  <a:cubicBezTo>
                    <a:pt x="5" y="10"/>
                    <a:pt x="5" y="14"/>
                    <a:pt x="5" y="17"/>
                  </a:cubicBezTo>
                  <a:cubicBezTo>
                    <a:pt x="5" y="27"/>
                    <a:pt x="5" y="27"/>
                    <a:pt x="5" y="27"/>
                  </a:cubicBezTo>
                  <a:cubicBezTo>
                    <a:pt x="0" y="27"/>
                    <a:pt x="0" y="27"/>
                    <a:pt x="0" y="27"/>
                  </a:cubicBezTo>
                  <a:cubicBezTo>
                    <a:pt x="0" y="0"/>
                    <a:pt x="0" y="0"/>
                    <a:pt x="0" y="0"/>
                  </a:cubicBezTo>
                  <a:cubicBezTo>
                    <a:pt x="7" y="0"/>
                    <a:pt x="7" y="0"/>
                    <a:pt x="7" y="0"/>
                  </a:cubicBezTo>
                  <a:cubicBezTo>
                    <a:pt x="11" y="11"/>
                    <a:pt x="11" y="11"/>
                    <a:pt x="11" y="11"/>
                  </a:cubicBezTo>
                  <a:cubicBezTo>
                    <a:pt x="12" y="13"/>
                    <a:pt x="13" y="16"/>
                    <a:pt x="14" y="19"/>
                  </a:cubicBezTo>
                  <a:cubicBezTo>
                    <a:pt x="15" y="16"/>
                    <a:pt x="16" y="13"/>
                    <a:pt x="17" y="11"/>
                  </a:cubicBezTo>
                  <a:cubicBezTo>
                    <a:pt x="21" y="0"/>
                    <a:pt x="21" y="0"/>
                    <a:pt x="21"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1" name="Freeform 23"/>
            <p:cNvSpPr>
              <a:spLocks/>
            </p:cNvSpPr>
            <p:nvPr/>
          </p:nvSpPr>
          <p:spPr bwMode="auto">
            <a:xfrm>
              <a:off x="6678613" y="3668713"/>
              <a:ext cx="71438" cy="101600"/>
            </a:xfrm>
            <a:custGeom>
              <a:avLst/>
              <a:gdLst>
                <a:gd name="T0" fmla="*/ 45 w 45"/>
                <a:gd name="T1" fmla="*/ 52 h 64"/>
                <a:gd name="T2" fmla="*/ 45 w 45"/>
                <a:gd name="T3" fmla="*/ 64 h 64"/>
                <a:gd name="T4" fmla="*/ 0 w 45"/>
                <a:gd name="T5" fmla="*/ 64 h 64"/>
                <a:gd name="T6" fmla="*/ 0 w 45"/>
                <a:gd name="T7" fmla="*/ 0 h 64"/>
                <a:gd name="T8" fmla="*/ 45 w 45"/>
                <a:gd name="T9" fmla="*/ 0 h 64"/>
                <a:gd name="T10" fmla="*/ 45 w 45"/>
                <a:gd name="T11" fmla="*/ 12 h 64"/>
                <a:gd name="T12" fmla="*/ 14 w 45"/>
                <a:gd name="T13" fmla="*/ 12 h 64"/>
                <a:gd name="T14" fmla="*/ 14 w 45"/>
                <a:gd name="T15" fmla="*/ 26 h 64"/>
                <a:gd name="T16" fmla="*/ 42 w 45"/>
                <a:gd name="T17" fmla="*/ 26 h 64"/>
                <a:gd name="T18" fmla="*/ 42 w 45"/>
                <a:gd name="T19" fmla="*/ 36 h 64"/>
                <a:gd name="T20" fmla="*/ 14 w 45"/>
                <a:gd name="T21" fmla="*/ 36 h 64"/>
                <a:gd name="T22" fmla="*/ 14 w 45"/>
                <a:gd name="T23" fmla="*/ 52 h 64"/>
                <a:gd name="T24" fmla="*/ 45 w 45"/>
                <a:gd name="T25"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2"/>
                  </a:moveTo>
                  <a:lnTo>
                    <a:pt x="45" y="64"/>
                  </a:lnTo>
                  <a:lnTo>
                    <a:pt x="0" y="64"/>
                  </a:lnTo>
                  <a:lnTo>
                    <a:pt x="0" y="0"/>
                  </a:lnTo>
                  <a:lnTo>
                    <a:pt x="45" y="0"/>
                  </a:lnTo>
                  <a:lnTo>
                    <a:pt x="45" y="12"/>
                  </a:lnTo>
                  <a:lnTo>
                    <a:pt x="14" y="12"/>
                  </a:lnTo>
                  <a:lnTo>
                    <a:pt x="14" y="26"/>
                  </a:lnTo>
                  <a:lnTo>
                    <a:pt x="42" y="26"/>
                  </a:lnTo>
                  <a:lnTo>
                    <a:pt x="42" y="36"/>
                  </a:lnTo>
                  <a:lnTo>
                    <a:pt x="14" y="36"/>
                  </a:lnTo>
                  <a:lnTo>
                    <a:pt x="14" y="52"/>
                  </a:lnTo>
                  <a:lnTo>
                    <a:pt x="4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2" name="Freeform 24"/>
            <p:cNvSpPr>
              <a:spLocks/>
            </p:cNvSpPr>
            <p:nvPr/>
          </p:nvSpPr>
          <p:spPr bwMode="auto">
            <a:xfrm>
              <a:off x="6791326" y="3668713"/>
              <a:ext cx="85725" cy="101600"/>
            </a:xfrm>
            <a:custGeom>
              <a:avLst/>
              <a:gdLst>
                <a:gd name="T0" fmla="*/ 23 w 23"/>
                <a:gd name="T1" fmla="*/ 0 h 27"/>
                <a:gd name="T2" fmla="*/ 23 w 23"/>
                <a:gd name="T3" fmla="*/ 27 h 27"/>
                <a:gd name="T4" fmla="*/ 18 w 23"/>
                <a:gd name="T5" fmla="*/ 27 h 27"/>
                <a:gd name="T6" fmla="*/ 11 w 23"/>
                <a:gd name="T7" fmla="*/ 17 h 27"/>
                <a:gd name="T8" fmla="*/ 5 w 23"/>
                <a:gd name="T9" fmla="*/ 8 h 27"/>
                <a:gd name="T10" fmla="*/ 5 w 23"/>
                <a:gd name="T11" fmla="*/ 27 h 27"/>
                <a:gd name="T12" fmla="*/ 0 w 23"/>
                <a:gd name="T13" fmla="*/ 27 h 27"/>
                <a:gd name="T14" fmla="*/ 0 w 23"/>
                <a:gd name="T15" fmla="*/ 0 h 27"/>
                <a:gd name="T16" fmla="*/ 6 w 23"/>
                <a:gd name="T17" fmla="*/ 0 h 27"/>
                <a:gd name="T18" fmla="*/ 12 w 23"/>
                <a:gd name="T19" fmla="*/ 9 h 27"/>
                <a:gd name="T20" fmla="*/ 17 w 23"/>
                <a:gd name="T21" fmla="*/ 17 h 27"/>
                <a:gd name="T22" fmla="*/ 17 w 23"/>
                <a:gd name="T23" fmla="*/ 0 h 27"/>
                <a:gd name="T24" fmla="*/ 23 w 23"/>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3" y="0"/>
                  </a:moveTo>
                  <a:cubicBezTo>
                    <a:pt x="23" y="27"/>
                    <a:pt x="23" y="27"/>
                    <a:pt x="23" y="27"/>
                  </a:cubicBezTo>
                  <a:cubicBezTo>
                    <a:pt x="18" y="27"/>
                    <a:pt x="18" y="27"/>
                    <a:pt x="18" y="27"/>
                  </a:cubicBezTo>
                  <a:cubicBezTo>
                    <a:pt x="11" y="17"/>
                    <a:pt x="11" y="17"/>
                    <a:pt x="11" y="17"/>
                  </a:cubicBezTo>
                  <a:cubicBezTo>
                    <a:pt x="9" y="13"/>
                    <a:pt x="7" y="10"/>
                    <a:pt x="5" y="8"/>
                  </a:cubicBezTo>
                  <a:cubicBezTo>
                    <a:pt x="5" y="27"/>
                    <a:pt x="5" y="27"/>
                    <a:pt x="5" y="27"/>
                  </a:cubicBezTo>
                  <a:cubicBezTo>
                    <a:pt x="0" y="27"/>
                    <a:pt x="0" y="27"/>
                    <a:pt x="0" y="27"/>
                  </a:cubicBezTo>
                  <a:cubicBezTo>
                    <a:pt x="0" y="0"/>
                    <a:pt x="0" y="0"/>
                    <a:pt x="0" y="0"/>
                  </a:cubicBezTo>
                  <a:cubicBezTo>
                    <a:pt x="6" y="0"/>
                    <a:pt x="6" y="0"/>
                    <a:pt x="6" y="0"/>
                  </a:cubicBezTo>
                  <a:cubicBezTo>
                    <a:pt x="12" y="9"/>
                    <a:pt x="12" y="9"/>
                    <a:pt x="12" y="9"/>
                  </a:cubicBezTo>
                  <a:cubicBezTo>
                    <a:pt x="14" y="12"/>
                    <a:pt x="16" y="15"/>
                    <a:pt x="17" y="17"/>
                  </a:cubicBezTo>
                  <a:cubicBezTo>
                    <a:pt x="17" y="0"/>
                    <a:pt x="17" y="0"/>
                    <a:pt x="17"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3" name="Freeform 25"/>
            <p:cNvSpPr>
              <a:spLocks/>
            </p:cNvSpPr>
            <p:nvPr/>
          </p:nvSpPr>
          <p:spPr bwMode="auto">
            <a:xfrm>
              <a:off x="6907213" y="3668713"/>
              <a:ext cx="79375" cy="101600"/>
            </a:xfrm>
            <a:custGeom>
              <a:avLst/>
              <a:gdLst>
                <a:gd name="T0" fmla="*/ 19 w 50"/>
                <a:gd name="T1" fmla="*/ 12 h 64"/>
                <a:gd name="T2" fmla="*/ 0 w 50"/>
                <a:gd name="T3" fmla="*/ 12 h 64"/>
                <a:gd name="T4" fmla="*/ 0 w 50"/>
                <a:gd name="T5" fmla="*/ 0 h 64"/>
                <a:gd name="T6" fmla="*/ 50 w 50"/>
                <a:gd name="T7" fmla="*/ 0 h 64"/>
                <a:gd name="T8" fmla="*/ 50 w 50"/>
                <a:gd name="T9" fmla="*/ 12 h 64"/>
                <a:gd name="T10" fmla="*/ 34 w 50"/>
                <a:gd name="T11" fmla="*/ 12 h 64"/>
                <a:gd name="T12" fmla="*/ 34 w 50"/>
                <a:gd name="T13" fmla="*/ 64 h 64"/>
                <a:gd name="T14" fmla="*/ 19 w 50"/>
                <a:gd name="T15" fmla="*/ 64 h 64"/>
                <a:gd name="T16" fmla="*/ 19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9" y="12"/>
                  </a:moveTo>
                  <a:lnTo>
                    <a:pt x="0" y="12"/>
                  </a:lnTo>
                  <a:lnTo>
                    <a:pt x="0" y="0"/>
                  </a:lnTo>
                  <a:lnTo>
                    <a:pt x="50" y="0"/>
                  </a:lnTo>
                  <a:lnTo>
                    <a:pt x="50" y="12"/>
                  </a:lnTo>
                  <a:lnTo>
                    <a:pt x="34" y="12"/>
                  </a:lnTo>
                  <a:lnTo>
                    <a:pt x="34" y="64"/>
                  </a:lnTo>
                  <a:lnTo>
                    <a:pt x="19" y="64"/>
                  </a:lnTo>
                  <a:lnTo>
                    <a:pt x="1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1121560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02243A"/>
        </a:solidFill>
        <a:effectLst/>
      </p:bgPr>
    </p:bg>
    <p:spTree>
      <p:nvGrpSpPr>
        <p:cNvPr id="1" name=""/>
        <p:cNvGrpSpPr/>
        <p:nvPr/>
      </p:nvGrpSpPr>
      <p:grpSpPr>
        <a:xfrm>
          <a:off x="0" y="0"/>
          <a:ext cx="0" cy="0"/>
          <a:chOff x="0" y="0"/>
          <a:chExt cx="0" cy="0"/>
        </a:xfrm>
      </p:grpSpPr>
      <p:sp>
        <p:nvSpPr>
          <p:cNvPr id="7" name="Undertittel 2"/>
          <p:cNvSpPr>
            <a:spLocks noGrp="1"/>
          </p:cNvSpPr>
          <p:nvPr>
            <p:ph type="subTitle" idx="10"/>
          </p:nvPr>
        </p:nvSpPr>
        <p:spPr>
          <a:xfrm>
            <a:off x="914401" y="3070960"/>
            <a:ext cx="10535140" cy="1752600"/>
          </a:xfrm>
        </p:spPr>
        <p:txBody>
          <a:bodyPr>
            <a:normAutofit/>
          </a:bodyPr>
          <a:lstStyle>
            <a:lvl1pPr marL="0" indent="0" algn="l">
              <a:buNone/>
              <a:defRPr sz="2400">
                <a:solidFill>
                  <a:schemeClr val="tx1"/>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2" name="Tittel 1">
            <a:extLst>
              <a:ext uri="{FF2B5EF4-FFF2-40B4-BE49-F238E27FC236}">
                <a16:creationId xmlns:a16="http://schemas.microsoft.com/office/drawing/2014/main" id="{FADC25D6-64C9-4D3D-A225-1649A5714640}"/>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39516108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hasCustomPrompt="1"/>
          </p:nvPr>
        </p:nvSpPr>
        <p:spPr>
          <a:xfrm>
            <a:off x="914401" y="1593121"/>
            <a:ext cx="10535140" cy="1470025"/>
          </a:xfrm>
        </p:spPr>
        <p:txBody>
          <a:bodyPr>
            <a:normAutofit/>
          </a:bodyPr>
          <a:lstStyle>
            <a:lvl1pPr algn="r">
              <a:defRPr sz="3200">
                <a:solidFill>
                  <a:srgbClr val="FFFFFF"/>
                </a:solidFill>
              </a:defRPr>
            </a:lvl1pPr>
          </a:lstStyle>
          <a:p>
            <a:r>
              <a:rPr lang="nb-NO" dirty="0"/>
              <a:t>Klikk for å </a:t>
            </a:r>
            <a:br>
              <a:rPr lang="nb-NO" dirty="0"/>
            </a:br>
            <a:r>
              <a:rPr lang="nb-NO" dirty="0"/>
              <a:t>redigere tittelstil</a:t>
            </a:r>
          </a:p>
        </p:txBody>
      </p:sp>
      <p:sp>
        <p:nvSpPr>
          <p:cNvPr id="10" name="Undertittel 2"/>
          <p:cNvSpPr>
            <a:spLocks noGrp="1"/>
          </p:cNvSpPr>
          <p:nvPr>
            <p:ph type="subTitle" idx="10"/>
          </p:nvPr>
        </p:nvSpPr>
        <p:spPr>
          <a:xfrm>
            <a:off x="914401" y="3070960"/>
            <a:ext cx="10535140" cy="1752600"/>
          </a:xfrm>
        </p:spPr>
        <p:txBody>
          <a:bodyPr>
            <a:normAutofit/>
          </a:bodyPr>
          <a:lstStyle>
            <a:lvl1pPr marL="0" indent="0" algn="r">
              <a:buNone/>
              <a:defRPr sz="2400">
                <a:solidFill>
                  <a:srgbClr val="FFFFFF"/>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pic>
        <p:nvPicPr>
          <p:cNvPr id="12" name="Bilde 11" descr="AN logo negati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8946" y="5778688"/>
            <a:ext cx="1470595" cy="182236"/>
          </a:xfrm>
          <a:prstGeom prst="rect">
            <a:avLst/>
          </a:prstGeom>
        </p:spPr>
      </p:pic>
    </p:spTree>
    <p:extLst>
      <p:ext uri="{BB962C8B-B14F-4D97-AF65-F5344CB8AC3E}">
        <p14:creationId xmlns:p14="http://schemas.microsoft.com/office/powerpoint/2010/main" val="3291757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lvl1pPr algn="r">
              <a:defRPr/>
            </a:lvl1pPr>
          </a:lstStyle>
          <a:p>
            <a:r>
              <a:rPr lang="nb-NO"/>
              <a:t>Klikk for å redigere tittelstil</a:t>
            </a:r>
            <a:endParaRPr lang="nb-NO" dirty="0"/>
          </a:p>
        </p:txBody>
      </p:sp>
      <p:sp>
        <p:nvSpPr>
          <p:cNvPr id="3" name="Undertittel 2"/>
          <p:cNvSpPr>
            <a:spLocks noGrp="1"/>
          </p:cNvSpPr>
          <p:nvPr>
            <p:ph type="subTitle" idx="1"/>
          </p:nvPr>
        </p:nvSpPr>
        <p:spPr>
          <a:xfrm>
            <a:off x="609600" y="3886200"/>
            <a:ext cx="10668000" cy="1752600"/>
          </a:xfrm>
        </p:spPr>
        <p:txBody>
          <a:bodyPr/>
          <a:lstStyle>
            <a:lvl1pPr marL="0" indent="0" algn="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04.03.2020</a:t>
            </a:fld>
            <a:endParaRPr lang="nb-NO" dirty="0"/>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654347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2"/>
            <a:ext cx="10363200" cy="1362074"/>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C46D691-BD66-2E4B-8D57-803DD8FB4034}" type="datetimeFigureOut">
              <a:rPr lang="nb-NO" smtClean="0"/>
              <a:t>04.03.2020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80025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04.03.2020</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729817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04.03.2020</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970134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C46D691-BD66-2E4B-8D57-803DD8FB4034}" type="datetimeFigureOut">
              <a:rPr lang="nb-NO" smtClean="0"/>
              <a:t>04.03.2020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137215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3" y="1535113"/>
            <a:ext cx="5389033"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C46D691-BD66-2E4B-8D57-803DD8FB4034}" type="datetimeFigureOut">
              <a:rPr lang="nb-NO" smtClean="0"/>
              <a:t>04.03.2020</a:t>
            </a:fld>
            <a:endParaRPr lang="nb-NO"/>
          </a:p>
        </p:txBody>
      </p:sp>
      <p:sp>
        <p:nvSpPr>
          <p:cNvPr id="8" name="Plassholder for bunntekst 7"/>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521003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6" y="273049"/>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6" y="1435103"/>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04.03.2020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15412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91A1700-1AE6-4138-938D-CD0E7A71EFB0}"/>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3" name="Plassholder for bunntekst 2">
            <a:extLst>
              <a:ext uri="{FF2B5EF4-FFF2-40B4-BE49-F238E27FC236}">
                <a16:creationId xmlns:a16="http://schemas.microsoft.com/office/drawing/2014/main" id="{0FA063DF-2A38-474F-B50F-F6CD4D8CF24F}"/>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EBEEF6D-AF21-49EA-9C62-E58AC35B363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9939522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40"/>
            <a:ext cx="7315200" cy="8048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04.03.2020</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224491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C46D691-BD66-2E4B-8D57-803DD8FB4034}" type="datetimeFigureOut">
              <a:rPr lang="nb-NO" smtClean="0"/>
              <a:t>04.03.2020</a:t>
            </a:fld>
            <a:endParaRPr lang="nb-NO"/>
          </a:p>
        </p:txBody>
      </p:sp>
      <p:sp>
        <p:nvSpPr>
          <p:cNvPr id="3" name="Plassholder for bunntekst 2"/>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221935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E89579-E003-4C6E-B098-C8F6A0E0E53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55E0753-F4F0-40BE-B8DF-5981BE09B6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3CAF788-F8D6-497E-B21E-DFED8EE7C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91693E77-6FB2-4FBB-993A-E9F950D2C34D}"/>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6" name="Plassholder for bunntekst 5">
            <a:extLst>
              <a:ext uri="{FF2B5EF4-FFF2-40B4-BE49-F238E27FC236}">
                <a16:creationId xmlns:a16="http://schemas.microsoft.com/office/drawing/2014/main" id="{81E7FB2B-4255-47C4-9C55-E226032F19B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38C93B1-C867-435D-AFA3-4277A7549FC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346440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A7D393-1153-4524-BE83-B0C1FCBB069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3D28DE41-E6B9-4F70-BD3B-D54C1A977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1DD68C7-0DAB-4986-BC86-33D45F3FE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D10166BA-01CE-4965-B439-2ECFD1648B5B}"/>
              </a:ext>
            </a:extLst>
          </p:cNvPr>
          <p:cNvSpPr>
            <a:spLocks noGrp="1"/>
          </p:cNvSpPr>
          <p:nvPr>
            <p:ph type="dt" sz="half" idx="10"/>
          </p:nvPr>
        </p:nvSpPr>
        <p:spPr/>
        <p:txBody>
          <a:bodyPr/>
          <a:lstStyle/>
          <a:p>
            <a:fld id="{E9A7AC32-6DF3-4C30-A1D2-50B8F1B2410E}" type="datetimeFigureOut">
              <a:rPr lang="nb-NO" smtClean="0"/>
              <a:t>04.03.2020</a:t>
            </a:fld>
            <a:endParaRPr lang="nb-NO"/>
          </a:p>
        </p:txBody>
      </p:sp>
      <p:sp>
        <p:nvSpPr>
          <p:cNvPr id="6" name="Plassholder for bunntekst 5">
            <a:extLst>
              <a:ext uri="{FF2B5EF4-FFF2-40B4-BE49-F238E27FC236}">
                <a16:creationId xmlns:a16="http://schemas.microsoft.com/office/drawing/2014/main" id="{B41EEBAA-A6CA-45D7-BFFA-4F1B85AC386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5E9CB83-1E4B-4237-AE25-47E9DBCA2BB0}"/>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4196022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ags" Target="../tags/tag1.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emf"/><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843EFC0-0FF6-41B9-80F1-9EBF2274F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29D5336-63FE-4D2D-A68A-8DD5A0707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C4432D2-5B91-4582-9C2E-810E9B811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7AC32-6DF3-4C30-A1D2-50B8F1B2410E}" type="datetimeFigureOut">
              <a:rPr lang="nb-NO" smtClean="0"/>
              <a:t>04.03.2020</a:t>
            </a:fld>
            <a:endParaRPr lang="nb-NO"/>
          </a:p>
        </p:txBody>
      </p:sp>
      <p:sp>
        <p:nvSpPr>
          <p:cNvPr id="5" name="Plassholder for bunntekst 4">
            <a:extLst>
              <a:ext uri="{FF2B5EF4-FFF2-40B4-BE49-F238E27FC236}">
                <a16:creationId xmlns:a16="http://schemas.microsoft.com/office/drawing/2014/main" id="{59599C79-A10A-4061-8965-0FDD22682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6CA1C4F-1FA6-499E-B9F3-C7FE5BA8AF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9C2BC-99DD-40B1-A971-EF2F67542974}" type="slidenum">
              <a:rPr lang="nb-NO" smtClean="0"/>
              <a:t>‹#›</a:t>
            </a:fld>
            <a:endParaRPr lang="nb-NO"/>
          </a:p>
        </p:txBody>
      </p:sp>
    </p:spTree>
    <p:extLst>
      <p:ext uri="{BB962C8B-B14F-4D97-AF65-F5344CB8AC3E}">
        <p14:creationId xmlns:p14="http://schemas.microsoft.com/office/powerpoint/2010/main" val="2923858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Museo Sans Rounded 100"/>
                <a:cs typeface="Museo Sans Rounded 100"/>
              </a:defRPr>
            </a:lvl1pPr>
          </a:lstStyle>
          <a:p>
            <a:fld id="{8C46D691-BD66-2E4B-8D57-803DD8FB4034}" type="datetimeFigureOut">
              <a:rPr lang="nb-NO" smtClean="0"/>
              <a:pPr/>
              <a:t>04.03.2020</a:t>
            </a:fld>
            <a:endParaRPr lang="nb-NO" dirty="0"/>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Museo Sans Rounded 100"/>
                <a:cs typeface="Museo Sans Rounded 100"/>
              </a:defRPr>
            </a:lvl1pPr>
          </a:lstStyle>
          <a:p>
            <a:endParaRPr lang="nb-NO" dirty="0"/>
          </a:p>
        </p:txBody>
      </p:sp>
      <p:pic>
        <p:nvPicPr>
          <p:cNvPr id="11" name="Bilde 10"/>
          <p:cNvPicPr>
            <a:picLocks noChangeAspect="1"/>
          </p:cNvPicPr>
          <p:nvPr/>
        </p:nvPicPr>
        <p:blipFill>
          <a:blip r:embed="rId14"/>
          <a:stretch>
            <a:fillRect/>
          </a:stretch>
        </p:blipFill>
        <p:spPr>
          <a:xfrm>
            <a:off x="541867" y="236539"/>
            <a:ext cx="11091333" cy="38100"/>
          </a:xfrm>
          <a:prstGeom prst="rect">
            <a:avLst/>
          </a:prstGeom>
        </p:spPr>
      </p:pic>
      <p:pic>
        <p:nvPicPr>
          <p:cNvPr id="12" name="Bilde 11"/>
          <p:cNvPicPr>
            <a:picLocks noChangeAspect="1"/>
          </p:cNvPicPr>
          <p:nvPr/>
        </p:nvPicPr>
        <p:blipFill>
          <a:blip r:embed="rId14"/>
          <a:stretch>
            <a:fillRect/>
          </a:stretch>
        </p:blipFill>
        <p:spPr>
          <a:xfrm>
            <a:off x="541867" y="6337301"/>
            <a:ext cx="11091333" cy="38100"/>
          </a:xfrm>
          <a:prstGeom prst="rect">
            <a:avLst/>
          </a:prstGeom>
        </p:spPr>
      </p:pic>
      <p:pic>
        <p:nvPicPr>
          <p:cNvPr id="8" name="Bilde 7">
            <a:extLst>
              <a:ext uri="{FF2B5EF4-FFF2-40B4-BE49-F238E27FC236}">
                <a16:creationId xmlns:a16="http://schemas.microsoft.com/office/drawing/2014/main" id="{0D0E3CCA-001A-4ECE-8AC6-811B18D42F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273651" y="6422137"/>
            <a:ext cx="1206370" cy="199324"/>
          </a:xfrm>
          <a:prstGeom prst="rect">
            <a:avLst/>
          </a:prstGeom>
        </p:spPr>
      </p:pic>
    </p:spTree>
    <p:extLst>
      <p:ext uri="{BB962C8B-B14F-4D97-AF65-F5344CB8AC3E}">
        <p14:creationId xmlns:p14="http://schemas.microsoft.com/office/powerpoint/2010/main" val="10425537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26" r:id="rId12"/>
  </p:sldLayoutIdLst>
  <p:txStyles>
    <p:title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p:titleStyle>
    <p:bodyStyle>
      <a:lvl1pPr marL="342887" indent="-342887" algn="l" defTabSz="457182"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20" indent="-285738" algn="l" defTabSz="457182"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2954" indent="-228590" algn="l" defTabSz="457182"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136"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317"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Museo Sans Rounded 100"/>
                <a:cs typeface="Museo Sans Rounded 100"/>
              </a:defRPr>
            </a:lvl1pPr>
          </a:lstStyle>
          <a:p>
            <a:fld id="{8C46D691-BD66-2E4B-8D57-803DD8FB4034}" type="datetimeFigureOut">
              <a:rPr lang="nb-NO" smtClean="0"/>
              <a:pPr/>
              <a:t>04.03.2020</a:t>
            </a:fld>
            <a:endParaRPr lang="nb-NO" dirty="0"/>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Museo Sans Rounded 100"/>
                <a:cs typeface="Museo Sans Rounded 100"/>
              </a:defRPr>
            </a:lvl1pPr>
          </a:lstStyle>
          <a:p>
            <a:endParaRPr lang="nb-NO" dirty="0"/>
          </a:p>
        </p:txBody>
      </p:sp>
      <p:pic>
        <p:nvPicPr>
          <p:cNvPr id="11" name="Bilde 10"/>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41867" y="236539"/>
            <a:ext cx="11091333" cy="38100"/>
          </a:xfrm>
          <a:prstGeom prst="rect">
            <a:avLst/>
          </a:prstGeom>
        </p:spPr>
      </p:pic>
      <p:pic>
        <p:nvPicPr>
          <p:cNvPr id="12" name="Bilde 11"/>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41867" y="6337301"/>
            <a:ext cx="11091333" cy="38100"/>
          </a:xfrm>
          <a:prstGeom prst="rect">
            <a:avLst/>
          </a:prstGeom>
        </p:spPr>
      </p:pic>
      <p:pic>
        <p:nvPicPr>
          <p:cNvPr id="13" name="Bilde 12" descr="AN logo_RGB.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78945" y="6471706"/>
            <a:ext cx="1470595" cy="182236"/>
          </a:xfrm>
          <a:prstGeom prst="rect">
            <a:avLst/>
          </a:prstGeom>
        </p:spPr>
      </p:pic>
    </p:spTree>
    <p:extLst>
      <p:ext uri="{BB962C8B-B14F-4D97-AF65-F5344CB8AC3E}">
        <p14:creationId xmlns:p14="http://schemas.microsoft.com/office/powerpoint/2010/main" val="1111916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457200" rtl="0" eaLnBrk="1" latinLnBrk="0" hangingPunct="1">
        <a:spcBef>
          <a:spcPct val="0"/>
        </a:spcBef>
        <a:buNone/>
        <a:defRPr sz="4400" b="0" i="0" kern="1200">
          <a:solidFill>
            <a:srgbClr val="02243A"/>
          </a:solidFill>
          <a:latin typeface="Museo Sans Rounded 500"/>
          <a:ea typeface="+mj-ea"/>
          <a:cs typeface="Museo Sans Rounded 500"/>
        </a:defRPr>
      </a:lvl1pPr>
    </p:titleStyle>
    <p:bodyStyle>
      <a:lvl1pPr marL="342900" indent="-342900" algn="l" defTabSz="457200"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50" indent="-285750" algn="l" defTabSz="457200"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3000" indent="-228600" algn="l" defTabSz="457200"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200" indent="-228600" algn="l" defTabSz="457200"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400" indent="-228600" algn="l" defTabSz="457200"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360000"/>
            <a:ext cx="10752000" cy="720000"/>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720000" y="1332000"/>
            <a:ext cx="10752000" cy="442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719999" y="6370525"/>
            <a:ext cx="432000" cy="144000"/>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720000" y="6316537"/>
            <a:ext cx="10752000" cy="0"/>
          </a:xfrm>
          <a:prstGeom prst="line">
            <a:avLst/>
          </a:prstGeom>
          <a:ln w="6350">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p:nvSpPr>
        <p:spPr bwMode="auto">
          <a:xfrm>
            <a:off x="6492772" y="346629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76782" tIns="38391" rIns="76782" bIns="38391" numCol="1" anchor="t" anchorCtr="0" compatLnSpc="1">
            <a:prstTxWarp prst="textNoShape">
              <a:avLst/>
            </a:prstTxWarp>
          </a:bodyPr>
          <a:lstStyle/>
          <a:p>
            <a:endParaRPr lang="en-GB" sz="1800" dirty="0"/>
          </a:p>
        </p:txBody>
      </p:sp>
      <p:sp>
        <p:nvSpPr>
          <p:cNvPr id="17" name="Line 12"/>
          <p:cNvSpPr>
            <a:spLocks noChangeShapeType="1"/>
          </p:cNvSpPr>
          <p:nvPr/>
        </p:nvSpPr>
        <p:spPr bwMode="auto">
          <a:xfrm>
            <a:off x="6492772" y="346629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76782" tIns="38391" rIns="76782" bIns="38391" numCol="1" anchor="t" anchorCtr="0" compatLnSpc="1">
            <a:prstTxWarp prst="textNoShape">
              <a:avLst/>
            </a:prstTxWarp>
          </a:bodyPr>
          <a:lstStyle/>
          <a:p>
            <a:endParaRPr lang="en-GB" sz="1800" dirty="0"/>
          </a:p>
        </p:txBody>
      </p:sp>
      <p:sp>
        <p:nvSpPr>
          <p:cNvPr id="18" name="Line 13"/>
          <p:cNvSpPr>
            <a:spLocks noChangeShapeType="1"/>
          </p:cNvSpPr>
          <p:nvPr/>
        </p:nvSpPr>
        <p:spPr bwMode="auto">
          <a:xfrm>
            <a:off x="6673700" y="34139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76782" tIns="38391" rIns="76782" bIns="38391" numCol="1" anchor="t" anchorCtr="0" compatLnSpc="1">
            <a:prstTxWarp prst="textNoShape">
              <a:avLst/>
            </a:prstTxWarp>
          </a:bodyPr>
          <a:lstStyle/>
          <a:p>
            <a:endParaRPr lang="en-GB" sz="1800" dirty="0"/>
          </a:p>
        </p:txBody>
      </p:sp>
      <p:sp>
        <p:nvSpPr>
          <p:cNvPr id="19" name="Line 14"/>
          <p:cNvSpPr>
            <a:spLocks noChangeShapeType="1"/>
          </p:cNvSpPr>
          <p:nvPr/>
        </p:nvSpPr>
        <p:spPr bwMode="auto">
          <a:xfrm>
            <a:off x="6673700" y="34139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76782" tIns="38391" rIns="76782" bIns="38391" numCol="1" anchor="t" anchorCtr="0" compatLnSpc="1">
            <a:prstTxWarp prst="textNoShape">
              <a:avLst/>
            </a:prstTxWarp>
          </a:bodyPr>
          <a:lstStyle/>
          <a:p>
            <a:endParaRPr lang="en-GB" sz="1800" dirty="0"/>
          </a:p>
        </p:txBody>
      </p:sp>
      <p:grpSp>
        <p:nvGrpSpPr>
          <p:cNvPr id="20" name="Logotype, static"/>
          <p:cNvGrpSpPr/>
          <p:nvPr/>
        </p:nvGrpSpPr>
        <p:grpSpPr>
          <a:xfrm>
            <a:off x="10246931" y="6398749"/>
            <a:ext cx="1151583" cy="180102"/>
            <a:chOff x="9501453" y="6148765"/>
            <a:chExt cx="2047875" cy="427037"/>
          </a:xfrm>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7" name="TextBox 6"/>
          <p:cNvSpPr txBox="1"/>
          <p:nvPr/>
        </p:nvSpPr>
        <p:spPr>
          <a:xfrm>
            <a:off x="6877263" y="82516"/>
            <a:ext cx="184731" cy="276999"/>
          </a:xfrm>
          <a:prstGeom prst="rect">
            <a:avLst/>
          </a:prstGeom>
          <a:noFill/>
        </p:spPr>
        <p:txBody>
          <a:bodyPr wrap="none" rtlCol="0">
            <a:spAutoFit/>
          </a:bodyPr>
          <a:lstStyle/>
          <a:p>
            <a:endParaRPr lang="en-GB" sz="1200" dirty="0">
              <a:solidFill>
                <a:schemeClr val="tx1"/>
              </a:solidFill>
            </a:endParaRPr>
          </a:p>
        </p:txBody>
      </p:sp>
      <p:sp>
        <p:nvSpPr>
          <p:cNvPr id="22" name="Footer Placeholder 4"/>
          <p:cNvSpPr>
            <a:spLocks noGrp="1"/>
          </p:cNvSpPr>
          <p:nvPr>
            <p:ph type="ftr" sz="quarter" idx="3"/>
          </p:nvPr>
        </p:nvSpPr>
        <p:spPr>
          <a:xfrm>
            <a:off x="1903145" y="6370525"/>
            <a:ext cx="4080000" cy="144000"/>
          </a:xfrm>
          <a:prstGeom prst="rect">
            <a:avLst/>
          </a:prstGeom>
        </p:spPr>
        <p:txBody>
          <a:bodyPr vert="horz" lIns="0" tIns="0" rIns="0" bIns="0" rtlCol="0" anchor="ctr"/>
          <a:lstStyle>
            <a:lvl1pPr algn="l">
              <a:defRPr sz="900" cap="all" baseline="0">
                <a:solidFill>
                  <a:schemeClr val="tx1">
                    <a:tint val="75000"/>
                  </a:schemeClr>
                </a:solidFill>
              </a:defRPr>
            </a:lvl1pPr>
          </a:lstStyle>
          <a:p>
            <a:endParaRPr lang="en-GB" dirty="0"/>
          </a:p>
        </p:txBody>
      </p:sp>
      <p:sp>
        <p:nvSpPr>
          <p:cNvPr id="4" name="xxLanguageTextBox"/>
          <p:cNvSpPr/>
          <p:nvPr userDrawn="1">
            <p:custDataLst>
              <p:tags r:id="rId25"/>
            </p:custDataLst>
          </p:nvPr>
        </p:nvSpPr>
        <p:spPr>
          <a:xfrm>
            <a:off x="0" y="0"/>
            <a:ext cx="16933"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Tree>
    <p:extLst>
      <p:ext uri="{BB962C8B-B14F-4D97-AF65-F5344CB8AC3E}">
        <p14:creationId xmlns:p14="http://schemas.microsoft.com/office/powerpoint/2010/main" val="284950727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Lst>
  <p:hf hdr="0" ftr="0" dt="0"/>
  <p:txStyles>
    <p:titleStyle>
      <a:lvl1pPr algn="l" defTabSz="914245" rtl="0" eaLnBrk="1" latinLnBrk="0" hangingPunct="1">
        <a:spcBef>
          <a:spcPct val="0"/>
        </a:spcBef>
        <a:buNone/>
        <a:defRPr sz="2000" b="1" kern="1200">
          <a:solidFill>
            <a:schemeClr val="accent1"/>
          </a:solidFill>
          <a:latin typeface="+mj-lt"/>
          <a:ea typeface="+mj-ea"/>
          <a:cs typeface="+mj-cs"/>
        </a:defRPr>
      </a:lvl1pPr>
    </p:titleStyle>
    <p:bodyStyle>
      <a:lvl1pPr marL="180944" indent="-180944" algn="l" defTabSz="914245" rtl="0" eaLnBrk="1" latinLnBrk="0" hangingPunct="1">
        <a:spcBef>
          <a:spcPts val="1200"/>
        </a:spcBef>
        <a:buFont typeface="Arial" pitchFamily="34" charset="0"/>
        <a:buChar char="•"/>
        <a:defRPr sz="1600" kern="1200">
          <a:solidFill>
            <a:schemeClr val="tx1"/>
          </a:solidFill>
          <a:latin typeface="+mn-lt"/>
          <a:ea typeface="+mn-ea"/>
          <a:cs typeface="+mn-cs"/>
        </a:defRPr>
      </a:lvl1pPr>
      <a:lvl2pPr marL="395933" indent="-179970" algn="l" defTabSz="914245" rtl="0" eaLnBrk="1" latinLnBrk="0" hangingPunct="1">
        <a:spcBef>
          <a:spcPts val="0"/>
        </a:spcBef>
        <a:buFont typeface="Arial" pitchFamily="34" charset="0"/>
        <a:buChar char="–"/>
        <a:defRPr sz="1200" kern="1200">
          <a:solidFill>
            <a:schemeClr val="tx1"/>
          </a:solidFill>
          <a:latin typeface="+mn-lt"/>
          <a:ea typeface="+mn-ea"/>
          <a:cs typeface="+mn-cs"/>
        </a:defRPr>
      </a:lvl2pPr>
      <a:lvl3pPr marL="611896" indent="-179970" algn="l" defTabSz="914245" rtl="0" eaLnBrk="1" latinLnBrk="0" hangingPunct="1">
        <a:spcBef>
          <a:spcPts val="0"/>
        </a:spcBef>
        <a:buFont typeface="Arial" pitchFamily="34" charset="0"/>
        <a:buChar char="−"/>
        <a:defRPr sz="1200" kern="1200">
          <a:solidFill>
            <a:schemeClr val="tx1"/>
          </a:solidFill>
          <a:latin typeface="+mn-lt"/>
          <a:ea typeface="+mn-ea"/>
          <a:cs typeface="+mn-cs"/>
        </a:defRPr>
      </a:lvl3pPr>
      <a:lvl4pPr marL="827860" indent="-179970" algn="l" defTabSz="914245" rtl="0" eaLnBrk="1" latinLnBrk="0" hangingPunct="1">
        <a:spcBef>
          <a:spcPts val="0"/>
        </a:spcBef>
        <a:buFont typeface="Arial" pitchFamily="34" charset="0"/>
        <a:buChar char="−"/>
        <a:defRPr sz="1200" kern="1200">
          <a:solidFill>
            <a:schemeClr val="tx1"/>
          </a:solidFill>
          <a:latin typeface="+mn-lt"/>
          <a:ea typeface="+mn-ea"/>
          <a:cs typeface="+mn-cs"/>
        </a:defRPr>
      </a:lvl4pPr>
      <a:lvl5pPr marL="1043824" indent="-179970" algn="l" defTabSz="914245" rtl="0" eaLnBrk="1" latinLnBrk="0" hangingPunct="1">
        <a:spcBef>
          <a:spcPts val="0"/>
        </a:spcBef>
        <a:buFont typeface="Arial" pitchFamily="34" charset="0"/>
        <a:buChar char="−"/>
        <a:defRPr sz="1200" kern="1200">
          <a:solidFill>
            <a:schemeClr val="tx1"/>
          </a:solidFill>
          <a:latin typeface="+mn-lt"/>
          <a:ea typeface="+mn-ea"/>
          <a:cs typeface="+mn-cs"/>
        </a:defRPr>
      </a:lvl5pPr>
      <a:lvl6pPr marL="2514174"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97"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20"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42"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5" rtl="0" eaLnBrk="1" latinLnBrk="0" hangingPunct="1">
        <a:defRPr sz="1800" kern="1200">
          <a:solidFill>
            <a:schemeClr val="tx1"/>
          </a:solidFill>
          <a:latin typeface="+mn-lt"/>
          <a:ea typeface="+mn-ea"/>
          <a:cs typeface="+mn-cs"/>
        </a:defRPr>
      </a:lvl1pPr>
      <a:lvl2pPr marL="457123" algn="l" defTabSz="914245" rtl="0" eaLnBrk="1" latinLnBrk="0" hangingPunct="1">
        <a:defRPr sz="1800" kern="1200">
          <a:solidFill>
            <a:schemeClr val="tx1"/>
          </a:solidFill>
          <a:latin typeface="+mn-lt"/>
          <a:ea typeface="+mn-ea"/>
          <a:cs typeface="+mn-cs"/>
        </a:defRPr>
      </a:lvl2pPr>
      <a:lvl3pPr marL="914245" algn="l" defTabSz="914245" rtl="0" eaLnBrk="1" latinLnBrk="0" hangingPunct="1">
        <a:defRPr sz="1800" kern="1200">
          <a:solidFill>
            <a:schemeClr val="tx1"/>
          </a:solidFill>
          <a:latin typeface="+mn-lt"/>
          <a:ea typeface="+mn-ea"/>
          <a:cs typeface="+mn-cs"/>
        </a:defRPr>
      </a:lvl3pPr>
      <a:lvl4pPr marL="1371368" algn="l" defTabSz="914245" rtl="0" eaLnBrk="1" latinLnBrk="0" hangingPunct="1">
        <a:defRPr sz="1800" kern="1200">
          <a:solidFill>
            <a:schemeClr val="tx1"/>
          </a:solidFill>
          <a:latin typeface="+mn-lt"/>
          <a:ea typeface="+mn-ea"/>
          <a:cs typeface="+mn-cs"/>
        </a:defRPr>
      </a:lvl4pPr>
      <a:lvl5pPr marL="1828490" algn="l" defTabSz="914245" rtl="0" eaLnBrk="1" latinLnBrk="0" hangingPunct="1">
        <a:defRPr sz="1800" kern="1200">
          <a:solidFill>
            <a:schemeClr val="tx1"/>
          </a:solidFill>
          <a:latin typeface="+mn-lt"/>
          <a:ea typeface="+mn-ea"/>
          <a:cs typeface="+mn-cs"/>
        </a:defRPr>
      </a:lvl5pPr>
      <a:lvl6pPr marL="2285613" algn="l" defTabSz="914245" rtl="0" eaLnBrk="1" latinLnBrk="0" hangingPunct="1">
        <a:defRPr sz="1800" kern="1200">
          <a:solidFill>
            <a:schemeClr val="tx1"/>
          </a:solidFill>
          <a:latin typeface="+mn-lt"/>
          <a:ea typeface="+mn-ea"/>
          <a:cs typeface="+mn-cs"/>
        </a:defRPr>
      </a:lvl6pPr>
      <a:lvl7pPr marL="2742736" algn="l" defTabSz="914245" rtl="0" eaLnBrk="1" latinLnBrk="0" hangingPunct="1">
        <a:defRPr sz="1800" kern="1200">
          <a:solidFill>
            <a:schemeClr val="tx1"/>
          </a:solidFill>
          <a:latin typeface="+mn-lt"/>
          <a:ea typeface="+mn-ea"/>
          <a:cs typeface="+mn-cs"/>
        </a:defRPr>
      </a:lvl7pPr>
      <a:lvl8pPr marL="3199858" algn="l" defTabSz="914245" rtl="0" eaLnBrk="1" latinLnBrk="0" hangingPunct="1">
        <a:defRPr sz="1800" kern="1200">
          <a:solidFill>
            <a:schemeClr val="tx1"/>
          </a:solidFill>
          <a:latin typeface="+mn-lt"/>
          <a:ea typeface="+mn-ea"/>
          <a:cs typeface="+mn-cs"/>
        </a:defRPr>
      </a:lvl8pPr>
      <a:lvl9pPr marL="3656981" algn="l" defTabSz="9142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Museo Sans Rounded 100"/>
                <a:cs typeface="Museo Sans Rounded 100"/>
              </a:defRPr>
            </a:lvl1pPr>
          </a:lstStyle>
          <a:p>
            <a:fld id="{8C46D691-BD66-2E4B-8D57-803DD8FB4034}" type="datetimeFigureOut">
              <a:rPr lang="nb-NO" smtClean="0"/>
              <a:pPr/>
              <a:t>04.03.2020</a:t>
            </a:fld>
            <a:endParaRPr lang="nb-NO" dirty="0"/>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Museo Sans Rounded 100"/>
                <a:cs typeface="Museo Sans Rounded 100"/>
              </a:defRPr>
            </a:lvl1pPr>
          </a:lstStyle>
          <a:p>
            <a:endParaRPr lang="nb-NO" dirty="0"/>
          </a:p>
        </p:txBody>
      </p:sp>
      <p:pic>
        <p:nvPicPr>
          <p:cNvPr id="11" name="Bild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867" y="236539"/>
            <a:ext cx="11091333" cy="38100"/>
          </a:xfrm>
          <a:prstGeom prst="rect">
            <a:avLst/>
          </a:prstGeom>
        </p:spPr>
      </p:pic>
      <p:pic>
        <p:nvPicPr>
          <p:cNvPr id="12" name="Bild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867" y="6337301"/>
            <a:ext cx="11091333" cy="38100"/>
          </a:xfrm>
          <a:prstGeom prst="rect">
            <a:avLst/>
          </a:prstGeom>
        </p:spPr>
      </p:pic>
      <p:pic>
        <p:nvPicPr>
          <p:cNvPr id="8" name="Bilde 7">
            <a:extLst>
              <a:ext uri="{FF2B5EF4-FFF2-40B4-BE49-F238E27FC236}">
                <a16:creationId xmlns:a16="http://schemas.microsoft.com/office/drawing/2014/main" id="{0D0E3CCA-001A-4ECE-8AC6-811B18D42F0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73651" y="6422137"/>
            <a:ext cx="1206370" cy="199324"/>
          </a:xfrm>
          <a:prstGeom prst="rect">
            <a:avLst/>
          </a:prstGeom>
        </p:spPr>
      </p:pic>
    </p:spTree>
    <p:extLst>
      <p:ext uri="{BB962C8B-B14F-4D97-AF65-F5344CB8AC3E}">
        <p14:creationId xmlns:p14="http://schemas.microsoft.com/office/powerpoint/2010/main" val="123828954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p:titleStyle>
    <p:bodyStyle>
      <a:lvl1pPr marL="342887" indent="-342887" algn="l" defTabSz="457182"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20" indent="-285738" algn="l" defTabSz="457182"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2954" indent="-228590" algn="l" defTabSz="457182"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136"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317"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chart" Target="../charts/chart1.xml"/><Relationship Id="rId1" Type="http://schemas.openxmlformats.org/officeDocument/2006/relationships/slideLayout" Target="../slideLayouts/slideLayout24.xml"/><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gif"/><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jpeg"/><Relationship Id="rId20"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gif"/><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jpeg"/><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8" Type="http://schemas.openxmlformats.org/officeDocument/2006/relationships/hyperlink" Target="https://www.google.no/url?sa=i&amp;rct=j&amp;q=&amp;esrc=s&amp;source=images&amp;cd=&amp;ved=2ahUKEwiPyuzVmaXiAhVxwMQBHUJnDUMQjRx6BAgBEAU&amp;url=https://www.logolynx.com/topic/tropicana%2Bfield&amp;psig=AOvVaw0GT3tCGIh4VA5mYJCRv9fP&amp;ust=1558273055182823" TargetMode="External"/><Relationship Id="rId13" Type="http://schemas.openxmlformats.org/officeDocument/2006/relationships/image" Target="../media/image72.png"/><Relationship Id="rId18" Type="http://schemas.openxmlformats.org/officeDocument/2006/relationships/image" Target="../media/image77.jpeg"/><Relationship Id="rId3" Type="http://schemas.openxmlformats.org/officeDocument/2006/relationships/image" Target="../media/image63.png"/><Relationship Id="rId21" Type="http://schemas.openxmlformats.org/officeDocument/2006/relationships/image" Target="../media/image80.png"/><Relationship Id="rId7" Type="http://schemas.openxmlformats.org/officeDocument/2006/relationships/image" Target="../media/image67.png"/><Relationship Id="rId12" Type="http://schemas.openxmlformats.org/officeDocument/2006/relationships/image" Target="../media/image71.jpeg"/><Relationship Id="rId17" Type="http://schemas.openxmlformats.org/officeDocument/2006/relationships/image" Target="../media/image76.jpg"/><Relationship Id="rId2" Type="http://schemas.openxmlformats.org/officeDocument/2006/relationships/image" Target="../media/image62.jpg"/><Relationship Id="rId16" Type="http://schemas.openxmlformats.org/officeDocument/2006/relationships/image" Target="../media/image75.png"/><Relationship Id="rId20"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5" Type="http://schemas.openxmlformats.org/officeDocument/2006/relationships/image" Target="../media/image74.png"/><Relationship Id="rId10" Type="http://schemas.openxmlformats.org/officeDocument/2006/relationships/image" Target="../media/image69.jpg"/><Relationship Id="rId19" Type="http://schemas.openxmlformats.org/officeDocument/2006/relationships/image" Target="../media/image78.jpe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8.xml"/><Relationship Id="rId4" Type="http://schemas.openxmlformats.org/officeDocument/2006/relationships/image" Target="../media/image86.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8.svg"/></Relationships>
</file>

<file path=ppt/slides/_rels/slide3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hyperlink" Target="https://www.fn.no/Om-FN/Avtaler/Miljoe-og-klima/Parisavtalen" TargetMode="Externa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fn.no/Om-FN/FNs-baerekraftsmaal" TargetMode="Externa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00E9D3-937E-459F-92C2-FF60D5462784}"/>
              </a:ext>
            </a:extLst>
          </p:cNvPr>
          <p:cNvSpPr>
            <a:spLocks noGrp="1"/>
          </p:cNvSpPr>
          <p:nvPr>
            <p:ph type="ctrTitle" idx="4294967295"/>
          </p:nvPr>
        </p:nvSpPr>
        <p:spPr>
          <a:xfrm>
            <a:off x="545727" y="365685"/>
            <a:ext cx="4698626" cy="1470025"/>
          </a:xfrm>
          <a:solidFill>
            <a:srgbClr val="003B5C"/>
          </a:solidFill>
        </p:spPr>
        <p:txBody>
          <a:bodyPr/>
          <a:lstStyle/>
          <a:p>
            <a:r>
              <a:rPr lang="nb-NO" dirty="0">
                <a:solidFill>
                  <a:schemeClr val="bg1"/>
                </a:solidFill>
              </a:rPr>
              <a:t>Introduksjon til aksjer og fond</a:t>
            </a:r>
          </a:p>
        </p:txBody>
      </p:sp>
      <p:sp>
        <p:nvSpPr>
          <p:cNvPr id="3" name="Undertittel 2">
            <a:extLst>
              <a:ext uri="{FF2B5EF4-FFF2-40B4-BE49-F238E27FC236}">
                <a16:creationId xmlns:a16="http://schemas.microsoft.com/office/drawing/2014/main" id="{67BB51AF-AD06-4DD3-981E-33045E53A812}"/>
              </a:ext>
            </a:extLst>
          </p:cNvPr>
          <p:cNvSpPr>
            <a:spLocks noGrp="1"/>
          </p:cNvSpPr>
          <p:nvPr>
            <p:ph type="subTitle" idx="4294967295"/>
          </p:nvPr>
        </p:nvSpPr>
        <p:spPr>
          <a:xfrm>
            <a:off x="545727" y="1835710"/>
            <a:ext cx="4698626" cy="1748738"/>
          </a:xfrm>
          <a:solidFill>
            <a:srgbClr val="003B5C"/>
          </a:solidFill>
        </p:spPr>
        <p:txBody>
          <a:bodyPr>
            <a:normAutofit/>
          </a:bodyPr>
          <a:lstStyle/>
          <a:p>
            <a:pPr marL="0" indent="0" algn="ctr">
              <a:buNone/>
            </a:pPr>
            <a:endParaRPr lang="nb-NO" sz="1600" dirty="0">
              <a:solidFill>
                <a:schemeClr val="bg1"/>
              </a:solidFill>
            </a:endParaRPr>
          </a:p>
          <a:p>
            <a:pPr marL="0" indent="0" algn="ctr">
              <a:buNone/>
            </a:pPr>
            <a:endParaRPr lang="nb-NO" sz="1600" dirty="0">
              <a:solidFill>
                <a:schemeClr val="bg1"/>
              </a:solidFill>
            </a:endParaRPr>
          </a:p>
          <a:p>
            <a:pPr marL="0" indent="0" algn="ctr">
              <a:buNone/>
            </a:pPr>
            <a:endParaRPr lang="nb-NO" sz="1600" dirty="0">
              <a:solidFill>
                <a:schemeClr val="bg1"/>
              </a:solidFill>
            </a:endParaRPr>
          </a:p>
          <a:p>
            <a:pPr marL="0" indent="0" algn="ctr">
              <a:buNone/>
            </a:pPr>
            <a:r>
              <a:rPr lang="nb-NO" sz="1600" dirty="0">
                <a:solidFill>
                  <a:schemeClr val="bg1"/>
                </a:solidFill>
              </a:rPr>
              <a:t>Universitet i Oslo, 4. mars 2020</a:t>
            </a:r>
          </a:p>
          <a:p>
            <a:pPr marL="0" indent="0" algn="ctr">
              <a:buNone/>
            </a:pPr>
            <a:r>
              <a:rPr lang="nb-NO" sz="1600" dirty="0">
                <a:solidFill>
                  <a:schemeClr val="bg1"/>
                </a:solidFill>
              </a:rPr>
              <a:t>Kristin Skaug, AksjeNorge</a:t>
            </a:r>
          </a:p>
        </p:txBody>
      </p:sp>
      <p:pic>
        <p:nvPicPr>
          <p:cNvPr id="9" name="Bilde 8">
            <a:extLst>
              <a:ext uri="{FF2B5EF4-FFF2-40B4-BE49-F238E27FC236}">
                <a16:creationId xmlns:a16="http://schemas.microsoft.com/office/drawing/2014/main" id="{900F65A1-E446-4367-9F92-3FF50ABF0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797" y="1945438"/>
            <a:ext cx="2568486" cy="424382"/>
          </a:xfrm>
          <a:prstGeom prst="rect">
            <a:avLst/>
          </a:prstGeom>
        </p:spPr>
      </p:pic>
    </p:spTree>
    <p:extLst>
      <p:ext uri="{BB962C8B-B14F-4D97-AF65-F5344CB8AC3E}">
        <p14:creationId xmlns:p14="http://schemas.microsoft.com/office/powerpoint/2010/main" val="4031471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mn-lt"/>
              </a:rPr>
              <a:t>Hva påvirker aksjekursene?</a:t>
            </a:r>
          </a:p>
        </p:txBody>
      </p:sp>
      <p:sp>
        <p:nvSpPr>
          <p:cNvPr id="3" name="Plassholder for innhold 2"/>
          <p:cNvSpPr>
            <a:spLocks noGrp="1"/>
          </p:cNvSpPr>
          <p:nvPr>
            <p:ph idx="1"/>
          </p:nvPr>
        </p:nvSpPr>
        <p:spPr/>
        <p:txBody>
          <a:bodyPr>
            <a:normAutofit/>
          </a:bodyPr>
          <a:lstStyle/>
          <a:p>
            <a:r>
              <a:rPr lang="nb-NO" sz="2800" dirty="0">
                <a:latin typeface="+mn-lt"/>
              </a:rPr>
              <a:t>Selskapsrisiko</a:t>
            </a:r>
          </a:p>
          <a:p>
            <a:r>
              <a:rPr lang="nb-NO" sz="2800" dirty="0">
                <a:latin typeface="+mn-lt"/>
              </a:rPr>
              <a:t>Bransjerisiko</a:t>
            </a:r>
          </a:p>
          <a:p>
            <a:r>
              <a:rPr lang="nb-NO" sz="2800" dirty="0">
                <a:latin typeface="+mn-lt"/>
              </a:rPr>
              <a:t>Markedsrisiko</a:t>
            </a:r>
          </a:p>
          <a:p>
            <a:endParaRPr lang="nb-NO" sz="2800" dirty="0">
              <a:latin typeface="+mn-lt"/>
            </a:endParaRPr>
          </a:p>
          <a:p>
            <a:r>
              <a:rPr lang="nb-NO" sz="2800" dirty="0">
                <a:latin typeface="+mn-lt"/>
              </a:rPr>
              <a:t>Andre: Politisk risiko</a:t>
            </a:r>
          </a:p>
          <a:p>
            <a:endParaRPr lang="nb-NO" sz="2800" dirty="0">
              <a:latin typeface="+mn-lt"/>
            </a:endParaRPr>
          </a:p>
          <a:p>
            <a:r>
              <a:rPr lang="nb-NO" sz="2800" dirty="0">
                <a:latin typeface="+mn-lt"/>
              </a:rPr>
              <a:t>Analytikerne bruker </a:t>
            </a:r>
            <a:r>
              <a:rPr lang="nb-NO" sz="2800" b="1" dirty="0">
                <a:latin typeface="+mn-lt"/>
              </a:rPr>
              <a:t>estimatene </a:t>
            </a:r>
            <a:r>
              <a:rPr lang="nb-NO" sz="2800" dirty="0">
                <a:latin typeface="+mn-lt"/>
              </a:rPr>
              <a:t>(forventingene) </a:t>
            </a:r>
            <a:br>
              <a:rPr lang="nb-NO" sz="2800" dirty="0">
                <a:latin typeface="+mn-lt"/>
              </a:rPr>
            </a:br>
            <a:r>
              <a:rPr lang="nb-NO" sz="2800" dirty="0">
                <a:latin typeface="+mn-lt"/>
              </a:rPr>
              <a:t>til å gi sine </a:t>
            </a:r>
            <a:r>
              <a:rPr lang="nb-NO" sz="2800" b="1" dirty="0">
                <a:latin typeface="+mn-lt"/>
              </a:rPr>
              <a:t>anbefalinger </a:t>
            </a:r>
            <a:r>
              <a:rPr lang="nb-NO" sz="2800" dirty="0">
                <a:latin typeface="+mn-lt"/>
              </a:rPr>
              <a:t>(kjøp/hold/selg) og </a:t>
            </a:r>
            <a:r>
              <a:rPr lang="nb-NO" sz="2800" b="1" dirty="0">
                <a:latin typeface="+mn-lt"/>
              </a:rPr>
              <a:t>kursmål</a:t>
            </a:r>
          </a:p>
        </p:txBody>
      </p:sp>
    </p:spTree>
    <p:extLst>
      <p:ext uri="{BB962C8B-B14F-4D97-AF65-F5344CB8AC3E}">
        <p14:creationId xmlns:p14="http://schemas.microsoft.com/office/powerpoint/2010/main" val="44727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mn-lt"/>
              </a:rPr>
              <a:t>Selskapsrisiko</a:t>
            </a:r>
          </a:p>
        </p:txBody>
      </p:sp>
      <p:sp>
        <p:nvSpPr>
          <p:cNvPr id="3" name="Plassholder for innhold 2"/>
          <p:cNvSpPr>
            <a:spLocks noGrp="1"/>
          </p:cNvSpPr>
          <p:nvPr>
            <p:ph idx="1"/>
          </p:nvPr>
        </p:nvSpPr>
        <p:spPr/>
        <p:txBody>
          <a:bodyPr>
            <a:normAutofit lnSpcReduction="10000"/>
          </a:bodyPr>
          <a:lstStyle/>
          <a:p>
            <a:r>
              <a:rPr lang="nb-NO" sz="2800" dirty="0">
                <a:latin typeface="+mn-lt"/>
              </a:rPr>
              <a:t>Klar sammenheng mellom </a:t>
            </a:r>
            <a:r>
              <a:rPr lang="nb-NO" sz="2800" b="1" dirty="0">
                <a:latin typeface="+mn-lt"/>
              </a:rPr>
              <a:t>selskapets resultater</a:t>
            </a:r>
            <a:r>
              <a:rPr lang="nb-NO" sz="2800" dirty="0">
                <a:latin typeface="+mn-lt"/>
              </a:rPr>
              <a:t>, først og fremst de forventede, og aksjekursene.</a:t>
            </a:r>
            <a:br>
              <a:rPr lang="nb-NO" sz="2800" dirty="0">
                <a:latin typeface="+mn-lt"/>
              </a:rPr>
            </a:br>
            <a:endParaRPr lang="nb-NO" sz="2800" dirty="0">
              <a:latin typeface="+mn-lt"/>
            </a:endParaRPr>
          </a:p>
          <a:p>
            <a:r>
              <a:rPr lang="nb-NO" sz="2800" dirty="0">
                <a:latin typeface="+mn-lt"/>
              </a:rPr>
              <a:t>Ledelse og styring</a:t>
            </a:r>
          </a:p>
          <a:p>
            <a:pPr lvl="1"/>
            <a:r>
              <a:rPr lang="nb-NO" sz="2400" dirty="0">
                <a:latin typeface="+mn-lt"/>
              </a:rPr>
              <a:t>Stadige endringer? Likestilling. HMS.</a:t>
            </a:r>
          </a:p>
          <a:p>
            <a:pPr lvl="1"/>
            <a:r>
              <a:rPr lang="nb-NO" sz="2400" dirty="0">
                <a:latin typeface="+mn-lt"/>
              </a:rPr>
              <a:t>Økonomiske sikringstiltak (spotrater, flyende renter)</a:t>
            </a:r>
          </a:p>
          <a:p>
            <a:pPr lvl="1"/>
            <a:r>
              <a:rPr lang="nb-NO" sz="2400" dirty="0">
                <a:latin typeface="+mn-lt"/>
              </a:rPr>
              <a:t>Økonomiske situasjon: Gjeld, </a:t>
            </a:r>
            <a:r>
              <a:rPr lang="nb-NO" sz="2400" dirty="0" err="1">
                <a:latin typeface="+mn-lt"/>
              </a:rPr>
              <a:t>cashflow</a:t>
            </a:r>
            <a:r>
              <a:rPr lang="nb-NO" sz="2400" dirty="0">
                <a:latin typeface="+mn-lt"/>
              </a:rPr>
              <a:t>, </a:t>
            </a:r>
          </a:p>
          <a:p>
            <a:br>
              <a:rPr lang="nb-NO" sz="2800" dirty="0">
                <a:latin typeface="+mn-lt"/>
              </a:rPr>
            </a:br>
            <a:r>
              <a:rPr lang="nb-NO" sz="2800" dirty="0">
                <a:latin typeface="+mn-lt"/>
              </a:rPr>
              <a:t>Selskapets virksomhetsområde – jobber de med gammel eller ny teknologi?</a:t>
            </a:r>
          </a:p>
        </p:txBody>
      </p:sp>
    </p:spTree>
    <p:extLst>
      <p:ext uri="{BB962C8B-B14F-4D97-AF65-F5344CB8AC3E}">
        <p14:creationId xmlns:p14="http://schemas.microsoft.com/office/powerpoint/2010/main" val="440530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mn-lt"/>
              </a:rPr>
              <a:t>Bransjerisiko</a:t>
            </a:r>
          </a:p>
        </p:txBody>
      </p:sp>
      <p:sp>
        <p:nvSpPr>
          <p:cNvPr id="3" name="Plassholder for innhold 2"/>
          <p:cNvSpPr>
            <a:spLocks noGrp="1"/>
          </p:cNvSpPr>
          <p:nvPr>
            <p:ph idx="1"/>
          </p:nvPr>
        </p:nvSpPr>
        <p:spPr/>
        <p:txBody>
          <a:bodyPr>
            <a:normAutofit/>
          </a:bodyPr>
          <a:lstStyle/>
          <a:p>
            <a:r>
              <a:rPr lang="nb-NO" sz="2800" dirty="0">
                <a:latin typeface="+mn-lt"/>
              </a:rPr>
              <a:t>Råvarepriser</a:t>
            </a:r>
          </a:p>
          <a:p>
            <a:pPr lvl="1"/>
            <a:r>
              <a:rPr lang="nb-NO" sz="2400" dirty="0">
                <a:latin typeface="+mn-lt"/>
              </a:rPr>
              <a:t>Oljepris (spot)</a:t>
            </a:r>
          </a:p>
          <a:p>
            <a:pPr lvl="1"/>
            <a:r>
              <a:rPr lang="nb-NO" sz="2400" dirty="0">
                <a:latin typeface="+mn-lt"/>
              </a:rPr>
              <a:t>Laksepris (ukentlig)</a:t>
            </a:r>
          </a:p>
          <a:p>
            <a:pPr lvl="1"/>
            <a:r>
              <a:rPr lang="nb-NO" sz="2400" dirty="0">
                <a:latin typeface="+mn-lt"/>
              </a:rPr>
              <a:t>Strøm</a:t>
            </a:r>
          </a:p>
          <a:p>
            <a:pPr lvl="1"/>
            <a:r>
              <a:rPr lang="nb-NO" sz="2400" dirty="0">
                <a:latin typeface="+mn-lt"/>
              </a:rPr>
              <a:t>Tankrater (skip)</a:t>
            </a:r>
          </a:p>
          <a:p>
            <a:r>
              <a:rPr lang="nb-NO" sz="2800" dirty="0">
                <a:latin typeface="+mn-lt"/>
              </a:rPr>
              <a:t>Valuta</a:t>
            </a:r>
          </a:p>
          <a:p>
            <a:r>
              <a:rPr lang="nb-NO" sz="2800" dirty="0">
                <a:latin typeface="+mn-lt"/>
              </a:rPr>
              <a:t>Det grønne skiftet, omstilling, </a:t>
            </a:r>
            <a:r>
              <a:rPr lang="nb-NO" sz="2800" dirty="0" err="1">
                <a:latin typeface="+mn-lt"/>
              </a:rPr>
              <a:t>fornybarhet</a:t>
            </a:r>
            <a:endParaRPr lang="nb-NO" sz="2800" dirty="0">
              <a:latin typeface="+mn-lt"/>
            </a:endParaRPr>
          </a:p>
          <a:p>
            <a:r>
              <a:rPr lang="nb-NO" sz="2800" dirty="0">
                <a:latin typeface="+mn-lt"/>
              </a:rPr>
              <a:t>Offentlige rammebetingelser (lover, sanksjoner </a:t>
            </a:r>
            <a:r>
              <a:rPr lang="nb-NO" sz="2800" dirty="0" err="1">
                <a:latin typeface="+mn-lt"/>
              </a:rPr>
              <a:t>etc</a:t>
            </a:r>
            <a:r>
              <a:rPr lang="nb-NO" sz="2800" dirty="0">
                <a:latin typeface="+mn-lt"/>
              </a:rPr>
              <a:t>)</a:t>
            </a:r>
          </a:p>
          <a:p>
            <a:endParaRPr lang="nb-NO" sz="2800" dirty="0">
              <a:latin typeface="+mn-lt"/>
            </a:endParaRPr>
          </a:p>
        </p:txBody>
      </p:sp>
    </p:spTree>
    <p:extLst>
      <p:ext uri="{BB962C8B-B14F-4D97-AF65-F5344CB8AC3E}">
        <p14:creationId xmlns:p14="http://schemas.microsoft.com/office/powerpoint/2010/main" val="2982220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160336"/>
            <a:ext cx="10972800" cy="1143000"/>
          </a:xfrm>
        </p:spPr>
        <p:txBody>
          <a:bodyPr/>
          <a:lstStyle/>
          <a:p>
            <a:r>
              <a:rPr lang="nb-NO" b="1" dirty="0">
                <a:latin typeface="+mn-lt"/>
              </a:rPr>
              <a:t>Andre </a:t>
            </a:r>
            <a:r>
              <a:rPr lang="nb-NO" b="1" dirty="0" err="1">
                <a:latin typeface="+mn-lt"/>
              </a:rPr>
              <a:t>risiki</a:t>
            </a:r>
            <a:endParaRPr lang="nb-NO" b="1" dirty="0">
              <a:latin typeface="+mn-lt"/>
            </a:endParaRPr>
          </a:p>
        </p:txBody>
      </p:sp>
      <p:sp>
        <p:nvSpPr>
          <p:cNvPr id="3" name="Plassholder for innhold 2"/>
          <p:cNvSpPr>
            <a:spLocks noGrp="1"/>
          </p:cNvSpPr>
          <p:nvPr>
            <p:ph idx="1"/>
          </p:nvPr>
        </p:nvSpPr>
        <p:spPr/>
        <p:txBody>
          <a:bodyPr>
            <a:normAutofit/>
          </a:bodyPr>
          <a:lstStyle/>
          <a:p>
            <a:r>
              <a:rPr lang="nb-NO" sz="2800" dirty="0">
                <a:latin typeface="+mn-lt"/>
              </a:rPr>
              <a:t>Politikk</a:t>
            </a:r>
          </a:p>
          <a:p>
            <a:r>
              <a:rPr lang="nb-NO" sz="2800" dirty="0">
                <a:latin typeface="+mn-lt"/>
              </a:rPr>
              <a:t>Global vekst</a:t>
            </a:r>
          </a:p>
          <a:p>
            <a:r>
              <a:rPr lang="nb-NO" sz="2800" dirty="0">
                <a:latin typeface="+mn-lt"/>
              </a:rPr>
              <a:t>Renter</a:t>
            </a:r>
          </a:p>
          <a:p>
            <a:r>
              <a:rPr lang="nb-NO" sz="2800" dirty="0">
                <a:latin typeface="+mn-lt"/>
              </a:rPr>
              <a:t>Valuta</a:t>
            </a:r>
          </a:p>
          <a:p>
            <a:r>
              <a:rPr lang="nb-NO" sz="2800" dirty="0">
                <a:latin typeface="+mn-lt"/>
              </a:rPr>
              <a:t>Sentiment og </a:t>
            </a:r>
            <a:r>
              <a:rPr lang="nb-NO" sz="2800" dirty="0" err="1">
                <a:latin typeface="+mn-lt"/>
              </a:rPr>
              <a:t>leading</a:t>
            </a:r>
            <a:r>
              <a:rPr lang="nb-NO" sz="2800" dirty="0">
                <a:latin typeface="+mn-lt"/>
              </a:rPr>
              <a:t> </a:t>
            </a:r>
            <a:r>
              <a:rPr lang="nb-NO" sz="2800" dirty="0" err="1">
                <a:latin typeface="+mn-lt"/>
              </a:rPr>
              <a:t>indicators</a:t>
            </a:r>
            <a:endParaRPr lang="nb-NO" sz="2800" dirty="0">
              <a:latin typeface="+mn-lt"/>
            </a:endParaRPr>
          </a:p>
          <a:p>
            <a:r>
              <a:rPr lang="nb-NO" sz="2800" dirty="0">
                <a:solidFill>
                  <a:srgbClr val="00B050"/>
                </a:solidFill>
                <a:latin typeface="+mn-lt"/>
              </a:rPr>
              <a:t>Klimarisiko</a:t>
            </a:r>
          </a:p>
          <a:p>
            <a:endParaRPr lang="nb-NO" sz="2800" dirty="0">
              <a:latin typeface="+mn-lt"/>
            </a:endParaRPr>
          </a:p>
          <a:p>
            <a:endParaRPr lang="nb-NO" sz="2800" dirty="0">
              <a:latin typeface="+mn-lt"/>
            </a:endParaRPr>
          </a:p>
        </p:txBody>
      </p:sp>
    </p:spTree>
    <p:extLst>
      <p:ext uri="{BB962C8B-B14F-4D97-AF65-F5344CB8AC3E}">
        <p14:creationId xmlns:p14="http://schemas.microsoft.com/office/powerpoint/2010/main" val="1132171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D27BC5-DD50-480C-BF4A-1D5735ECAB1E}"/>
              </a:ext>
            </a:extLst>
          </p:cNvPr>
          <p:cNvSpPr>
            <a:spLocks noGrp="1"/>
          </p:cNvSpPr>
          <p:nvPr>
            <p:ph type="title"/>
          </p:nvPr>
        </p:nvSpPr>
        <p:spPr/>
        <p:txBody>
          <a:bodyPr>
            <a:normAutofit/>
          </a:bodyPr>
          <a:lstStyle/>
          <a:p>
            <a:r>
              <a:rPr lang="nb-NO" b="1" dirty="0">
                <a:latin typeface="+mn-lt"/>
              </a:rPr>
              <a:t>Diversifisering = Spre risiko</a:t>
            </a:r>
            <a:endParaRPr lang="nb-NO" dirty="0">
              <a:latin typeface="+mn-lt"/>
            </a:endParaRPr>
          </a:p>
        </p:txBody>
      </p:sp>
      <p:sp>
        <p:nvSpPr>
          <p:cNvPr id="3" name="TekstSylinder 2">
            <a:extLst>
              <a:ext uri="{FF2B5EF4-FFF2-40B4-BE49-F238E27FC236}">
                <a16:creationId xmlns:a16="http://schemas.microsoft.com/office/drawing/2014/main" id="{9D3A9744-1065-4768-9E21-E6020BA8F0DC}"/>
              </a:ext>
            </a:extLst>
          </p:cNvPr>
          <p:cNvSpPr txBox="1"/>
          <p:nvPr/>
        </p:nvSpPr>
        <p:spPr>
          <a:xfrm>
            <a:off x="679939" y="1605130"/>
            <a:ext cx="11128130" cy="4462760"/>
          </a:xfrm>
          <a:prstGeom prst="rect">
            <a:avLst/>
          </a:prstGeom>
          <a:noFill/>
        </p:spPr>
        <p:txBody>
          <a:bodyPr wrap="square" rtlCol="0">
            <a:spAutoFit/>
          </a:bodyPr>
          <a:lstStyle/>
          <a:p>
            <a:r>
              <a:rPr lang="nb-NO" dirty="0"/>
              <a:t>Det beste du gjør for din aksjeportefølje er å spre risikoen på 6-8 aksjer i selskaper som opererer i ulike markeder.</a:t>
            </a:r>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pPr algn="ctr"/>
            <a:r>
              <a:rPr lang="nb-NO" sz="1400" dirty="0"/>
              <a:t>Illustrasjonen over viser cirka utvikling på 7 ulike selskaper en tilfeldig dag.</a:t>
            </a:r>
          </a:p>
          <a:p>
            <a:endParaRPr lang="nb-NO" dirty="0"/>
          </a:p>
          <a:p>
            <a:r>
              <a:rPr lang="nb-NO" dirty="0"/>
              <a:t>Å aksje-plukke fremtidens vinnere er vanskelig. Å spre risikoen bidrar til mer balanse og utsetter deg for mindre svingninger. </a:t>
            </a:r>
          </a:p>
          <a:p>
            <a:endParaRPr lang="nb-NO" dirty="0"/>
          </a:p>
          <a:p>
            <a:r>
              <a:rPr lang="nb-NO" dirty="0"/>
              <a:t>Kun 10% av norske aksjesparere følger dette rådet om å spre risikoen. Mange nordmenn eier allikevel aksjefond som bidrar til bedre diversifisering.</a:t>
            </a:r>
          </a:p>
        </p:txBody>
      </p:sp>
      <p:pic>
        <p:nvPicPr>
          <p:cNvPr id="5" name="Bilde 4">
            <a:extLst>
              <a:ext uri="{FF2B5EF4-FFF2-40B4-BE49-F238E27FC236}">
                <a16:creationId xmlns:a16="http://schemas.microsoft.com/office/drawing/2014/main" id="{269B7DF9-A9F7-446F-B796-9034BA2AA19B}"/>
              </a:ext>
            </a:extLst>
          </p:cNvPr>
          <p:cNvPicPr>
            <a:picLocks noChangeAspect="1"/>
          </p:cNvPicPr>
          <p:nvPr/>
        </p:nvPicPr>
        <p:blipFill>
          <a:blip r:embed="rId2"/>
          <a:stretch>
            <a:fillRect/>
          </a:stretch>
        </p:blipFill>
        <p:spPr>
          <a:xfrm>
            <a:off x="3440962" y="2262196"/>
            <a:ext cx="5310076" cy="1609483"/>
          </a:xfrm>
          <a:prstGeom prst="rect">
            <a:avLst/>
          </a:prstGeom>
        </p:spPr>
      </p:pic>
    </p:spTree>
    <p:extLst>
      <p:ext uri="{BB962C8B-B14F-4D97-AF65-F5344CB8AC3E}">
        <p14:creationId xmlns:p14="http://schemas.microsoft.com/office/powerpoint/2010/main" val="3044526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7E9A9DB-E84D-4864-9756-75C850B82B6A}"/>
              </a:ext>
            </a:extLst>
          </p:cNvPr>
          <p:cNvSpPr>
            <a:spLocks noGrp="1"/>
          </p:cNvSpPr>
          <p:nvPr>
            <p:ph sz="half" idx="4294967295"/>
          </p:nvPr>
        </p:nvSpPr>
        <p:spPr>
          <a:xfrm>
            <a:off x="893877" y="961221"/>
            <a:ext cx="10404245" cy="4525963"/>
          </a:xfrm>
        </p:spPr>
        <p:txBody>
          <a:bodyPr>
            <a:normAutofit/>
          </a:bodyPr>
          <a:lstStyle/>
          <a:p>
            <a:pPr marL="0" indent="0" algn="ctr">
              <a:buNone/>
            </a:pPr>
            <a:r>
              <a:rPr lang="nb-NO" sz="5400" b="1" dirty="0">
                <a:latin typeface="+mn-lt"/>
              </a:rPr>
              <a:t>RISIKO</a:t>
            </a:r>
            <a:endParaRPr lang="nb-NO" sz="3600" b="1" dirty="0">
              <a:latin typeface="+mn-lt"/>
            </a:endParaRPr>
          </a:p>
          <a:p>
            <a:pPr marL="0" indent="0" algn="ctr">
              <a:buNone/>
            </a:pPr>
            <a:endParaRPr lang="nb-NO" sz="3600" b="1" dirty="0">
              <a:latin typeface="+mn-lt"/>
            </a:endParaRPr>
          </a:p>
          <a:p>
            <a:pPr marL="0" indent="0" algn="ctr">
              <a:buNone/>
            </a:pPr>
            <a:r>
              <a:rPr lang="nb-NO" sz="5400" dirty="0">
                <a:latin typeface="+mn-lt"/>
              </a:rPr>
              <a:t>ALT HANDLER OM Å </a:t>
            </a:r>
            <a:r>
              <a:rPr lang="nb-NO" sz="5400" b="1" dirty="0">
                <a:solidFill>
                  <a:srgbClr val="D45D00"/>
                </a:solidFill>
                <a:latin typeface="+mn-lt"/>
              </a:rPr>
              <a:t>FÅ BETALT</a:t>
            </a:r>
          </a:p>
          <a:p>
            <a:pPr marL="0" indent="0" algn="ctr">
              <a:buNone/>
            </a:pPr>
            <a:r>
              <a:rPr lang="nb-NO" sz="5400" dirty="0">
                <a:latin typeface="+mn-lt"/>
              </a:rPr>
              <a:t>FOR DEN RISIKOEN DU TAR!</a:t>
            </a:r>
          </a:p>
        </p:txBody>
      </p:sp>
    </p:spTree>
    <p:extLst>
      <p:ext uri="{BB962C8B-B14F-4D97-AF65-F5344CB8AC3E}">
        <p14:creationId xmlns:p14="http://schemas.microsoft.com/office/powerpoint/2010/main" val="3111950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tel 1">
            <a:extLst>
              <a:ext uri="{FF2B5EF4-FFF2-40B4-BE49-F238E27FC236}">
                <a16:creationId xmlns:a16="http://schemas.microsoft.com/office/drawing/2014/main" id="{5D0CE51D-623B-4995-9953-1DE64F1DC123}"/>
              </a:ext>
            </a:extLst>
          </p:cNvPr>
          <p:cNvSpPr txBox="1">
            <a:spLocks/>
          </p:cNvSpPr>
          <p:nvPr/>
        </p:nvSpPr>
        <p:spPr>
          <a:xfrm>
            <a:off x="609600" y="274639"/>
            <a:ext cx="10972800" cy="1143000"/>
          </a:xfrm>
          <a:prstGeom prst="rect">
            <a:avLst/>
          </a:prstGeom>
        </p:spPr>
        <p:txBody>
          <a:bodyPr vert="horz" lIns="91440" tIns="45720" rIns="91440" bIns="45720" rtlCol="0" anchor="ctr">
            <a:normAutofit/>
          </a:bodyPr>
          <a:lst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a:lstStyle>
          <a:p>
            <a:pPr marL="0" marR="0" lvl="0" indent="0" algn="ctr" defTabSz="457182" rtl="0" eaLnBrk="1" fontAlgn="auto" latinLnBrk="0" hangingPunct="1">
              <a:lnSpc>
                <a:spcPct val="100000"/>
              </a:lnSpc>
              <a:spcBef>
                <a:spcPct val="0"/>
              </a:spcBef>
              <a:spcAft>
                <a:spcPts val="0"/>
              </a:spcAft>
              <a:buClrTx/>
              <a:buSzTx/>
              <a:buFontTx/>
              <a:buNone/>
              <a:tabLst/>
              <a:defRPr/>
            </a:pPr>
            <a:r>
              <a:rPr kumimoji="0" lang="nb-NO" sz="4400" b="1" i="0" u="none" strike="noStrike" kern="1200" cap="none" spc="0" normalizeH="0" baseline="0" noProof="0" dirty="0">
                <a:ln>
                  <a:noFill/>
                </a:ln>
                <a:solidFill>
                  <a:srgbClr val="02243A"/>
                </a:solidFill>
                <a:effectLst/>
                <a:uLnTx/>
                <a:uFillTx/>
                <a:latin typeface="Calibri"/>
                <a:ea typeface="+mj-ea"/>
              </a:rPr>
              <a:t>Risiko og avkastning</a:t>
            </a:r>
          </a:p>
        </p:txBody>
      </p:sp>
      <p:sp>
        <p:nvSpPr>
          <p:cNvPr id="30" name="Bue 29">
            <a:extLst>
              <a:ext uri="{FF2B5EF4-FFF2-40B4-BE49-F238E27FC236}">
                <a16:creationId xmlns:a16="http://schemas.microsoft.com/office/drawing/2014/main" id="{686CD487-B69E-41FA-B85A-3D9288B62699}"/>
              </a:ext>
            </a:extLst>
          </p:cNvPr>
          <p:cNvSpPr/>
          <p:nvPr/>
        </p:nvSpPr>
        <p:spPr>
          <a:xfrm rot="18268828">
            <a:off x="-488269" y="1097207"/>
            <a:ext cx="25793220" cy="27698956"/>
          </a:xfrm>
          <a:prstGeom prst="arc">
            <a:avLst>
              <a:gd name="adj1" fmla="val 16621913"/>
              <a:gd name="adj2" fmla="val 18737374"/>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1" name="Rett linje 30">
            <a:extLst>
              <a:ext uri="{FF2B5EF4-FFF2-40B4-BE49-F238E27FC236}">
                <a16:creationId xmlns:a16="http://schemas.microsoft.com/office/drawing/2014/main" id="{10B0C87C-2ABE-452E-9EAF-7F26EB0BFCCF}"/>
              </a:ext>
            </a:extLst>
          </p:cNvPr>
          <p:cNvCxnSpPr>
            <a:cxnSpLocks/>
          </p:cNvCxnSpPr>
          <p:nvPr/>
        </p:nvCxnSpPr>
        <p:spPr>
          <a:xfrm>
            <a:off x="2017486" y="1473200"/>
            <a:ext cx="0" cy="4361542"/>
          </a:xfrm>
          <a:prstGeom prst="line">
            <a:avLst/>
          </a:prstGeom>
          <a:ln w="57150">
            <a:solidFill>
              <a:srgbClr val="003B5C"/>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Rett linje 31">
            <a:extLst>
              <a:ext uri="{FF2B5EF4-FFF2-40B4-BE49-F238E27FC236}">
                <a16:creationId xmlns:a16="http://schemas.microsoft.com/office/drawing/2014/main" id="{6C9DC22C-5495-4D83-95AD-9469571485C7}"/>
              </a:ext>
            </a:extLst>
          </p:cNvPr>
          <p:cNvCxnSpPr>
            <a:cxnSpLocks/>
          </p:cNvCxnSpPr>
          <p:nvPr/>
        </p:nvCxnSpPr>
        <p:spPr>
          <a:xfrm>
            <a:off x="2002973" y="5800252"/>
            <a:ext cx="7405559" cy="6031"/>
          </a:xfrm>
          <a:prstGeom prst="line">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3" name="TekstSylinder 32">
            <a:extLst>
              <a:ext uri="{FF2B5EF4-FFF2-40B4-BE49-F238E27FC236}">
                <a16:creationId xmlns:a16="http://schemas.microsoft.com/office/drawing/2014/main" id="{01B4377D-0E37-48F7-BED1-E798BCC0300D}"/>
              </a:ext>
            </a:extLst>
          </p:cNvPr>
          <p:cNvSpPr txBox="1"/>
          <p:nvPr/>
        </p:nvSpPr>
        <p:spPr>
          <a:xfrm>
            <a:off x="32394" y="704010"/>
            <a:ext cx="218968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003B5C"/>
                </a:solidFill>
                <a:effectLst/>
                <a:uLnTx/>
                <a:uFillTx/>
                <a:latin typeface="Calibri"/>
                <a:ea typeface="+mn-ea"/>
                <a:cs typeface="+mn-cs"/>
              </a:rPr>
              <a:t>Forventet avkastning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3B5C"/>
                </a:solidFill>
                <a:effectLst/>
                <a:uLnTx/>
                <a:uFillTx/>
                <a:latin typeface="Calibri"/>
                <a:ea typeface="+mn-ea"/>
                <a:cs typeface="+mn-cs"/>
              </a:rPr>
              <a:t>(gevinst, </a:t>
            </a:r>
            <a:r>
              <a:rPr kumimoji="0" lang="nb-NO" sz="2000" b="1" i="0" u="none" strike="noStrike" kern="1200" cap="none" spc="0" normalizeH="0" baseline="0" noProof="0" dirty="0" err="1">
                <a:ln>
                  <a:noFill/>
                </a:ln>
                <a:solidFill>
                  <a:srgbClr val="003B5C"/>
                </a:solidFill>
                <a:effectLst/>
                <a:uLnTx/>
                <a:uFillTx/>
                <a:latin typeface="Calibri"/>
                <a:ea typeface="+mn-ea"/>
                <a:cs typeface="+mn-cs"/>
              </a:rPr>
              <a:t>yield</a:t>
            </a:r>
            <a:r>
              <a:rPr kumimoji="0" lang="nb-NO" sz="2000" b="1" i="0" u="none" strike="noStrike" kern="1200" cap="none" spc="0" normalizeH="0" baseline="0" noProof="0" dirty="0">
                <a:ln>
                  <a:noFill/>
                </a:ln>
                <a:solidFill>
                  <a:srgbClr val="003B5C"/>
                </a:solidFill>
                <a:effectLst/>
                <a:uLnTx/>
                <a:uFillTx/>
                <a:latin typeface="Calibri"/>
                <a:ea typeface="+mn-ea"/>
                <a:cs typeface="+mn-cs"/>
              </a:rPr>
              <a:t>)</a:t>
            </a:r>
          </a:p>
        </p:txBody>
      </p:sp>
      <p:sp>
        <p:nvSpPr>
          <p:cNvPr id="34" name="TekstSylinder 33">
            <a:extLst>
              <a:ext uri="{FF2B5EF4-FFF2-40B4-BE49-F238E27FC236}">
                <a16:creationId xmlns:a16="http://schemas.microsoft.com/office/drawing/2014/main" id="{906051BC-1975-40D3-93CF-BB1357ACC722}"/>
              </a:ext>
            </a:extLst>
          </p:cNvPr>
          <p:cNvSpPr txBox="1"/>
          <p:nvPr/>
        </p:nvSpPr>
        <p:spPr>
          <a:xfrm>
            <a:off x="7500648" y="5815333"/>
            <a:ext cx="125872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a:ln>
                  <a:noFill/>
                </a:ln>
                <a:solidFill>
                  <a:srgbClr val="003B5C"/>
                </a:solidFill>
                <a:effectLst/>
                <a:uLnTx/>
                <a:uFillTx/>
                <a:latin typeface="Calibri"/>
                <a:ea typeface="+mn-ea"/>
                <a:cs typeface="+mn-cs"/>
              </a:rPr>
              <a:t>RISK</a:t>
            </a:r>
            <a:endParaRPr kumimoji="0" lang="nb-NO" sz="1800" b="1" i="0" u="none" strike="noStrike" kern="1200" cap="none" spc="0" normalizeH="0" baseline="0" noProof="0" dirty="0">
              <a:ln>
                <a:noFill/>
              </a:ln>
              <a:solidFill>
                <a:srgbClr val="003B5C"/>
              </a:solidFill>
              <a:effectLst/>
              <a:uLnTx/>
              <a:uFillTx/>
              <a:latin typeface="Calibri"/>
              <a:ea typeface="+mn-ea"/>
              <a:cs typeface="+mn-cs"/>
            </a:endParaRPr>
          </a:p>
        </p:txBody>
      </p:sp>
      <p:sp>
        <p:nvSpPr>
          <p:cNvPr id="40" name="TekstSylinder 39">
            <a:extLst>
              <a:ext uri="{FF2B5EF4-FFF2-40B4-BE49-F238E27FC236}">
                <a16:creationId xmlns:a16="http://schemas.microsoft.com/office/drawing/2014/main" id="{44509538-B6BA-4750-B6B0-FD56FC6B9CB0}"/>
              </a:ext>
            </a:extLst>
          </p:cNvPr>
          <p:cNvSpPr txBox="1"/>
          <p:nvPr/>
        </p:nvSpPr>
        <p:spPr>
          <a:xfrm>
            <a:off x="4132231" y="3863399"/>
            <a:ext cx="552623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003B5C"/>
                </a:solidFill>
                <a:effectLst/>
                <a:uLnTx/>
                <a:uFillTx/>
                <a:latin typeface="Calibri"/>
                <a:ea typeface="+mn-ea"/>
                <a:cs typeface="+mn-cs"/>
              </a:rPr>
              <a:t>Kombinasjonsfond (aksjer + renter)</a:t>
            </a:r>
          </a:p>
        </p:txBody>
      </p:sp>
      <p:sp>
        <p:nvSpPr>
          <p:cNvPr id="43" name="TekstSylinder 42">
            <a:extLst>
              <a:ext uri="{FF2B5EF4-FFF2-40B4-BE49-F238E27FC236}">
                <a16:creationId xmlns:a16="http://schemas.microsoft.com/office/drawing/2014/main" id="{B5601A77-E561-4BAD-8DB1-4806CDF5DA90}"/>
              </a:ext>
            </a:extLst>
          </p:cNvPr>
          <p:cNvSpPr txBox="1"/>
          <p:nvPr/>
        </p:nvSpPr>
        <p:spPr>
          <a:xfrm>
            <a:off x="5164562" y="3265344"/>
            <a:ext cx="447296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003B5C"/>
                </a:solidFill>
                <a:effectLst/>
                <a:uLnTx/>
                <a:uFillTx/>
                <a:latin typeface="Calibri"/>
                <a:ea typeface="+mn-ea"/>
                <a:cs typeface="+mn-cs"/>
              </a:rPr>
              <a:t>Aksjefond</a:t>
            </a:r>
          </a:p>
        </p:txBody>
      </p:sp>
      <p:sp>
        <p:nvSpPr>
          <p:cNvPr id="44" name="TekstSylinder 43">
            <a:extLst>
              <a:ext uri="{FF2B5EF4-FFF2-40B4-BE49-F238E27FC236}">
                <a16:creationId xmlns:a16="http://schemas.microsoft.com/office/drawing/2014/main" id="{48E793AC-EDF6-4770-AEAD-84F4612F04B5}"/>
              </a:ext>
            </a:extLst>
          </p:cNvPr>
          <p:cNvSpPr txBox="1"/>
          <p:nvPr/>
        </p:nvSpPr>
        <p:spPr>
          <a:xfrm>
            <a:off x="6074450" y="2760945"/>
            <a:ext cx="431731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003B5C"/>
                </a:solidFill>
                <a:effectLst/>
                <a:uLnTx/>
                <a:uFillTx/>
                <a:latin typeface="Calibri"/>
                <a:ea typeface="+mn-ea"/>
                <a:cs typeface="+mn-cs"/>
              </a:rPr>
              <a:t>Aksjer (børsnoterte)</a:t>
            </a:r>
          </a:p>
        </p:txBody>
      </p:sp>
      <p:sp>
        <p:nvSpPr>
          <p:cNvPr id="45" name="TekstSylinder 44">
            <a:extLst>
              <a:ext uri="{FF2B5EF4-FFF2-40B4-BE49-F238E27FC236}">
                <a16:creationId xmlns:a16="http://schemas.microsoft.com/office/drawing/2014/main" id="{1E158DFD-1C52-42BA-8718-DCCBD84DC0AA}"/>
              </a:ext>
            </a:extLst>
          </p:cNvPr>
          <p:cNvSpPr txBox="1"/>
          <p:nvPr/>
        </p:nvSpPr>
        <p:spPr>
          <a:xfrm>
            <a:off x="3356654" y="4568505"/>
            <a:ext cx="37337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003B5C"/>
                </a:solidFill>
                <a:effectLst/>
                <a:uLnTx/>
                <a:uFillTx/>
                <a:latin typeface="Calibri"/>
                <a:ea typeface="+mn-ea"/>
                <a:cs typeface="+mn-cs"/>
              </a:rPr>
              <a:t>Obligasjoner (</a:t>
            </a:r>
            <a:r>
              <a:rPr kumimoji="0" lang="nb-NO" sz="2800" b="1" i="0" u="none" strike="noStrike" kern="1200" cap="none" spc="0" normalizeH="0" baseline="0" noProof="0" dirty="0" err="1">
                <a:ln>
                  <a:noFill/>
                </a:ln>
                <a:solidFill>
                  <a:srgbClr val="003B5C"/>
                </a:solidFill>
                <a:effectLst/>
                <a:uLnTx/>
                <a:uFillTx/>
                <a:latin typeface="Calibri"/>
                <a:ea typeface="+mn-ea"/>
                <a:cs typeface="+mn-cs"/>
              </a:rPr>
              <a:t>bonds</a:t>
            </a:r>
            <a:r>
              <a:rPr kumimoji="0" lang="nb-NO" sz="2800" b="1" i="0" u="none" strike="noStrike" kern="1200" cap="none" spc="0" normalizeH="0" baseline="0" noProof="0" dirty="0">
                <a:ln>
                  <a:noFill/>
                </a:ln>
                <a:solidFill>
                  <a:srgbClr val="003B5C"/>
                </a:solidFill>
                <a:effectLst/>
                <a:uLnTx/>
                <a:uFillTx/>
                <a:latin typeface="Calibri"/>
                <a:ea typeface="+mn-ea"/>
                <a:cs typeface="+mn-cs"/>
              </a:rPr>
              <a:t>)</a:t>
            </a:r>
          </a:p>
        </p:txBody>
      </p:sp>
      <p:sp>
        <p:nvSpPr>
          <p:cNvPr id="48" name="TekstSylinder 47">
            <a:extLst>
              <a:ext uri="{FF2B5EF4-FFF2-40B4-BE49-F238E27FC236}">
                <a16:creationId xmlns:a16="http://schemas.microsoft.com/office/drawing/2014/main" id="{36288045-E840-4B42-8C0B-4FACE4129A17}"/>
              </a:ext>
            </a:extLst>
          </p:cNvPr>
          <p:cNvSpPr txBox="1"/>
          <p:nvPr/>
        </p:nvSpPr>
        <p:spPr>
          <a:xfrm>
            <a:off x="10035849" y="4035972"/>
            <a:ext cx="1888662" cy="1754326"/>
          </a:xfrm>
          <a:prstGeom prst="rect">
            <a:avLst/>
          </a:prstGeom>
          <a:solidFill>
            <a:srgbClr val="D45D00"/>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libri"/>
                <a:ea typeface="+mn-ea"/>
                <a:cs typeface="+mn-cs"/>
              </a:rPr>
              <a:t>Desto</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høyere</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risiko</a:t>
            </a:r>
            <a:r>
              <a:rPr kumimoji="0" lang="en-US" sz="1800" b="0" i="0" u="none" strike="noStrike" kern="1200" cap="none" spc="0" normalizeH="0" baseline="0" noProof="0" dirty="0">
                <a:ln>
                  <a:noFill/>
                </a:ln>
                <a:solidFill>
                  <a:srgbClr val="FFFFFF"/>
                </a:solidFill>
                <a:effectLst/>
                <a:uLnTx/>
                <a:uFillTx/>
                <a:latin typeface="Calibri"/>
                <a:ea typeface="+mn-ea"/>
                <a:cs typeface="+mn-cs"/>
              </a:rPr>
              <a:t> du tar,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desto</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høyere</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avkastning</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vil</a:t>
            </a:r>
            <a:r>
              <a:rPr kumimoji="0" lang="en-US" sz="1800" b="0" i="0" u="none" strike="noStrike" kern="1200" cap="none" spc="0" normalizeH="0" baseline="0" noProof="0" dirty="0">
                <a:ln>
                  <a:noFill/>
                </a:ln>
                <a:solidFill>
                  <a:srgbClr val="FFFFFF"/>
                </a:solidFill>
                <a:effectLst/>
                <a:uLnTx/>
                <a:uFillTx/>
                <a:latin typeface="Calibri"/>
                <a:ea typeface="+mn-ea"/>
                <a:cs typeface="+mn-cs"/>
              </a:rPr>
              <a:t> du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forvente</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ønske</a:t>
            </a:r>
            <a:r>
              <a:rPr kumimoji="0" lang="en-US" sz="1800" b="0" i="0" u="none" strike="noStrike" kern="1200" cap="none" spc="0" normalizeH="0" baseline="0" noProof="0" dirty="0">
                <a:ln>
                  <a:noFill/>
                </a:ln>
                <a:solidFill>
                  <a:srgbClr val="FFFFFF"/>
                </a:solidFill>
                <a:effectLst/>
                <a:uLnTx/>
                <a:uFillTx/>
                <a:latin typeface="Calibri"/>
                <a:ea typeface="+mn-ea"/>
                <a:cs typeface="+mn-cs"/>
              </a:rPr>
              <a:t> å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få</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betalt</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i</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premie</a:t>
            </a:r>
            <a:r>
              <a:rPr kumimoji="0" lang="en-US" sz="1800" b="0" i="0" u="none" strike="noStrike" kern="1200" cap="none" spc="0" normalizeH="0" baseline="0" noProof="0" dirty="0">
                <a:ln>
                  <a:noFill/>
                </a:ln>
                <a:solidFill>
                  <a:srgbClr val="FFFFFF"/>
                </a:solidFill>
                <a:effectLst/>
                <a:uLnTx/>
                <a:uFillTx/>
                <a:latin typeface="Calibri"/>
                <a:ea typeface="+mn-ea"/>
                <a:cs typeface="+mn-cs"/>
              </a:rPr>
              <a:t>.</a:t>
            </a:r>
          </a:p>
        </p:txBody>
      </p:sp>
      <p:sp>
        <p:nvSpPr>
          <p:cNvPr id="23" name="TekstSylinder 22">
            <a:extLst>
              <a:ext uri="{FF2B5EF4-FFF2-40B4-BE49-F238E27FC236}">
                <a16:creationId xmlns:a16="http://schemas.microsoft.com/office/drawing/2014/main" id="{52191B6F-4C84-4FA3-B9E0-2543C341D039}"/>
              </a:ext>
            </a:extLst>
          </p:cNvPr>
          <p:cNvSpPr txBox="1"/>
          <p:nvPr/>
        </p:nvSpPr>
        <p:spPr>
          <a:xfrm>
            <a:off x="9564633" y="1476287"/>
            <a:ext cx="2875764" cy="15081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003B5C"/>
                </a:solidFill>
                <a:effectLst/>
                <a:uLnTx/>
                <a:uFillTx/>
                <a:latin typeface="Calibri"/>
                <a:ea typeface="+mn-ea"/>
                <a:cs typeface="+mn-cs"/>
              </a:rPr>
              <a:t>Aksjer (</a:t>
            </a:r>
            <a:r>
              <a:rPr kumimoji="0" lang="nb-NO" sz="2800" b="1" i="0" u="none" strike="noStrike" kern="1200" cap="none" spc="0" normalizeH="0" baseline="0" noProof="0" dirty="0" err="1">
                <a:ln>
                  <a:noFill/>
                </a:ln>
                <a:solidFill>
                  <a:srgbClr val="003B5C"/>
                </a:solidFill>
                <a:effectLst/>
                <a:uLnTx/>
                <a:uFillTx/>
                <a:latin typeface="Calibri"/>
                <a:ea typeface="+mn-ea"/>
                <a:cs typeface="+mn-cs"/>
              </a:rPr>
              <a:t>untoterte</a:t>
            </a:r>
            <a:r>
              <a:rPr kumimoji="0" lang="nb-NO" sz="2800" b="1" i="0" u="none" strike="noStrike" kern="1200" cap="none" spc="0" normalizeH="0" baseline="0" noProof="0" dirty="0">
                <a:ln>
                  <a:noFill/>
                </a:ln>
                <a:solidFill>
                  <a:srgbClr val="003B5C"/>
                </a:solidFill>
                <a:effectLst/>
                <a:uLnTx/>
                <a:uFillTx/>
                <a:latin typeface="Calibri"/>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1" i="0" u="none" strike="noStrike" kern="1200" cap="none" spc="0" normalizeH="0" baseline="0" noProof="0" dirty="0" err="1">
                <a:ln>
                  <a:noFill/>
                </a:ln>
                <a:solidFill>
                  <a:srgbClr val="003B5C"/>
                </a:solidFill>
                <a:effectLst/>
                <a:uLnTx/>
                <a:uFillTx/>
                <a:latin typeface="Calibri"/>
                <a:ea typeface="+mn-ea"/>
                <a:cs typeface="+mn-cs"/>
              </a:rPr>
              <a:t>Startups</a:t>
            </a:r>
            <a:r>
              <a:rPr kumimoji="0" lang="nb-NO" sz="1600" b="1" i="0" u="none" strike="noStrike" kern="1200" cap="none" spc="0" normalizeH="0" baseline="0" noProof="0" dirty="0">
                <a:ln>
                  <a:noFill/>
                </a:ln>
                <a:solidFill>
                  <a:srgbClr val="003B5C"/>
                </a:solidFill>
                <a:effectLst/>
                <a:uLnTx/>
                <a:uFillTx/>
                <a:latin typeface="Calibri"/>
                <a:ea typeface="+mn-ea"/>
                <a:cs typeface="+mn-cs"/>
              </a:rPr>
              <a:t> &amp; </a:t>
            </a:r>
            <a:r>
              <a:rPr kumimoji="0" lang="nb-NO" sz="1600" b="1" i="0" u="none" strike="noStrike" kern="1200" cap="none" spc="0" normalizeH="0" baseline="0" noProof="0" dirty="0" err="1">
                <a:ln>
                  <a:noFill/>
                </a:ln>
                <a:solidFill>
                  <a:srgbClr val="003B5C"/>
                </a:solidFill>
                <a:effectLst/>
                <a:uLnTx/>
                <a:uFillTx/>
                <a:latin typeface="Calibri"/>
                <a:ea typeface="+mn-ea"/>
                <a:cs typeface="+mn-cs"/>
              </a:rPr>
              <a:t>Scaleups</a:t>
            </a:r>
            <a:endParaRPr kumimoji="0" lang="nb-NO" sz="1600" b="1" i="0" u="none" strike="noStrike" kern="1200" cap="none" spc="0" normalizeH="0" baseline="0" noProof="0" dirty="0">
              <a:ln>
                <a:noFill/>
              </a:ln>
              <a:solidFill>
                <a:srgbClr val="003B5C"/>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1" i="0" u="none" strike="noStrike" kern="1200" cap="none" spc="0" normalizeH="0" baseline="0" noProof="0" dirty="0" err="1">
                <a:ln>
                  <a:noFill/>
                </a:ln>
                <a:solidFill>
                  <a:srgbClr val="003B5C"/>
                </a:solidFill>
                <a:effectLst/>
                <a:uLnTx/>
                <a:uFillTx/>
                <a:latin typeface="Calibri"/>
                <a:ea typeface="+mn-ea"/>
                <a:cs typeface="+mn-cs"/>
              </a:rPr>
              <a:t>Crowdfunding</a:t>
            </a:r>
            <a:endParaRPr kumimoji="0" lang="nb-NO" sz="1600" b="1" i="0" u="none" strike="noStrike" kern="1200" cap="none" spc="0" normalizeH="0" baseline="0" noProof="0" dirty="0">
              <a:ln>
                <a:noFill/>
              </a:ln>
              <a:solidFill>
                <a:srgbClr val="003B5C"/>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1" i="0" u="none" strike="noStrike" kern="1200" cap="none" spc="0" normalizeH="0" baseline="0" noProof="0" dirty="0">
                <a:ln>
                  <a:noFill/>
                </a:ln>
                <a:solidFill>
                  <a:srgbClr val="003B5C"/>
                </a:solidFill>
                <a:effectLst/>
                <a:uLnTx/>
                <a:uFillTx/>
                <a:latin typeface="Calibri"/>
                <a:ea typeface="+mn-ea"/>
                <a:cs typeface="+mn-cs"/>
              </a:rPr>
              <a:t>Private 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1" i="0" u="none" strike="noStrike" kern="1200" cap="none" spc="0" normalizeH="0" baseline="0" noProof="0" dirty="0">
                <a:ln>
                  <a:noFill/>
                </a:ln>
                <a:solidFill>
                  <a:srgbClr val="003B5C"/>
                </a:solidFill>
                <a:effectLst/>
                <a:uLnTx/>
                <a:uFillTx/>
                <a:latin typeface="Calibri"/>
                <a:ea typeface="+mn-ea"/>
                <a:cs typeface="+mn-cs"/>
              </a:rPr>
              <a:t>Unge selskaper</a:t>
            </a:r>
          </a:p>
        </p:txBody>
      </p:sp>
      <p:grpSp>
        <p:nvGrpSpPr>
          <p:cNvPr id="12" name="Gruppe 11">
            <a:extLst>
              <a:ext uri="{FF2B5EF4-FFF2-40B4-BE49-F238E27FC236}">
                <a16:creationId xmlns:a16="http://schemas.microsoft.com/office/drawing/2014/main" id="{81629B7A-99C8-4DB6-8703-ADD5DF174596}"/>
              </a:ext>
            </a:extLst>
          </p:cNvPr>
          <p:cNvGrpSpPr/>
          <p:nvPr/>
        </p:nvGrpSpPr>
        <p:grpSpPr>
          <a:xfrm>
            <a:off x="499761" y="5248700"/>
            <a:ext cx="1635400" cy="438714"/>
            <a:chOff x="499761" y="5248700"/>
            <a:chExt cx="1635400" cy="438714"/>
          </a:xfrm>
        </p:grpSpPr>
        <p:sp>
          <p:nvSpPr>
            <p:cNvPr id="2" name="Rektangel 1">
              <a:extLst>
                <a:ext uri="{FF2B5EF4-FFF2-40B4-BE49-F238E27FC236}">
                  <a16:creationId xmlns:a16="http://schemas.microsoft.com/office/drawing/2014/main" id="{522EE2C0-2D6D-4E48-BF40-385B25677F9C}"/>
                </a:ext>
              </a:extLst>
            </p:cNvPr>
            <p:cNvSpPr/>
            <p:nvPr/>
          </p:nvSpPr>
          <p:spPr>
            <a:xfrm>
              <a:off x="499761" y="5248700"/>
              <a:ext cx="832073" cy="438714"/>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C5D"/>
                  </a:solidFill>
                  <a:effectLst/>
                  <a:uLnTx/>
                  <a:uFillTx/>
                  <a:latin typeface="Calibri"/>
                  <a:ea typeface="+mn-ea"/>
                  <a:cs typeface="+mn-cs"/>
                </a:rPr>
                <a:t>1-2 %</a:t>
              </a:r>
            </a:p>
          </p:txBody>
        </p:sp>
        <p:cxnSp>
          <p:nvCxnSpPr>
            <p:cNvPr id="4" name="Rett pilkobling 3">
              <a:extLst>
                <a:ext uri="{FF2B5EF4-FFF2-40B4-BE49-F238E27FC236}">
                  <a16:creationId xmlns:a16="http://schemas.microsoft.com/office/drawing/2014/main" id="{6A51EF6B-BDB5-4688-AA99-46AF8A98A6D4}"/>
                </a:ext>
              </a:extLst>
            </p:cNvPr>
            <p:cNvCxnSpPr>
              <a:stCxn id="35" idx="1"/>
            </p:cNvCxnSpPr>
            <p:nvPr/>
          </p:nvCxnSpPr>
          <p:spPr>
            <a:xfrm flipH="1">
              <a:off x="1463040" y="5425804"/>
              <a:ext cx="672121" cy="148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3" name="Gruppe 12">
            <a:extLst>
              <a:ext uri="{FF2B5EF4-FFF2-40B4-BE49-F238E27FC236}">
                <a16:creationId xmlns:a16="http://schemas.microsoft.com/office/drawing/2014/main" id="{8EA57180-F5BF-4489-A603-FC37F634C076}"/>
              </a:ext>
            </a:extLst>
          </p:cNvPr>
          <p:cNvGrpSpPr/>
          <p:nvPr/>
        </p:nvGrpSpPr>
        <p:grpSpPr>
          <a:xfrm>
            <a:off x="499761" y="4605967"/>
            <a:ext cx="2864500" cy="438714"/>
            <a:chOff x="499761" y="4605967"/>
            <a:chExt cx="2864500" cy="438714"/>
          </a:xfrm>
        </p:grpSpPr>
        <p:sp>
          <p:nvSpPr>
            <p:cNvPr id="20" name="Rektangel 19">
              <a:extLst>
                <a:ext uri="{FF2B5EF4-FFF2-40B4-BE49-F238E27FC236}">
                  <a16:creationId xmlns:a16="http://schemas.microsoft.com/office/drawing/2014/main" id="{08F05FDA-6B3B-4A50-95AD-339D60A9D16E}"/>
                </a:ext>
              </a:extLst>
            </p:cNvPr>
            <p:cNvSpPr/>
            <p:nvPr/>
          </p:nvSpPr>
          <p:spPr>
            <a:xfrm>
              <a:off x="499761" y="4605967"/>
              <a:ext cx="832073" cy="438714"/>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C5D"/>
                  </a:solidFill>
                  <a:effectLst/>
                  <a:uLnTx/>
                  <a:uFillTx/>
                  <a:latin typeface="Calibri"/>
                  <a:ea typeface="+mn-ea"/>
                  <a:cs typeface="+mn-cs"/>
                </a:rPr>
                <a:t>2-4 %</a:t>
              </a:r>
            </a:p>
          </p:txBody>
        </p:sp>
        <p:cxnSp>
          <p:nvCxnSpPr>
            <p:cNvPr id="21" name="Rett pilkobling 20">
              <a:extLst>
                <a:ext uri="{FF2B5EF4-FFF2-40B4-BE49-F238E27FC236}">
                  <a16:creationId xmlns:a16="http://schemas.microsoft.com/office/drawing/2014/main" id="{553BB70B-E842-42A8-A59B-9DB6BFBC71E7}"/>
                </a:ext>
              </a:extLst>
            </p:cNvPr>
            <p:cNvCxnSpPr>
              <a:cxnSpLocks/>
            </p:cNvCxnSpPr>
            <p:nvPr/>
          </p:nvCxnSpPr>
          <p:spPr>
            <a:xfrm flipH="1">
              <a:off x="1470647" y="4825324"/>
              <a:ext cx="1893614" cy="10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4" name="Gruppe 13">
            <a:extLst>
              <a:ext uri="{FF2B5EF4-FFF2-40B4-BE49-F238E27FC236}">
                <a16:creationId xmlns:a16="http://schemas.microsoft.com/office/drawing/2014/main" id="{0E69537F-B94C-4138-8A5A-E33247259320}"/>
              </a:ext>
            </a:extLst>
          </p:cNvPr>
          <p:cNvGrpSpPr/>
          <p:nvPr/>
        </p:nvGrpSpPr>
        <p:grpSpPr>
          <a:xfrm>
            <a:off x="499761" y="2803198"/>
            <a:ext cx="5596239" cy="670252"/>
            <a:chOff x="499761" y="2803198"/>
            <a:chExt cx="5596239" cy="670252"/>
          </a:xfrm>
        </p:grpSpPr>
        <p:sp>
          <p:nvSpPr>
            <p:cNvPr id="38" name="Rektangel 37">
              <a:extLst>
                <a:ext uri="{FF2B5EF4-FFF2-40B4-BE49-F238E27FC236}">
                  <a16:creationId xmlns:a16="http://schemas.microsoft.com/office/drawing/2014/main" id="{97236F1D-13BA-4CC4-8D8E-DAD67BD22FCB}"/>
                </a:ext>
              </a:extLst>
            </p:cNvPr>
            <p:cNvSpPr/>
            <p:nvPr/>
          </p:nvSpPr>
          <p:spPr>
            <a:xfrm>
              <a:off x="499761" y="2803198"/>
              <a:ext cx="832073" cy="670252"/>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C5D"/>
                  </a:solidFill>
                  <a:effectLst/>
                  <a:uLnTx/>
                  <a:uFillTx/>
                  <a:latin typeface="Calibri"/>
                  <a:ea typeface="+mn-ea"/>
                  <a:cs typeface="+mn-cs"/>
                </a:rPr>
                <a:t>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3C5D"/>
                  </a:solidFill>
                  <a:effectLst/>
                  <a:uLnTx/>
                  <a:uFillTx/>
                  <a:latin typeface="Calibri"/>
                  <a:ea typeface="+mn-ea"/>
                  <a:cs typeface="+mn-cs"/>
                </a:rPr>
                <a:t>Oslo Børs </a:t>
              </a:r>
              <a:r>
                <a:rPr kumimoji="0" lang="en-US" sz="1050" b="0" i="0" u="none" strike="noStrike" kern="1200" cap="none" spc="0" normalizeH="0" baseline="0" noProof="0" dirty="0" err="1">
                  <a:ln>
                    <a:noFill/>
                  </a:ln>
                  <a:solidFill>
                    <a:srgbClr val="003C5D"/>
                  </a:solidFill>
                  <a:effectLst/>
                  <a:uLnTx/>
                  <a:uFillTx/>
                  <a:latin typeface="Calibri"/>
                  <a:ea typeface="+mn-ea"/>
                  <a:cs typeface="+mn-cs"/>
                </a:rPr>
                <a:t>årlig</a:t>
              </a:r>
              <a:r>
                <a:rPr kumimoji="0" lang="en-US" sz="1050" b="0" i="0" u="none" strike="noStrike" kern="1200" cap="none" spc="0" normalizeH="0" baseline="0" noProof="0" dirty="0">
                  <a:ln>
                    <a:noFill/>
                  </a:ln>
                  <a:solidFill>
                    <a:srgbClr val="003C5D"/>
                  </a:solidFill>
                  <a:effectLst/>
                  <a:uLnTx/>
                  <a:uFillTx/>
                  <a:latin typeface="Calibri"/>
                  <a:ea typeface="+mn-ea"/>
                  <a:cs typeface="+mn-cs"/>
                </a:rPr>
                <a:t> </a:t>
              </a:r>
              <a:r>
                <a:rPr kumimoji="0" lang="en-US" sz="1050" b="0" i="0" u="none" strike="noStrike" kern="1200" cap="none" spc="0" normalizeH="0" baseline="0" noProof="0" dirty="0" err="1">
                  <a:ln>
                    <a:noFill/>
                  </a:ln>
                  <a:solidFill>
                    <a:srgbClr val="003C5D"/>
                  </a:solidFill>
                  <a:effectLst/>
                  <a:uLnTx/>
                  <a:uFillTx/>
                  <a:latin typeface="Calibri"/>
                  <a:ea typeface="+mn-ea"/>
                  <a:cs typeface="+mn-cs"/>
                </a:rPr>
                <a:t>snitt</a:t>
              </a:r>
              <a:endParaRPr kumimoji="0" lang="en-US" sz="1050" b="0" i="0" u="none" strike="noStrike" kern="1200" cap="none" spc="0" normalizeH="0" baseline="0" noProof="0" dirty="0">
                <a:ln>
                  <a:noFill/>
                </a:ln>
                <a:solidFill>
                  <a:srgbClr val="003C5D"/>
                </a:solidFill>
                <a:effectLst/>
                <a:uLnTx/>
                <a:uFillTx/>
                <a:latin typeface="Calibri"/>
                <a:ea typeface="+mn-ea"/>
                <a:cs typeface="+mn-cs"/>
              </a:endParaRPr>
            </a:p>
          </p:txBody>
        </p:sp>
        <p:cxnSp>
          <p:nvCxnSpPr>
            <p:cNvPr id="39" name="Rett pilkobling 38">
              <a:extLst>
                <a:ext uri="{FF2B5EF4-FFF2-40B4-BE49-F238E27FC236}">
                  <a16:creationId xmlns:a16="http://schemas.microsoft.com/office/drawing/2014/main" id="{8A6531D8-7D3F-4104-AC45-B2BF8A0843CA}"/>
                </a:ext>
              </a:extLst>
            </p:cNvPr>
            <p:cNvCxnSpPr>
              <a:cxnSpLocks/>
            </p:cNvCxnSpPr>
            <p:nvPr/>
          </p:nvCxnSpPr>
          <p:spPr>
            <a:xfrm flipH="1">
              <a:off x="1470648" y="3033381"/>
              <a:ext cx="462535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1" name="TekstSylinder 10">
            <a:extLst>
              <a:ext uri="{FF2B5EF4-FFF2-40B4-BE49-F238E27FC236}">
                <a16:creationId xmlns:a16="http://schemas.microsoft.com/office/drawing/2014/main" id="{FB2FDE44-7E24-48D7-A92D-C9397B3C7C00}"/>
              </a:ext>
            </a:extLst>
          </p:cNvPr>
          <p:cNvSpPr txBox="1"/>
          <p:nvPr/>
        </p:nvSpPr>
        <p:spPr>
          <a:xfrm>
            <a:off x="499760" y="6461664"/>
            <a:ext cx="97364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Calibri"/>
                <a:ea typeface="+mn-ea"/>
                <a:cs typeface="+mn-cs"/>
              </a:rPr>
              <a:t>Forbehold</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Historisk</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avkastning</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er</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ingen</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garanti</a:t>
            </a:r>
            <a:r>
              <a:rPr kumimoji="0" lang="en-US" sz="1200" b="0" i="1" u="none" strike="noStrike" kern="1200" cap="none" spc="0" normalizeH="0" baseline="0" noProof="0" dirty="0">
                <a:ln>
                  <a:noFill/>
                </a:ln>
                <a:solidFill>
                  <a:prstClr val="black"/>
                </a:solidFill>
                <a:effectLst/>
                <a:uLnTx/>
                <a:uFillTx/>
                <a:latin typeface="Calibri"/>
                <a:ea typeface="+mn-ea"/>
                <a:cs typeface="+mn-cs"/>
              </a:rPr>
              <a:t> for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fremtidig</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avkastning</a:t>
            </a: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uppe 15">
            <a:extLst>
              <a:ext uri="{FF2B5EF4-FFF2-40B4-BE49-F238E27FC236}">
                <a16:creationId xmlns:a16="http://schemas.microsoft.com/office/drawing/2014/main" id="{0411811D-7C27-46C3-A324-2E2A6A28AD6A}"/>
              </a:ext>
            </a:extLst>
          </p:cNvPr>
          <p:cNvGrpSpPr/>
          <p:nvPr/>
        </p:nvGrpSpPr>
        <p:grpSpPr>
          <a:xfrm>
            <a:off x="2069563" y="5164194"/>
            <a:ext cx="5431085" cy="523220"/>
            <a:chOff x="2069563" y="5164194"/>
            <a:chExt cx="5431085" cy="523220"/>
          </a:xfrm>
        </p:grpSpPr>
        <p:sp>
          <p:nvSpPr>
            <p:cNvPr id="35" name="TekstSylinder 34">
              <a:extLst>
                <a:ext uri="{FF2B5EF4-FFF2-40B4-BE49-F238E27FC236}">
                  <a16:creationId xmlns:a16="http://schemas.microsoft.com/office/drawing/2014/main" id="{3089BD24-2982-404F-A0AA-313701F66A53}"/>
                </a:ext>
              </a:extLst>
            </p:cNvPr>
            <p:cNvSpPr txBox="1"/>
            <p:nvPr/>
          </p:nvSpPr>
          <p:spPr>
            <a:xfrm>
              <a:off x="2135161" y="5164194"/>
              <a:ext cx="5365487" cy="523220"/>
            </a:xfrm>
            <a:prstGeom prst="rect">
              <a:avLst/>
            </a:prstGeom>
            <a:solidFill>
              <a:srgbClr val="FFFFFF">
                <a:alpha val="41176"/>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003B5C"/>
                  </a:solidFill>
                  <a:effectLst/>
                  <a:uLnTx/>
                  <a:uFillTx/>
                  <a:latin typeface="Calibri"/>
                  <a:ea typeface="+mn-ea"/>
                  <a:cs typeface="+mn-cs"/>
                </a:rPr>
                <a:t>Bank og pengemarked</a:t>
              </a:r>
            </a:p>
          </p:txBody>
        </p:sp>
        <p:sp>
          <p:nvSpPr>
            <p:cNvPr id="15" name="Ellipse 14">
              <a:extLst>
                <a:ext uri="{FF2B5EF4-FFF2-40B4-BE49-F238E27FC236}">
                  <a16:creationId xmlns:a16="http://schemas.microsoft.com/office/drawing/2014/main" id="{E620E6F6-FAAA-40CC-8812-42B439C05A5F}"/>
                </a:ext>
              </a:extLst>
            </p:cNvPr>
            <p:cNvSpPr/>
            <p:nvPr/>
          </p:nvSpPr>
          <p:spPr>
            <a:xfrm>
              <a:off x="2069563" y="5364804"/>
              <a:ext cx="152519" cy="1368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3994488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avrundede hjørner 26">
            <a:extLst>
              <a:ext uri="{FF2B5EF4-FFF2-40B4-BE49-F238E27FC236}">
                <a16:creationId xmlns:a16="http://schemas.microsoft.com/office/drawing/2014/main" id="{2C353E6E-2F57-4DCE-A600-F53F5F5F7977}"/>
              </a:ext>
            </a:extLst>
          </p:cNvPr>
          <p:cNvSpPr/>
          <p:nvPr/>
        </p:nvSpPr>
        <p:spPr>
          <a:xfrm>
            <a:off x="5131397" y="2391995"/>
            <a:ext cx="4428216" cy="923330"/>
          </a:xfrm>
          <a:prstGeom prst="roundRect">
            <a:avLst>
              <a:gd name="adj" fmla="val 0"/>
            </a:avLst>
          </a:prstGeom>
          <a:solidFill>
            <a:srgbClr val="B3E4FF">
              <a:alpha val="1607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25182678-30EF-435B-90B2-234FC06EDC1F}"/>
              </a:ext>
            </a:extLst>
          </p:cNvPr>
          <p:cNvSpPr>
            <a:spLocks noGrp="1"/>
          </p:cNvSpPr>
          <p:nvPr>
            <p:ph type="title"/>
          </p:nvPr>
        </p:nvSpPr>
        <p:spPr>
          <a:xfrm>
            <a:off x="609600" y="-28627"/>
            <a:ext cx="10972800" cy="1780107"/>
          </a:xfrm>
        </p:spPr>
        <p:txBody>
          <a:bodyPr>
            <a:normAutofit/>
          </a:bodyPr>
          <a:lstStyle/>
          <a:p>
            <a:r>
              <a:rPr lang="nb-NO" sz="5400" b="1" dirty="0">
                <a:latin typeface="+mn-lt"/>
              </a:rPr>
              <a:t>DINE SPAREALTERNATIVER</a:t>
            </a:r>
            <a:br>
              <a:rPr lang="nb-NO" dirty="0">
                <a:latin typeface="+mn-lt"/>
              </a:rPr>
            </a:br>
            <a:r>
              <a:rPr lang="nb-NO" sz="2000" dirty="0">
                <a:latin typeface="+mn-lt"/>
              </a:rPr>
              <a:t>- får du betalt for risikoen du tar? (les: Risikopremie)</a:t>
            </a:r>
          </a:p>
        </p:txBody>
      </p:sp>
      <p:sp>
        <p:nvSpPr>
          <p:cNvPr id="3" name="Bue 2">
            <a:extLst>
              <a:ext uri="{FF2B5EF4-FFF2-40B4-BE49-F238E27FC236}">
                <a16:creationId xmlns:a16="http://schemas.microsoft.com/office/drawing/2014/main" id="{8C6AD2C6-8D87-4BDF-A02D-6DC4A5072D71}"/>
              </a:ext>
            </a:extLst>
          </p:cNvPr>
          <p:cNvSpPr/>
          <p:nvPr/>
        </p:nvSpPr>
        <p:spPr>
          <a:xfrm rot="18268828">
            <a:off x="-488269" y="1097207"/>
            <a:ext cx="25793220" cy="27698956"/>
          </a:xfrm>
          <a:prstGeom prst="arc">
            <a:avLst>
              <a:gd name="adj1" fmla="val 16621913"/>
              <a:gd name="adj2" fmla="val 19075982"/>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cxnSp>
        <p:nvCxnSpPr>
          <p:cNvPr id="4" name="Rett linje 3">
            <a:extLst>
              <a:ext uri="{FF2B5EF4-FFF2-40B4-BE49-F238E27FC236}">
                <a16:creationId xmlns:a16="http://schemas.microsoft.com/office/drawing/2014/main" id="{25022A03-9BBD-4768-B65C-F4E472432910}"/>
              </a:ext>
            </a:extLst>
          </p:cNvPr>
          <p:cNvCxnSpPr>
            <a:cxnSpLocks/>
          </p:cNvCxnSpPr>
          <p:nvPr/>
        </p:nvCxnSpPr>
        <p:spPr>
          <a:xfrm>
            <a:off x="2017486" y="1473200"/>
            <a:ext cx="0" cy="4361542"/>
          </a:xfrm>
          <a:prstGeom prst="line">
            <a:avLst/>
          </a:prstGeom>
          <a:ln w="57150">
            <a:solidFill>
              <a:srgbClr val="003B5C"/>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Rett linje 4">
            <a:extLst>
              <a:ext uri="{FF2B5EF4-FFF2-40B4-BE49-F238E27FC236}">
                <a16:creationId xmlns:a16="http://schemas.microsoft.com/office/drawing/2014/main" id="{F16910ED-464F-4490-B08B-B6DD67830C7E}"/>
              </a:ext>
            </a:extLst>
          </p:cNvPr>
          <p:cNvCxnSpPr>
            <a:cxnSpLocks/>
          </p:cNvCxnSpPr>
          <p:nvPr/>
        </p:nvCxnSpPr>
        <p:spPr>
          <a:xfrm flipV="1">
            <a:off x="2002973" y="5791201"/>
            <a:ext cx="8474068" cy="9051"/>
          </a:xfrm>
          <a:prstGeom prst="line">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 name="TekstSylinder 5">
            <a:extLst>
              <a:ext uri="{FF2B5EF4-FFF2-40B4-BE49-F238E27FC236}">
                <a16:creationId xmlns:a16="http://schemas.microsoft.com/office/drawing/2014/main" id="{FF84CD64-B473-43E2-A708-3E2213D4633F}"/>
              </a:ext>
            </a:extLst>
          </p:cNvPr>
          <p:cNvSpPr txBox="1"/>
          <p:nvPr/>
        </p:nvSpPr>
        <p:spPr>
          <a:xfrm>
            <a:off x="374205" y="1759424"/>
            <a:ext cx="1707832" cy="1200329"/>
          </a:xfrm>
          <a:prstGeom prst="rect">
            <a:avLst/>
          </a:prstGeom>
          <a:noFill/>
        </p:spPr>
        <p:txBody>
          <a:bodyPr wrap="square" rtlCol="0">
            <a:spAutoFit/>
          </a:bodyPr>
          <a:lstStyle/>
          <a:p>
            <a:r>
              <a:rPr lang="nb-NO" sz="2400" b="1" dirty="0">
                <a:solidFill>
                  <a:srgbClr val="003B5C"/>
                </a:solidFill>
              </a:rPr>
              <a:t>Forventet avkastning eller rente</a:t>
            </a:r>
          </a:p>
        </p:txBody>
      </p:sp>
      <p:sp>
        <p:nvSpPr>
          <p:cNvPr id="7" name="TekstSylinder 6">
            <a:extLst>
              <a:ext uri="{FF2B5EF4-FFF2-40B4-BE49-F238E27FC236}">
                <a16:creationId xmlns:a16="http://schemas.microsoft.com/office/drawing/2014/main" id="{1A18268F-6C30-4FEB-B53B-6A66230B568D}"/>
              </a:ext>
            </a:extLst>
          </p:cNvPr>
          <p:cNvSpPr txBox="1"/>
          <p:nvPr/>
        </p:nvSpPr>
        <p:spPr>
          <a:xfrm>
            <a:off x="7500648" y="5815333"/>
            <a:ext cx="1258723" cy="461665"/>
          </a:xfrm>
          <a:prstGeom prst="rect">
            <a:avLst/>
          </a:prstGeom>
          <a:noFill/>
        </p:spPr>
        <p:txBody>
          <a:bodyPr wrap="square" rtlCol="0">
            <a:spAutoFit/>
          </a:bodyPr>
          <a:lstStyle/>
          <a:p>
            <a:r>
              <a:rPr lang="nb-NO" sz="2400" b="1" dirty="0">
                <a:solidFill>
                  <a:srgbClr val="003B5C"/>
                </a:solidFill>
              </a:rPr>
              <a:t>Risiko</a:t>
            </a:r>
          </a:p>
        </p:txBody>
      </p:sp>
      <p:sp>
        <p:nvSpPr>
          <p:cNvPr id="8" name="TekstSylinder 7">
            <a:extLst>
              <a:ext uri="{FF2B5EF4-FFF2-40B4-BE49-F238E27FC236}">
                <a16:creationId xmlns:a16="http://schemas.microsoft.com/office/drawing/2014/main" id="{411136EE-F202-433D-AA78-918335C9D826}"/>
              </a:ext>
            </a:extLst>
          </p:cNvPr>
          <p:cNvSpPr txBox="1"/>
          <p:nvPr/>
        </p:nvSpPr>
        <p:spPr>
          <a:xfrm>
            <a:off x="2184404" y="5483424"/>
            <a:ext cx="3733796" cy="307777"/>
          </a:xfrm>
          <a:prstGeom prst="rect">
            <a:avLst/>
          </a:prstGeom>
          <a:noFill/>
        </p:spPr>
        <p:txBody>
          <a:bodyPr wrap="square" rtlCol="0">
            <a:spAutoFit/>
          </a:bodyPr>
          <a:lstStyle/>
          <a:p>
            <a:pPr marL="285750" indent="-285750">
              <a:buFont typeface="Arial" panose="020B0604020202020204" pitchFamily="34" charset="0"/>
              <a:buChar char="•"/>
            </a:pPr>
            <a:r>
              <a:rPr lang="nb-NO" sz="1400" b="1" dirty="0">
                <a:solidFill>
                  <a:srgbClr val="003B5C"/>
                </a:solidFill>
              </a:rPr>
              <a:t>Bankkonto</a:t>
            </a:r>
          </a:p>
        </p:txBody>
      </p:sp>
      <p:sp>
        <p:nvSpPr>
          <p:cNvPr id="9" name="TekstSylinder 8">
            <a:extLst>
              <a:ext uri="{FF2B5EF4-FFF2-40B4-BE49-F238E27FC236}">
                <a16:creationId xmlns:a16="http://schemas.microsoft.com/office/drawing/2014/main" id="{3A25E375-6700-49EA-B195-2D1CA582143C}"/>
              </a:ext>
            </a:extLst>
          </p:cNvPr>
          <p:cNvSpPr txBox="1"/>
          <p:nvPr/>
        </p:nvSpPr>
        <p:spPr>
          <a:xfrm>
            <a:off x="2540006" y="5175647"/>
            <a:ext cx="3733796"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a:solidFill>
                  <a:srgbClr val="003B5C"/>
                </a:solidFill>
              </a:rPr>
              <a:t>Pengemarkedsfond</a:t>
            </a:r>
          </a:p>
        </p:txBody>
      </p:sp>
      <p:sp>
        <p:nvSpPr>
          <p:cNvPr id="10" name="TekstSylinder 9">
            <a:extLst>
              <a:ext uri="{FF2B5EF4-FFF2-40B4-BE49-F238E27FC236}">
                <a16:creationId xmlns:a16="http://schemas.microsoft.com/office/drawing/2014/main" id="{27363B39-FEB1-4591-B571-7D3CBAF48892}"/>
              </a:ext>
            </a:extLst>
          </p:cNvPr>
          <p:cNvSpPr txBox="1"/>
          <p:nvPr/>
        </p:nvSpPr>
        <p:spPr>
          <a:xfrm>
            <a:off x="2870204" y="4861124"/>
            <a:ext cx="3733796"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a:solidFill>
                  <a:srgbClr val="003B5C"/>
                </a:solidFill>
              </a:rPr>
              <a:t>Sertifikater</a:t>
            </a:r>
          </a:p>
        </p:txBody>
      </p:sp>
      <p:sp>
        <p:nvSpPr>
          <p:cNvPr id="11" name="TekstSylinder 10">
            <a:extLst>
              <a:ext uri="{FF2B5EF4-FFF2-40B4-BE49-F238E27FC236}">
                <a16:creationId xmlns:a16="http://schemas.microsoft.com/office/drawing/2014/main" id="{55D7FE18-7338-4CFE-8AF7-1065DA6B9C45}"/>
              </a:ext>
            </a:extLst>
          </p:cNvPr>
          <p:cNvSpPr txBox="1"/>
          <p:nvPr/>
        </p:nvSpPr>
        <p:spPr>
          <a:xfrm>
            <a:off x="3295301" y="4544296"/>
            <a:ext cx="3733796"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a:solidFill>
                  <a:srgbClr val="003B5C"/>
                </a:solidFill>
              </a:rPr>
              <a:t>Obligasjonsfond</a:t>
            </a:r>
          </a:p>
        </p:txBody>
      </p:sp>
      <p:sp>
        <p:nvSpPr>
          <p:cNvPr id="12" name="TekstSylinder 11">
            <a:extLst>
              <a:ext uri="{FF2B5EF4-FFF2-40B4-BE49-F238E27FC236}">
                <a16:creationId xmlns:a16="http://schemas.microsoft.com/office/drawing/2014/main" id="{7738B2CF-1224-4837-BC1E-6EE838581CC5}"/>
              </a:ext>
            </a:extLst>
          </p:cNvPr>
          <p:cNvSpPr txBox="1"/>
          <p:nvPr/>
        </p:nvSpPr>
        <p:spPr>
          <a:xfrm>
            <a:off x="6476392" y="2651976"/>
            <a:ext cx="3019589" cy="307777"/>
          </a:xfrm>
          <a:prstGeom prst="rect">
            <a:avLst/>
          </a:prstGeom>
          <a:noFill/>
        </p:spPr>
        <p:txBody>
          <a:bodyPr wrap="square" rtlCol="0">
            <a:spAutoFit/>
          </a:bodyPr>
          <a:lstStyle/>
          <a:p>
            <a:pPr marL="285750" indent="-285750">
              <a:buFont typeface="Arial" panose="020B0604020202020204" pitchFamily="34" charset="0"/>
              <a:buChar char="•"/>
            </a:pPr>
            <a:r>
              <a:rPr lang="nb-NO" sz="1400" b="1" dirty="0">
                <a:solidFill>
                  <a:srgbClr val="003B5C"/>
                </a:solidFill>
              </a:rPr>
              <a:t>Egenkapitalbevis (sparebanker)</a:t>
            </a:r>
          </a:p>
        </p:txBody>
      </p:sp>
      <p:sp>
        <p:nvSpPr>
          <p:cNvPr id="13" name="TekstSylinder 12">
            <a:extLst>
              <a:ext uri="{FF2B5EF4-FFF2-40B4-BE49-F238E27FC236}">
                <a16:creationId xmlns:a16="http://schemas.microsoft.com/office/drawing/2014/main" id="{CABC8547-3124-44A5-A87D-DCA2EF4CE7BB}"/>
              </a:ext>
            </a:extLst>
          </p:cNvPr>
          <p:cNvSpPr txBox="1"/>
          <p:nvPr/>
        </p:nvSpPr>
        <p:spPr>
          <a:xfrm>
            <a:off x="4127500" y="3865533"/>
            <a:ext cx="3733796"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a:solidFill>
                  <a:srgbClr val="003B5C"/>
                </a:solidFill>
              </a:rPr>
              <a:t>Kombinasjonsfond</a:t>
            </a:r>
          </a:p>
        </p:txBody>
      </p:sp>
      <p:sp>
        <p:nvSpPr>
          <p:cNvPr id="14" name="TekstSylinder 13">
            <a:extLst>
              <a:ext uri="{FF2B5EF4-FFF2-40B4-BE49-F238E27FC236}">
                <a16:creationId xmlns:a16="http://schemas.microsoft.com/office/drawing/2014/main" id="{9633C2B1-70EA-4D4C-A86C-87516874E7B0}"/>
              </a:ext>
            </a:extLst>
          </p:cNvPr>
          <p:cNvSpPr txBox="1"/>
          <p:nvPr/>
        </p:nvSpPr>
        <p:spPr>
          <a:xfrm>
            <a:off x="4697645" y="3542675"/>
            <a:ext cx="3733796"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a:solidFill>
                  <a:srgbClr val="003B5C"/>
                </a:solidFill>
              </a:rPr>
              <a:t>Eiendom (ikke egen bolig)</a:t>
            </a:r>
          </a:p>
        </p:txBody>
      </p:sp>
      <p:sp>
        <p:nvSpPr>
          <p:cNvPr id="15" name="TekstSylinder 14">
            <a:extLst>
              <a:ext uri="{FF2B5EF4-FFF2-40B4-BE49-F238E27FC236}">
                <a16:creationId xmlns:a16="http://schemas.microsoft.com/office/drawing/2014/main" id="{C0B42450-C691-4FC0-934D-AF220FEC01CC}"/>
              </a:ext>
            </a:extLst>
          </p:cNvPr>
          <p:cNvSpPr txBox="1"/>
          <p:nvPr/>
        </p:nvSpPr>
        <p:spPr>
          <a:xfrm>
            <a:off x="5221813" y="3235210"/>
            <a:ext cx="2764374"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a:solidFill>
                  <a:srgbClr val="003B5C"/>
                </a:solidFill>
              </a:rPr>
              <a:t>Aksje indeksobligasjoner</a:t>
            </a:r>
          </a:p>
        </p:txBody>
      </p:sp>
      <p:sp>
        <p:nvSpPr>
          <p:cNvPr id="16" name="TekstSylinder 15">
            <a:extLst>
              <a:ext uri="{FF2B5EF4-FFF2-40B4-BE49-F238E27FC236}">
                <a16:creationId xmlns:a16="http://schemas.microsoft.com/office/drawing/2014/main" id="{6AFBAF96-9F95-4B78-B2EB-DB112B2CA93E}"/>
              </a:ext>
            </a:extLst>
          </p:cNvPr>
          <p:cNvSpPr txBox="1"/>
          <p:nvPr/>
        </p:nvSpPr>
        <p:spPr>
          <a:xfrm>
            <a:off x="5816600" y="2918382"/>
            <a:ext cx="2338576" cy="307777"/>
          </a:xfrm>
          <a:prstGeom prst="rect">
            <a:avLst/>
          </a:prstGeom>
          <a:noFill/>
        </p:spPr>
        <p:txBody>
          <a:bodyPr wrap="square" rtlCol="0">
            <a:spAutoFit/>
          </a:bodyPr>
          <a:lstStyle/>
          <a:p>
            <a:pPr marL="285750" indent="-285750">
              <a:buFont typeface="Arial" panose="020B0604020202020204" pitchFamily="34" charset="0"/>
              <a:buChar char="•"/>
            </a:pPr>
            <a:r>
              <a:rPr lang="nb-NO" sz="1400" b="1" dirty="0">
                <a:solidFill>
                  <a:srgbClr val="003B5C"/>
                </a:solidFill>
              </a:rPr>
              <a:t>Aksje og indeksfond</a:t>
            </a:r>
          </a:p>
        </p:txBody>
      </p:sp>
      <p:sp>
        <p:nvSpPr>
          <p:cNvPr id="17" name="TekstSylinder 16">
            <a:extLst>
              <a:ext uri="{FF2B5EF4-FFF2-40B4-BE49-F238E27FC236}">
                <a16:creationId xmlns:a16="http://schemas.microsoft.com/office/drawing/2014/main" id="{B4B41BC7-4C69-45E0-840F-CCC25CB6EF5A}"/>
              </a:ext>
            </a:extLst>
          </p:cNvPr>
          <p:cNvSpPr txBox="1"/>
          <p:nvPr/>
        </p:nvSpPr>
        <p:spPr>
          <a:xfrm>
            <a:off x="7164770" y="2393494"/>
            <a:ext cx="1393052" cy="307777"/>
          </a:xfrm>
          <a:prstGeom prst="rect">
            <a:avLst/>
          </a:prstGeom>
          <a:noFill/>
        </p:spPr>
        <p:txBody>
          <a:bodyPr wrap="square" rtlCol="0">
            <a:spAutoFit/>
          </a:bodyPr>
          <a:lstStyle/>
          <a:p>
            <a:pPr marL="285750" indent="-285750">
              <a:buFont typeface="Arial" panose="020B0604020202020204" pitchFamily="34" charset="0"/>
              <a:buChar char="•"/>
            </a:pPr>
            <a:r>
              <a:rPr lang="nb-NO" sz="1400" b="1" dirty="0">
                <a:solidFill>
                  <a:srgbClr val="003B5C"/>
                </a:solidFill>
              </a:rPr>
              <a:t>Aksjer</a:t>
            </a:r>
          </a:p>
        </p:txBody>
      </p:sp>
      <p:sp>
        <p:nvSpPr>
          <p:cNvPr id="18" name="TekstSylinder 17">
            <a:extLst>
              <a:ext uri="{FF2B5EF4-FFF2-40B4-BE49-F238E27FC236}">
                <a16:creationId xmlns:a16="http://schemas.microsoft.com/office/drawing/2014/main" id="{76902D90-466E-4304-B9B6-543BE2A31F9C}"/>
              </a:ext>
            </a:extLst>
          </p:cNvPr>
          <p:cNvSpPr txBox="1"/>
          <p:nvPr/>
        </p:nvSpPr>
        <p:spPr>
          <a:xfrm>
            <a:off x="3660956" y="4194373"/>
            <a:ext cx="3733796"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a:solidFill>
                  <a:srgbClr val="003B5C"/>
                </a:solidFill>
              </a:rPr>
              <a:t>Obligasjoner</a:t>
            </a:r>
          </a:p>
        </p:txBody>
      </p:sp>
      <p:sp>
        <p:nvSpPr>
          <p:cNvPr id="20" name="TekstSylinder 19">
            <a:extLst>
              <a:ext uri="{FF2B5EF4-FFF2-40B4-BE49-F238E27FC236}">
                <a16:creationId xmlns:a16="http://schemas.microsoft.com/office/drawing/2014/main" id="{816A13EE-7111-40A3-9FD3-15ECFD79FC9A}"/>
              </a:ext>
            </a:extLst>
          </p:cNvPr>
          <p:cNvSpPr txBox="1"/>
          <p:nvPr/>
        </p:nvSpPr>
        <p:spPr>
          <a:xfrm>
            <a:off x="8722599" y="1994663"/>
            <a:ext cx="1299959"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a:solidFill>
                  <a:srgbClr val="003B5C"/>
                </a:solidFill>
              </a:rPr>
              <a:t>Valuta</a:t>
            </a:r>
          </a:p>
        </p:txBody>
      </p:sp>
      <p:sp>
        <p:nvSpPr>
          <p:cNvPr id="22" name="TekstSylinder 21">
            <a:extLst>
              <a:ext uri="{FF2B5EF4-FFF2-40B4-BE49-F238E27FC236}">
                <a16:creationId xmlns:a16="http://schemas.microsoft.com/office/drawing/2014/main" id="{BAECED16-B93D-41C7-BC8E-A23282E8842F}"/>
              </a:ext>
            </a:extLst>
          </p:cNvPr>
          <p:cNvSpPr txBox="1"/>
          <p:nvPr/>
        </p:nvSpPr>
        <p:spPr>
          <a:xfrm>
            <a:off x="7644644" y="4801557"/>
            <a:ext cx="4532571" cy="830997"/>
          </a:xfrm>
          <a:prstGeom prst="rect">
            <a:avLst/>
          </a:prstGeom>
          <a:noFill/>
        </p:spPr>
        <p:txBody>
          <a:bodyPr wrap="square" rtlCol="0">
            <a:spAutoFit/>
          </a:bodyPr>
          <a:lstStyle/>
          <a:p>
            <a:r>
              <a:rPr lang="nb-NO" sz="2400" dirty="0"/>
              <a:t>Desto høyere risiko du tar, desto høyere gevinst bør du forvente.</a:t>
            </a:r>
          </a:p>
        </p:txBody>
      </p:sp>
      <p:sp>
        <p:nvSpPr>
          <p:cNvPr id="24" name="TekstSylinder 23">
            <a:extLst>
              <a:ext uri="{FF2B5EF4-FFF2-40B4-BE49-F238E27FC236}">
                <a16:creationId xmlns:a16="http://schemas.microsoft.com/office/drawing/2014/main" id="{011ACDCB-FE1F-4088-BEBC-4B870533284F}"/>
              </a:ext>
            </a:extLst>
          </p:cNvPr>
          <p:cNvSpPr txBox="1"/>
          <p:nvPr/>
        </p:nvSpPr>
        <p:spPr>
          <a:xfrm>
            <a:off x="7861296" y="2144301"/>
            <a:ext cx="1821868"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a:solidFill>
                  <a:srgbClr val="003B5C"/>
                </a:solidFill>
              </a:rPr>
              <a:t>Unoterte aksjer</a:t>
            </a:r>
          </a:p>
        </p:txBody>
      </p:sp>
      <p:sp>
        <p:nvSpPr>
          <p:cNvPr id="25" name="TekstSylinder 24">
            <a:extLst>
              <a:ext uri="{FF2B5EF4-FFF2-40B4-BE49-F238E27FC236}">
                <a16:creationId xmlns:a16="http://schemas.microsoft.com/office/drawing/2014/main" id="{731D4036-01A7-4200-B17C-955EFED3FA40}"/>
              </a:ext>
            </a:extLst>
          </p:cNvPr>
          <p:cNvSpPr txBox="1"/>
          <p:nvPr/>
        </p:nvSpPr>
        <p:spPr>
          <a:xfrm>
            <a:off x="10022558" y="1796817"/>
            <a:ext cx="1821868" cy="523220"/>
          </a:xfrm>
          <a:prstGeom prst="rect">
            <a:avLst/>
          </a:prstGeom>
          <a:noFill/>
        </p:spPr>
        <p:txBody>
          <a:bodyPr wrap="square" rtlCol="0">
            <a:spAutoFit/>
          </a:bodyPr>
          <a:lstStyle/>
          <a:p>
            <a:pPr marL="285750" indent="-285750">
              <a:buFont typeface="Arial" panose="020B0604020202020204" pitchFamily="34" charset="0"/>
              <a:buChar char="•"/>
            </a:pPr>
            <a:r>
              <a:rPr lang="nb-NO" sz="1400" dirty="0" err="1">
                <a:solidFill>
                  <a:srgbClr val="003B5C"/>
                </a:solidFill>
              </a:rPr>
              <a:t>Startups</a:t>
            </a:r>
            <a:r>
              <a:rPr lang="nb-NO" sz="1400" dirty="0">
                <a:solidFill>
                  <a:srgbClr val="003B5C"/>
                </a:solidFill>
              </a:rPr>
              <a:t>/ folkefinansering</a:t>
            </a:r>
          </a:p>
        </p:txBody>
      </p:sp>
      <p:sp>
        <p:nvSpPr>
          <p:cNvPr id="26" name="TekstSylinder 25">
            <a:extLst>
              <a:ext uri="{FF2B5EF4-FFF2-40B4-BE49-F238E27FC236}">
                <a16:creationId xmlns:a16="http://schemas.microsoft.com/office/drawing/2014/main" id="{6EC7CEF3-37FB-435B-8E6E-B88F884F2871}"/>
              </a:ext>
            </a:extLst>
          </p:cNvPr>
          <p:cNvSpPr txBox="1"/>
          <p:nvPr/>
        </p:nvSpPr>
        <p:spPr>
          <a:xfrm>
            <a:off x="11194446" y="1597789"/>
            <a:ext cx="1299959" cy="307777"/>
          </a:xfrm>
          <a:prstGeom prst="rect">
            <a:avLst/>
          </a:prstGeom>
          <a:noFill/>
        </p:spPr>
        <p:txBody>
          <a:bodyPr wrap="square" rtlCol="0">
            <a:spAutoFit/>
          </a:bodyPr>
          <a:lstStyle/>
          <a:p>
            <a:pPr marL="285750" indent="-285750">
              <a:buFont typeface="Arial" panose="020B0604020202020204" pitchFamily="34" charset="0"/>
              <a:buChar char="•"/>
            </a:pPr>
            <a:r>
              <a:rPr lang="nb-NO" sz="1400" dirty="0" err="1">
                <a:solidFill>
                  <a:srgbClr val="003B5C"/>
                </a:solidFill>
              </a:rPr>
              <a:t>Crypto</a:t>
            </a:r>
            <a:endParaRPr lang="nb-NO" sz="1400" dirty="0">
              <a:solidFill>
                <a:srgbClr val="003B5C"/>
              </a:solidFill>
            </a:endParaRPr>
          </a:p>
        </p:txBody>
      </p:sp>
      <p:sp>
        <p:nvSpPr>
          <p:cNvPr id="29" name="TekstSylinder 28">
            <a:extLst>
              <a:ext uri="{FF2B5EF4-FFF2-40B4-BE49-F238E27FC236}">
                <a16:creationId xmlns:a16="http://schemas.microsoft.com/office/drawing/2014/main" id="{A7184AA1-8B4F-4511-A4FF-41A36A5F133E}"/>
              </a:ext>
            </a:extLst>
          </p:cNvPr>
          <p:cNvSpPr txBox="1"/>
          <p:nvPr/>
        </p:nvSpPr>
        <p:spPr>
          <a:xfrm>
            <a:off x="1729649" y="6466901"/>
            <a:ext cx="8509885" cy="276999"/>
          </a:xfrm>
          <a:prstGeom prst="rect">
            <a:avLst/>
          </a:prstGeom>
          <a:noFill/>
        </p:spPr>
        <p:txBody>
          <a:bodyPr wrap="square" rtlCol="0">
            <a:spAutoFit/>
          </a:bodyPr>
          <a:lstStyle/>
          <a:p>
            <a:r>
              <a:rPr lang="nb-NO" sz="1200" i="1" dirty="0"/>
              <a:t>Husk at historisk avkastning ikke er noen garanti for fremtidig avkastning.</a:t>
            </a:r>
          </a:p>
        </p:txBody>
      </p:sp>
    </p:spTree>
    <p:extLst>
      <p:ext uri="{BB962C8B-B14F-4D97-AF65-F5344CB8AC3E}">
        <p14:creationId xmlns:p14="http://schemas.microsoft.com/office/powerpoint/2010/main" val="100027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ue 1">
            <a:extLst>
              <a:ext uri="{FF2B5EF4-FFF2-40B4-BE49-F238E27FC236}">
                <a16:creationId xmlns:a16="http://schemas.microsoft.com/office/drawing/2014/main" id="{9661EA2D-9429-46F5-8071-E3D03F8C1E87}"/>
              </a:ext>
            </a:extLst>
          </p:cNvPr>
          <p:cNvSpPr/>
          <p:nvPr/>
        </p:nvSpPr>
        <p:spPr>
          <a:xfrm rot="18268828">
            <a:off x="-488269" y="1097207"/>
            <a:ext cx="25793220" cy="27698956"/>
          </a:xfrm>
          <a:prstGeom prst="arc">
            <a:avLst>
              <a:gd name="adj1" fmla="val 16621913"/>
              <a:gd name="adj2" fmla="val 18737374"/>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cxnSp>
        <p:nvCxnSpPr>
          <p:cNvPr id="4" name="Rett linje 3">
            <a:extLst>
              <a:ext uri="{FF2B5EF4-FFF2-40B4-BE49-F238E27FC236}">
                <a16:creationId xmlns:a16="http://schemas.microsoft.com/office/drawing/2014/main" id="{40A80BFE-CD4D-416C-A1E4-B765C3C8E4D3}"/>
              </a:ext>
            </a:extLst>
          </p:cNvPr>
          <p:cNvCxnSpPr>
            <a:cxnSpLocks/>
          </p:cNvCxnSpPr>
          <p:nvPr/>
        </p:nvCxnSpPr>
        <p:spPr>
          <a:xfrm>
            <a:off x="2017486" y="1473200"/>
            <a:ext cx="0" cy="4361542"/>
          </a:xfrm>
          <a:prstGeom prst="line">
            <a:avLst/>
          </a:prstGeom>
          <a:ln w="57150">
            <a:solidFill>
              <a:srgbClr val="003B5C"/>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Rett linje 5">
            <a:extLst>
              <a:ext uri="{FF2B5EF4-FFF2-40B4-BE49-F238E27FC236}">
                <a16:creationId xmlns:a16="http://schemas.microsoft.com/office/drawing/2014/main" id="{655BE751-2FC6-44A5-8DA0-F07057CEA506}"/>
              </a:ext>
            </a:extLst>
          </p:cNvPr>
          <p:cNvCxnSpPr>
            <a:cxnSpLocks/>
          </p:cNvCxnSpPr>
          <p:nvPr/>
        </p:nvCxnSpPr>
        <p:spPr>
          <a:xfrm>
            <a:off x="2002973" y="5800252"/>
            <a:ext cx="8683388" cy="0"/>
          </a:xfrm>
          <a:prstGeom prst="line">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9" name="TekstSylinder 18">
            <a:extLst>
              <a:ext uri="{FF2B5EF4-FFF2-40B4-BE49-F238E27FC236}">
                <a16:creationId xmlns:a16="http://schemas.microsoft.com/office/drawing/2014/main" id="{47CD341E-26EF-4DCE-9756-4DEF090BE0A4}"/>
              </a:ext>
            </a:extLst>
          </p:cNvPr>
          <p:cNvSpPr txBox="1"/>
          <p:nvPr/>
        </p:nvSpPr>
        <p:spPr>
          <a:xfrm>
            <a:off x="459184" y="1631202"/>
            <a:ext cx="1558302" cy="1200329"/>
          </a:xfrm>
          <a:prstGeom prst="rect">
            <a:avLst/>
          </a:prstGeom>
          <a:noFill/>
        </p:spPr>
        <p:txBody>
          <a:bodyPr wrap="square" rtlCol="0">
            <a:spAutoFit/>
          </a:bodyPr>
          <a:lstStyle/>
          <a:p>
            <a:r>
              <a:rPr lang="nb-NO" sz="2400" b="1" dirty="0">
                <a:solidFill>
                  <a:srgbClr val="003B5C"/>
                </a:solidFill>
              </a:rPr>
              <a:t>Forventet</a:t>
            </a:r>
          </a:p>
          <a:p>
            <a:r>
              <a:rPr lang="nb-NO" sz="2400" b="1" dirty="0">
                <a:solidFill>
                  <a:srgbClr val="003B5C"/>
                </a:solidFill>
              </a:rPr>
              <a:t>avkastning</a:t>
            </a:r>
          </a:p>
          <a:p>
            <a:r>
              <a:rPr lang="nb-NO" sz="2400" b="1" dirty="0">
                <a:solidFill>
                  <a:srgbClr val="003B5C"/>
                </a:solidFill>
              </a:rPr>
              <a:t>eller rente</a:t>
            </a:r>
          </a:p>
        </p:txBody>
      </p:sp>
      <p:sp>
        <p:nvSpPr>
          <p:cNvPr id="20" name="TekstSylinder 19">
            <a:extLst>
              <a:ext uri="{FF2B5EF4-FFF2-40B4-BE49-F238E27FC236}">
                <a16:creationId xmlns:a16="http://schemas.microsoft.com/office/drawing/2014/main" id="{D67655C6-A061-49DA-A336-9A3CAF6DB8CE}"/>
              </a:ext>
            </a:extLst>
          </p:cNvPr>
          <p:cNvSpPr txBox="1"/>
          <p:nvPr/>
        </p:nvSpPr>
        <p:spPr>
          <a:xfrm>
            <a:off x="7500648" y="5815333"/>
            <a:ext cx="1258723" cy="461665"/>
          </a:xfrm>
          <a:prstGeom prst="rect">
            <a:avLst/>
          </a:prstGeom>
          <a:noFill/>
        </p:spPr>
        <p:txBody>
          <a:bodyPr wrap="square" rtlCol="0">
            <a:spAutoFit/>
          </a:bodyPr>
          <a:lstStyle/>
          <a:p>
            <a:r>
              <a:rPr lang="nb-NO" sz="2400" b="1" dirty="0">
                <a:solidFill>
                  <a:srgbClr val="003B5C"/>
                </a:solidFill>
              </a:rPr>
              <a:t>Risiko</a:t>
            </a:r>
          </a:p>
        </p:txBody>
      </p:sp>
      <p:sp>
        <p:nvSpPr>
          <p:cNvPr id="27" name="TekstSylinder 26">
            <a:extLst>
              <a:ext uri="{FF2B5EF4-FFF2-40B4-BE49-F238E27FC236}">
                <a16:creationId xmlns:a16="http://schemas.microsoft.com/office/drawing/2014/main" id="{849D7608-6A04-4BF7-9FB8-588BA0D9FD04}"/>
              </a:ext>
            </a:extLst>
          </p:cNvPr>
          <p:cNvSpPr txBox="1"/>
          <p:nvPr/>
        </p:nvSpPr>
        <p:spPr>
          <a:xfrm>
            <a:off x="7110093" y="4591719"/>
            <a:ext cx="4596878" cy="830997"/>
          </a:xfrm>
          <a:prstGeom prst="rect">
            <a:avLst/>
          </a:prstGeom>
          <a:noFill/>
        </p:spPr>
        <p:txBody>
          <a:bodyPr wrap="square" rtlCol="0">
            <a:spAutoFit/>
          </a:bodyPr>
          <a:lstStyle/>
          <a:p>
            <a:r>
              <a:rPr lang="nb-NO" sz="2400" dirty="0"/>
              <a:t>Desto høyere risiko du tar, desto høyere avkastning skal du forvente.</a:t>
            </a:r>
          </a:p>
        </p:txBody>
      </p:sp>
      <p:sp>
        <p:nvSpPr>
          <p:cNvPr id="26" name="Ellipse 25">
            <a:extLst>
              <a:ext uri="{FF2B5EF4-FFF2-40B4-BE49-F238E27FC236}">
                <a16:creationId xmlns:a16="http://schemas.microsoft.com/office/drawing/2014/main" id="{9B82B934-8BB2-4B2F-AA4F-70C23FF93D4B}"/>
              </a:ext>
            </a:extLst>
          </p:cNvPr>
          <p:cNvSpPr/>
          <p:nvPr/>
        </p:nvSpPr>
        <p:spPr>
          <a:xfrm>
            <a:off x="1981200" y="4167812"/>
            <a:ext cx="1123243" cy="11543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dirty="0">
                <a:solidFill>
                  <a:schemeClr val="tx1"/>
                </a:solidFill>
              </a:rPr>
              <a:t>BSU</a:t>
            </a:r>
          </a:p>
          <a:p>
            <a:pPr algn="ctr"/>
            <a:r>
              <a:rPr lang="nb-NO" dirty="0">
                <a:solidFill>
                  <a:schemeClr val="tx1"/>
                </a:solidFill>
              </a:rPr>
              <a:t>3,9%</a:t>
            </a:r>
          </a:p>
        </p:txBody>
      </p:sp>
      <p:sp>
        <p:nvSpPr>
          <p:cNvPr id="28" name="Ellipse 27">
            <a:extLst>
              <a:ext uri="{FF2B5EF4-FFF2-40B4-BE49-F238E27FC236}">
                <a16:creationId xmlns:a16="http://schemas.microsoft.com/office/drawing/2014/main" id="{853F44FB-7033-448F-8AF9-4E12402F2088}"/>
              </a:ext>
            </a:extLst>
          </p:cNvPr>
          <p:cNvSpPr/>
          <p:nvPr/>
        </p:nvSpPr>
        <p:spPr>
          <a:xfrm>
            <a:off x="2006989" y="5022838"/>
            <a:ext cx="1123243" cy="11543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tIns="36000" rIns="0" bIns="36000" rtlCol="0" anchor="ctr"/>
          <a:lstStyle/>
          <a:p>
            <a:pPr algn="ctr"/>
            <a:r>
              <a:rPr lang="nb-NO" dirty="0">
                <a:solidFill>
                  <a:schemeClr val="tx1"/>
                </a:solidFill>
              </a:rPr>
              <a:t>Konto</a:t>
            </a:r>
          </a:p>
          <a:p>
            <a:pPr algn="ctr"/>
            <a:r>
              <a:rPr lang="nb-NO" dirty="0">
                <a:solidFill>
                  <a:schemeClr val="tx1"/>
                </a:solidFill>
              </a:rPr>
              <a:t>1%</a:t>
            </a:r>
          </a:p>
        </p:txBody>
      </p:sp>
      <p:sp>
        <p:nvSpPr>
          <p:cNvPr id="29" name="Ellipse 28">
            <a:extLst>
              <a:ext uri="{FF2B5EF4-FFF2-40B4-BE49-F238E27FC236}">
                <a16:creationId xmlns:a16="http://schemas.microsoft.com/office/drawing/2014/main" id="{AD86E9F2-2227-4014-B8FA-D6C84BCB5218}"/>
              </a:ext>
            </a:extLst>
          </p:cNvPr>
          <p:cNvSpPr/>
          <p:nvPr/>
        </p:nvSpPr>
        <p:spPr>
          <a:xfrm>
            <a:off x="4806580" y="2574910"/>
            <a:ext cx="1123243" cy="11543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tIns="36000" rIns="0" bIns="36000" rtlCol="0" anchor="ctr"/>
          <a:lstStyle/>
          <a:p>
            <a:pPr algn="ctr"/>
            <a:r>
              <a:rPr lang="nb-NO" sz="2400" dirty="0">
                <a:solidFill>
                  <a:schemeClr val="tx1"/>
                </a:solidFill>
              </a:rPr>
              <a:t>Aksjer</a:t>
            </a:r>
            <a:r>
              <a:rPr lang="nb-NO" sz="2000" dirty="0">
                <a:solidFill>
                  <a:schemeClr val="tx1"/>
                </a:solidFill>
              </a:rPr>
              <a:t>+4-7 %</a:t>
            </a:r>
            <a:endParaRPr lang="nb-NO" dirty="0">
              <a:solidFill>
                <a:schemeClr val="tx1"/>
              </a:solidFill>
            </a:endParaRPr>
          </a:p>
        </p:txBody>
      </p:sp>
      <p:sp>
        <p:nvSpPr>
          <p:cNvPr id="14" name="Tittel 6">
            <a:extLst>
              <a:ext uri="{FF2B5EF4-FFF2-40B4-BE49-F238E27FC236}">
                <a16:creationId xmlns:a16="http://schemas.microsoft.com/office/drawing/2014/main" id="{A5536C7D-8473-49CE-B53E-56CA655E32C9}"/>
              </a:ext>
            </a:extLst>
          </p:cNvPr>
          <p:cNvSpPr txBox="1">
            <a:spLocks/>
          </p:cNvSpPr>
          <p:nvPr/>
        </p:nvSpPr>
        <p:spPr>
          <a:xfrm>
            <a:off x="609600" y="274639"/>
            <a:ext cx="10972800" cy="1143000"/>
          </a:xfrm>
          <a:prstGeom prst="rect">
            <a:avLst/>
          </a:prstGeom>
        </p:spPr>
        <p:txBody>
          <a:bodyPr/>
          <a:lst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a:lstStyle>
          <a:p>
            <a:r>
              <a:rPr lang="nb-NO" sz="4800" b="1" dirty="0">
                <a:latin typeface="+mn-lt"/>
              </a:rPr>
              <a:t>HVA </a:t>
            </a:r>
            <a:r>
              <a:rPr lang="nb-NO" sz="4800" b="1" dirty="0">
                <a:solidFill>
                  <a:srgbClr val="D45D00"/>
                </a:solidFill>
                <a:latin typeface="+mn-lt"/>
              </a:rPr>
              <a:t>TJENER </a:t>
            </a:r>
            <a:r>
              <a:rPr lang="nb-NO" sz="4800" b="1" dirty="0">
                <a:latin typeface="+mn-lt"/>
              </a:rPr>
              <a:t>DU PÅ SPARINGEN DIN?</a:t>
            </a:r>
          </a:p>
        </p:txBody>
      </p:sp>
      <p:sp>
        <p:nvSpPr>
          <p:cNvPr id="15" name="TekstSylinder 14">
            <a:extLst>
              <a:ext uri="{FF2B5EF4-FFF2-40B4-BE49-F238E27FC236}">
                <a16:creationId xmlns:a16="http://schemas.microsoft.com/office/drawing/2014/main" id="{9A141992-F101-4796-B8C5-64473C0B1E4A}"/>
              </a:ext>
            </a:extLst>
          </p:cNvPr>
          <p:cNvSpPr txBox="1"/>
          <p:nvPr/>
        </p:nvSpPr>
        <p:spPr>
          <a:xfrm>
            <a:off x="1729649" y="6466901"/>
            <a:ext cx="8509885" cy="276999"/>
          </a:xfrm>
          <a:prstGeom prst="rect">
            <a:avLst/>
          </a:prstGeom>
          <a:noFill/>
        </p:spPr>
        <p:txBody>
          <a:bodyPr wrap="square" rtlCol="0">
            <a:spAutoFit/>
          </a:bodyPr>
          <a:lstStyle/>
          <a:p>
            <a:r>
              <a:rPr lang="nb-NO" sz="1200" i="1" dirty="0"/>
              <a:t>Husk at historisk avkastning ikke er noen garanti for fremtidig avkastning.</a:t>
            </a:r>
          </a:p>
        </p:txBody>
      </p:sp>
      <p:grpSp>
        <p:nvGrpSpPr>
          <p:cNvPr id="7" name="Gruppe 6">
            <a:extLst>
              <a:ext uri="{FF2B5EF4-FFF2-40B4-BE49-F238E27FC236}">
                <a16:creationId xmlns:a16="http://schemas.microsoft.com/office/drawing/2014/main" id="{64E9C41B-7DA1-4743-AE4B-B7A08F6F311B}"/>
              </a:ext>
            </a:extLst>
          </p:cNvPr>
          <p:cNvGrpSpPr/>
          <p:nvPr/>
        </p:nvGrpSpPr>
        <p:grpSpPr>
          <a:xfrm>
            <a:off x="4551684" y="884698"/>
            <a:ext cx="1557433" cy="1424155"/>
            <a:chOff x="6096000" y="1373881"/>
            <a:chExt cx="1256790" cy="1142994"/>
          </a:xfrm>
        </p:grpSpPr>
        <p:sp>
          <p:nvSpPr>
            <p:cNvPr id="3" name="Stjerne: 5 tagger 2">
              <a:extLst>
                <a:ext uri="{FF2B5EF4-FFF2-40B4-BE49-F238E27FC236}">
                  <a16:creationId xmlns:a16="http://schemas.microsoft.com/office/drawing/2014/main" id="{342B2A50-5DCD-45DD-BE9A-4B3F67272B30}"/>
                </a:ext>
              </a:extLst>
            </p:cNvPr>
            <p:cNvSpPr/>
            <p:nvPr/>
          </p:nvSpPr>
          <p:spPr>
            <a:xfrm>
              <a:off x="6096000" y="1373881"/>
              <a:ext cx="1256790" cy="1142994"/>
            </a:xfrm>
            <a:prstGeom prst="star5">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5" name="TekstSylinder 4">
              <a:extLst>
                <a:ext uri="{FF2B5EF4-FFF2-40B4-BE49-F238E27FC236}">
                  <a16:creationId xmlns:a16="http://schemas.microsoft.com/office/drawing/2014/main" id="{3AC5E328-CE3D-42AA-ABE1-015BD863C8D9}"/>
                </a:ext>
              </a:extLst>
            </p:cNvPr>
            <p:cNvSpPr txBox="1"/>
            <p:nvPr/>
          </p:nvSpPr>
          <p:spPr>
            <a:xfrm>
              <a:off x="6344667" y="1760857"/>
              <a:ext cx="835715" cy="646331"/>
            </a:xfrm>
            <a:prstGeom prst="rect">
              <a:avLst/>
            </a:prstGeom>
            <a:noFill/>
          </p:spPr>
          <p:txBody>
            <a:bodyPr wrap="square" rtlCol="0">
              <a:spAutoFit/>
            </a:bodyPr>
            <a:lstStyle/>
            <a:p>
              <a:pPr algn="ctr"/>
              <a:r>
                <a:rPr lang="nb-NO" dirty="0">
                  <a:solidFill>
                    <a:schemeClr val="bg1"/>
                  </a:solidFill>
                </a:rPr>
                <a:t>Børsen</a:t>
              </a:r>
            </a:p>
            <a:p>
              <a:pPr algn="ctr"/>
              <a:r>
                <a:rPr lang="nb-NO" dirty="0">
                  <a:solidFill>
                    <a:schemeClr val="bg1"/>
                  </a:solidFill>
                </a:rPr>
                <a:t>9,6%</a:t>
              </a:r>
            </a:p>
          </p:txBody>
        </p:sp>
      </p:grpSp>
    </p:spTree>
    <p:extLst>
      <p:ext uri="{BB962C8B-B14F-4D97-AF65-F5344CB8AC3E}">
        <p14:creationId xmlns:p14="http://schemas.microsoft.com/office/powerpoint/2010/main" val="189361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1FDCE72B-B422-4DDF-9F17-D6C101B22C5C}"/>
              </a:ext>
            </a:extLst>
          </p:cNvPr>
          <p:cNvSpPr/>
          <p:nvPr/>
        </p:nvSpPr>
        <p:spPr>
          <a:xfrm>
            <a:off x="6628131" y="5593753"/>
            <a:ext cx="4954269" cy="616929"/>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D638E5AC-FA9E-4A41-863E-AA76387CDD1E}"/>
              </a:ext>
            </a:extLst>
          </p:cNvPr>
          <p:cNvSpPr/>
          <p:nvPr/>
        </p:nvSpPr>
        <p:spPr>
          <a:xfrm>
            <a:off x="1987874" y="5590929"/>
            <a:ext cx="4596131" cy="616929"/>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1840ACC3-7C8F-4AE0-99D6-9442BB8B6EB4}"/>
              </a:ext>
            </a:extLst>
          </p:cNvPr>
          <p:cNvSpPr/>
          <p:nvPr/>
        </p:nvSpPr>
        <p:spPr>
          <a:xfrm>
            <a:off x="3094505" y="2858764"/>
            <a:ext cx="2212083" cy="2061354"/>
          </a:xfrm>
          <a:prstGeom prst="ellipse">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000" dirty="0">
              <a:solidFill>
                <a:srgbClr val="003B5C"/>
              </a:solidFill>
            </a:endParaRPr>
          </a:p>
          <a:p>
            <a:pPr algn="ctr"/>
            <a:endParaRPr lang="nb-NO" sz="2000" dirty="0">
              <a:solidFill>
                <a:srgbClr val="003B5C"/>
              </a:solidFill>
            </a:endParaRPr>
          </a:p>
          <a:p>
            <a:pPr algn="ctr"/>
            <a:r>
              <a:rPr lang="nb-NO" sz="2000" dirty="0">
                <a:solidFill>
                  <a:srgbClr val="003B5C"/>
                </a:solidFill>
              </a:rPr>
              <a:t>AKSJEFOND</a:t>
            </a:r>
          </a:p>
        </p:txBody>
      </p:sp>
      <p:sp>
        <p:nvSpPr>
          <p:cNvPr id="17" name="Ellipse 16">
            <a:extLst>
              <a:ext uri="{FF2B5EF4-FFF2-40B4-BE49-F238E27FC236}">
                <a16:creationId xmlns:a16="http://schemas.microsoft.com/office/drawing/2014/main" id="{C46F340F-D9EC-44D4-A21C-8D34399291E6}"/>
              </a:ext>
            </a:extLst>
          </p:cNvPr>
          <p:cNvSpPr/>
          <p:nvPr/>
        </p:nvSpPr>
        <p:spPr>
          <a:xfrm>
            <a:off x="4854560" y="1997739"/>
            <a:ext cx="2212083" cy="2061354"/>
          </a:xfrm>
          <a:prstGeom prst="ellipse">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000" dirty="0">
              <a:solidFill>
                <a:srgbClr val="003B5C"/>
              </a:solidFill>
            </a:endParaRPr>
          </a:p>
          <a:p>
            <a:pPr algn="ctr"/>
            <a:endParaRPr lang="nb-NO" sz="2000" dirty="0">
              <a:solidFill>
                <a:srgbClr val="003B5C"/>
              </a:solidFill>
            </a:endParaRPr>
          </a:p>
          <a:p>
            <a:pPr algn="ctr"/>
            <a:r>
              <a:rPr lang="nb-NO" sz="2000" dirty="0">
                <a:solidFill>
                  <a:srgbClr val="003B5C"/>
                </a:solidFill>
              </a:rPr>
              <a:t>AKSJER</a:t>
            </a:r>
          </a:p>
        </p:txBody>
      </p:sp>
      <p:sp>
        <p:nvSpPr>
          <p:cNvPr id="2" name="Tittel 1">
            <a:extLst>
              <a:ext uri="{FF2B5EF4-FFF2-40B4-BE49-F238E27FC236}">
                <a16:creationId xmlns:a16="http://schemas.microsoft.com/office/drawing/2014/main" id="{25182678-30EF-435B-90B2-234FC06EDC1F}"/>
              </a:ext>
            </a:extLst>
          </p:cNvPr>
          <p:cNvSpPr>
            <a:spLocks noGrp="1"/>
          </p:cNvSpPr>
          <p:nvPr>
            <p:ph type="title"/>
          </p:nvPr>
        </p:nvSpPr>
        <p:spPr/>
        <p:txBody>
          <a:bodyPr>
            <a:normAutofit/>
          </a:bodyPr>
          <a:lstStyle/>
          <a:p>
            <a:r>
              <a:rPr lang="nb-NO" sz="4800" b="1" dirty="0">
                <a:latin typeface="+mn-lt"/>
              </a:rPr>
              <a:t>DINE AKSJE-ALTERNATIVER (i Norge)</a:t>
            </a:r>
            <a:endParaRPr lang="nb-NO" sz="1600" b="1" dirty="0">
              <a:latin typeface="+mn-lt"/>
            </a:endParaRPr>
          </a:p>
        </p:txBody>
      </p:sp>
      <p:sp>
        <p:nvSpPr>
          <p:cNvPr id="3" name="Bue 2">
            <a:extLst>
              <a:ext uri="{FF2B5EF4-FFF2-40B4-BE49-F238E27FC236}">
                <a16:creationId xmlns:a16="http://schemas.microsoft.com/office/drawing/2014/main" id="{8C6AD2C6-8D87-4BDF-A02D-6DC4A5072D71}"/>
              </a:ext>
            </a:extLst>
          </p:cNvPr>
          <p:cNvSpPr/>
          <p:nvPr/>
        </p:nvSpPr>
        <p:spPr>
          <a:xfrm rot="18268828">
            <a:off x="-488269" y="887884"/>
            <a:ext cx="25793220" cy="27698956"/>
          </a:xfrm>
          <a:prstGeom prst="arc">
            <a:avLst>
              <a:gd name="adj1" fmla="val 16621913"/>
              <a:gd name="adj2" fmla="val 18737374"/>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cxnSp>
        <p:nvCxnSpPr>
          <p:cNvPr id="4" name="Rett linje 3">
            <a:extLst>
              <a:ext uri="{FF2B5EF4-FFF2-40B4-BE49-F238E27FC236}">
                <a16:creationId xmlns:a16="http://schemas.microsoft.com/office/drawing/2014/main" id="{25022A03-9BBD-4768-B65C-F4E472432910}"/>
              </a:ext>
            </a:extLst>
          </p:cNvPr>
          <p:cNvCxnSpPr>
            <a:cxnSpLocks/>
          </p:cNvCxnSpPr>
          <p:nvPr/>
        </p:nvCxnSpPr>
        <p:spPr>
          <a:xfrm>
            <a:off x="2017486" y="1241843"/>
            <a:ext cx="0" cy="4361542"/>
          </a:xfrm>
          <a:prstGeom prst="line">
            <a:avLst/>
          </a:prstGeom>
          <a:ln w="57150">
            <a:solidFill>
              <a:srgbClr val="003B5C"/>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Rett linje 4">
            <a:extLst>
              <a:ext uri="{FF2B5EF4-FFF2-40B4-BE49-F238E27FC236}">
                <a16:creationId xmlns:a16="http://schemas.microsoft.com/office/drawing/2014/main" id="{F16910ED-464F-4490-B08B-B6DD67830C7E}"/>
              </a:ext>
            </a:extLst>
          </p:cNvPr>
          <p:cNvCxnSpPr>
            <a:cxnSpLocks/>
          </p:cNvCxnSpPr>
          <p:nvPr/>
        </p:nvCxnSpPr>
        <p:spPr>
          <a:xfrm>
            <a:off x="2002973" y="5590929"/>
            <a:ext cx="9063345" cy="34490"/>
          </a:xfrm>
          <a:prstGeom prst="line">
            <a:avLst/>
          </a:prstGeom>
          <a:ln w="57150">
            <a:solidFill>
              <a:srgbClr val="003B5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 name="TekstSylinder 5">
            <a:extLst>
              <a:ext uri="{FF2B5EF4-FFF2-40B4-BE49-F238E27FC236}">
                <a16:creationId xmlns:a16="http://schemas.microsoft.com/office/drawing/2014/main" id="{FF84CD64-B473-43E2-A708-3E2213D4633F}"/>
              </a:ext>
            </a:extLst>
          </p:cNvPr>
          <p:cNvSpPr txBox="1"/>
          <p:nvPr/>
        </p:nvSpPr>
        <p:spPr>
          <a:xfrm>
            <a:off x="242382" y="2858764"/>
            <a:ext cx="1608188" cy="1200329"/>
          </a:xfrm>
          <a:prstGeom prst="rect">
            <a:avLst/>
          </a:prstGeom>
          <a:noFill/>
        </p:spPr>
        <p:txBody>
          <a:bodyPr wrap="square" rtlCol="0">
            <a:spAutoFit/>
          </a:bodyPr>
          <a:lstStyle/>
          <a:p>
            <a:r>
              <a:rPr lang="nb-NO" sz="2400" b="1" dirty="0">
                <a:solidFill>
                  <a:srgbClr val="003B5C"/>
                </a:solidFill>
              </a:rPr>
              <a:t>Forventet avkastning eller rente</a:t>
            </a:r>
          </a:p>
        </p:txBody>
      </p:sp>
      <p:sp>
        <p:nvSpPr>
          <p:cNvPr id="7" name="TekstSylinder 6">
            <a:extLst>
              <a:ext uri="{FF2B5EF4-FFF2-40B4-BE49-F238E27FC236}">
                <a16:creationId xmlns:a16="http://schemas.microsoft.com/office/drawing/2014/main" id="{1A18268F-6C30-4FEB-B53B-6A66230B568D}"/>
              </a:ext>
            </a:extLst>
          </p:cNvPr>
          <p:cNvSpPr txBox="1"/>
          <p:nvPr/>
        </p:nvSpPr>
        <p:spPr>
          <a:xfrm>
            <a:off x="6096000" y="5789780"/>
            <a:ext cx="1258723" cy="461665"/>
          </a:xfrm>
          <a:prstGeom prst="rect">
            <a:avLst/>
          </a:prstGeom>
          <a:noFill/>
        </p:spPr>
        <p:txBody>
          <a:bodyPr wrap="square" rtlCol="0">
            <a:spAutoFit/>
          </a:bodyPr>
          <a:lstStyle/>
          <a:p>
            <a:r>
              <a:rPr lang="nb-NO" sz="2400" b="1" dirty="0">
                <a:solidFill>
                  <a:srgbClr val="003B5C"/>
                </a:solidFill>
              </a:rPr>
              <a:t>Risiko</a:t>
            </a:r>
          </a:p>
        </p:txBody>
      </p:sp>
      <p:sp>
        <p:nvSpPr>
          <p:cNvPr id="15" name="TekstSylinder 14">
            <a:extLst>
              <a:ext uri="{FF2B5EF4-FFF2-40B4-BE49-F238E27FC236}">
                <a16:creationId xmlns:a16="http://schemas.microsoft.com/office/drawing/2014/main" id="{17059BD6-46C2-4B16-AC86-BDB58B8F0CB2}"/>
              </a:ext>
            </a:extLst>
          </p:cNvPr>
          <p:cNvSpPr txBox="1"/>
          <p:nvPr/>
        </p:nvSpPr>
        <p:spPr>
          <a:xfrm>
            <a:off x="8485414" y="4189902"/>
            <a:ext cx="3378199" cy="646331"/>
          </a:xfrm>
          <a:prstGeom prst="rect">
            <a:avLst/>
          </a:prstGeom>
          <a:noFill/>
        </p:spPr>
        <p:txBody>
          <a:bodyPr wrap="square" rtlCol="0">
            <a:spAutoFit/>
          </a:bodyPr>
          <a:lstStyle/>
          <a:p>
            <a:r>
              <a:rPr lang="nb-NO" dirty="0"/>
              <a:t>Desto høyere risiko du tar, desto høyere gevinst bør du forvente.</a:t>
            </a:r>
          </a:p>
        </p:txBody>
      </p:sp>
      <p:pic>
        <p:nvPicPr>
          <p:cNvPr id="8" name="Bilde 7">
            <a:extLst>
              <a:ext uri="{FF2B5EF4-FFF2-40B4-BE49-F238E27FC236}">
                <a16:creationId xmlns:a16="http://schemas.microsoft.com/office/drawing/2014/main" id="{EECF5123-C0F2-4928-9A56-7DC3C49CA72D}"/>
              </a:ext>
            </a:extLst>
          </p:cNvPr>
          <p:cNvPicPr>
            <a:picLocks noChangeAspect="1"/>
          </p:cNvPicPr>
          <p:nvPr/>
        </p:nvPicPr>
        <p:blipFill>
          <a:blip r:embed="rId3"/>
          <a:stretch>
            <a:fillRect/>
          </a:stretch>
        </p:blipFill>
        <p:spPr>
          <a:xfrm>
            <a:off x="4026327" y="1762376"/>
            <a:ext cx="1583700" cy="2281202"/>
          </a:xfrm>
          <a:prstGeom prst="rect">
            <a:avLst/>
          </a:prstGeom>
        </p:spPr>
      </p:pic>
      <p:pic>
        <p:nvPicPr>
          <p:cNvPr id="10" name="Bilde 9">
            <a:extLst>
              <a:ext uri="{FF2B5EF4-FFF2-40B4-BE49-F238E27FC236}">
                <a16:creationId xmlns:a16="http://schemas.microsoft.com/office/drawing/2014/main" id="{2FDE21A1-B181-47AA-92E5-02E25F8DE713}"/>
              </a:ext>
            </a:extLst>
          </p:cNvPr>
          <p:cNvPicPr>
            <a:picLocks noChangeAspect="1"/>
          </p:cNvPicPr>
          <p:nvPr/>
        </p:nvPicPr>
        <p:blipFill>
          <a:blip r:embed="rId4"/>
          <a:stretch>
            <a:fillRect/>
          </a:stretch>
        </p:blipFill>
        <p:spPr>
          <a:xfrm>
            <a:off x="5915999" y="1417639"/>
            <a:ext cx="1583696" cy="2283077"/>
          </a:xfrm>
          <a:prstGeom prst="rect">
            <a:avLst/>
          </a:prstGeom>
        </p:spPr>
      </p:pic>
      <p:pic>
        <p:nvPicPr>
          <p:cNvPr id="11" name="Bilde 10">
            <a:extLst>
              <a:ext uri="{FF2B5EF4-FFF2-40B4-BE49-F238E27FC236}">
                <a16:creationId xmlns:a16="http://schemas.microsoft.com/office/drawing/2014/main" id="{DCD21491-CF88-442D-8B2C-47D5A85DF258}"/>
              </a:ext>
            </a:extLst>
          </p:cNvPr>
          <p:cNvPicPr>
            <a:picLocks noChangeAspect="1"/>
          </p:cNvPicPr>
          <p:nvPr/>
        </p:nvPicPr>
        <p:blipFill>
          <a:blip r:embed="rId5"/>
          <a:stretch>
            <a:fillRect/>
          </a:stretch>
        </p:blipFill>
        <p:spPr>
          <a:xfrm>
            <a:off x="8431517" y="1245610"/>
            <a:ext cx="1727774" cy="2281201"/>
          </a:xfrm>
          <a:prstGeom prst="rect">
            <a:avLst/>
          </a:prstGeom>
        </p:spPr>
      </p:pic>
      <p:sp>
        <p:nvSpPr>
          <p:cNvPr id="12" name="TekstSylinder 11">
            <a:extLst>
              <a:ext uri="{FF2B5EF4-FFF2-40B4-BE49-F238E27FC236}">
                <a16:creationId xmlns:a16="http://schemas.microsoft.com/office/drawing/2014/main" id="{A760D1C1-407D-4D20-BA60-18C344C37BBB}"/>
              </a:ext>
            </a:extLst>
          </p:cNvPr>
          <p:cNvSpPr txBox="1"/>
          <p:nvPr/>
        </p:nvSpPr>
        <p:spPr>
          <a:xfrm>
            <a:off x="2032000" y="5561527"/>
            <a:ext cx="2477323" cy="646331"/>
          </a:xfrm>
          <a:prstGeom prst="rect">
            <a:avLst/>
          </a:prstGeom>
          <a:noFill/>
        </p:spPr>
        <p:txBody>
          <a:bodyPr wrap="square" rtlCol="0">
            <a:spAutoFit/>
          </a:bodyPr>
          <a:lstStyle/>
          <a:p>
            <a:r>
              <a:rPr lang="nb-NO" dirty="0"/>
              <a:t>God likviditet</a:t>
            </a:r>
          </a:p>
          <a:p>
            <a:r>
              <a:rPr lang="nb-NO" dirty="0"/>
              <a:t>(du får kjøpt/solgt fort)</a:t>
            </a:r>
          </a:p>
        </p:txBody>
      </p:sp>
      <p:sp>
        <p:nvSpPr>
          <p:cNvPr id="22" name="TekstSylinder 21">
            <a:extLst>
              <a:ext uri="{FF2B5EF4-FFF2-40B4-BE49-F238E27FC236}">
                <a16:creationId xmlns:a16="http://schemas.microsoft.com/office/drawing/2014/main" id="{2DCB087B-F07D-4555-BE52-0A153A5F2EDB}"/>
              </a:ext>
            </a:extLst>
          </p:cNvPr>
          <p:cNvSpPr txBox="1"/>
          <p:nvPr/>
        </p:nvSpPr>
        <p:spPr>
          <a:xfrm>
            <a:off x="8637235" y="5590929"/>
            <a:ext cx="3226378" cy="646331"/>
          </a:xfrm>
          <a:prstGeom prst="rect">
            <a:avLst/>
          </a:prstGeom>
          <a:noFill/>
        </p:spPr>
        <p:txBody>
          <a:bodyPr wrap="square" rtlCol="0">
            <a:spAutoFit/>
          </a:bodyPr>
          <a:lstStyle/>
          <a:p>
            <a:r>
              <a:rPr lang="nb-NO" dirty="0"/>
              <a:t>Dårlig likviditet (kjøp/salg tar lang tid, og kan ta måneder/år)</a:t>
            </a:r>
          </a:p>
        </p:txBody>
      </p:sp>
    </p:spTree>
    <p:extLst>
      <p:ext uri="{BB962C8B-B14F-4D97-AF65-F5344CB8AC3E}">
        <p14:creationId xmlns:p14="http://schemas.microsoft.com/office/powerpoint/2010/main" val="717508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latin typeface="+mn-lt"/>
              </a:rPr>
              <a:t>AksjeNorge</a:t>
            </a:r>
          </a:p>
        </p:txBody>
      </p:sp>
      <p:sp>
        <p:nvSpPr>
          <p:cNvPr id="4" name="Plassholder for innhold 3"/>
          <p:cNvSpPr>
            <a:spLocks noGrp="1"/>
          </p:cNvSpPr>
          <p:nvPr>
            <p:ph sz="half" idx="1"/>
          </p:nvPr>
        </p:nvSpPr>
        <p:spPr>
          <a:xfrm>
            <a:off x="316992" y="1563626"/>
            <a:ext cx="5384800" cy="4525963"/>
          </a:xfrm>
        </p:spPr>
        <p:txBody>
          <a:bodyPr>
            <a:normAutofit/>
          </a:bodyPr>
          <a:lstStyle/>
          <a:p>
            <a:pPr marL="0" indent="0" algn="ctr">
              <a:buNone/>
            </a:pPr>
            <a:r>
              <a:rPr lang="nb-NO" sz="2000" i="1" dirty="0">
                <a:solidFill>
                  <a:srgbClr val="D45D00"/>
                </a:solidFill>
                <a:latin typeface="+mn-lt"/>
              </a:rPr>
              <a:t>Ikke-kommersiell stiftelse med formål om å øke kunnskapen om aksjer.</a:t>
            </a:r>
          </a:p>
          <a:p>
            <a:pPr marL="0" indent="0">
              <a:buNone/>
            </a:pPr>
            <a:endParaRPr lang="nb-NO" sz="2000" dirty="0">
              <a:latin typeface="+mn-lt"/>
            </a:endParaRPr>
          </a:p>
          <a:p>
            <a:pPr marL="0" indent="0">
              <a:buNone/>
            </a:pPr>
            <a:r>
              <a:rPr lang="nb-NO" sz="2000" dirty="0">
                <a:latin typeface="+mn-lt"/>
              </a:rPr>
              <a:t>Tre fokus-områder:</a:t>
            </a:r>
          </a:p>
          <a:p>
            <a:pPr marL="457200" indent="-457200">
              <a:buFont typeface="+mj-lt"/>
              <a:buAutoNum type="arabicPeriod"/>
            </a:pPr>
            <a:r>
              <a:rPr lang="nb-NO" sz="2000" dirty="0">
                <a:latin typeface="+mn-lt"/>
              </a:rPr>
              <a:t>Befolkningen generelt</a:t>
            </a:r>
          </a:p>
          <a:p>
            <a:pPr marL="457200" indent="-457200">
              <a:buFont typeface="+mj-lt"/>
              <a:buAutoNum type="arabicPeriod"/>
            </a:pPr>
            <a:r>
              <a:rPr lang="nb-NO" sz="2000" dirty="0">
                <a:latin typeface="+mn-lt"/>
              </a:rPr>
              <a:t>Skole &amp; undervisning</a:t>
            </a:r>
          </a:p>
          <a:p>
            <a:pPr marL="457200" indent="-457200">
              <a:buFont typeface="+mj-lt"/>
              <a:buAutoNum type="arabicPeriod"/>
            </a:pPr>
            <a:r>
              <a:rPr lang="nb-NO" sz="2000" dirty="0">
                <a:latin typeface="+mn-lt"/>
              </a:rPr>
              <a:t>Aksjer for ansatte</a:t>
            </a:r>
          </a:p>
          <a:p>
            <a:pPr marL="0" indent="0">
              <a:buNone/>
            </a:pPr>
            <a:endParaRPr lang="nb-NO" sz="2000" dirty="0">
              <a:latin typeface="+mn-lt"/>
            </a:endParaRPr>
          </a:p>
          <a:p>
            <a:pPr marL="0" indent="0">
              <a:buNone/>
            </a:pPr>
            <a:r>
              <a:rPr lang="nb-NO" sz="2000" dirty="0">
                <a:latin typeface="+mn-lt"/>
              </a:rPr>
              <a:t>Driftes med støtte fra Oslo Børs / VPS, finansbransjen, børsnoterte selskaper og offentlig.</a:t>
            </a:r>
          </a:p>
          <a:p>
            <a:pPr marL="0" indent="0">
              <a:buNone/>
            </a:pPr>
            <a:endParaRPr lang="nb-NO" sz="2000" dirty="0">
              <a:latin typeface="+mn-lt"/>
            </a:endParaRPr>
          </a:p>
          <a:p>
            <a:pPr marL="0" indent="0">
              <a:buNone/>
            </a:pPr>
            <a:r>
              <a:rPr lang="nb-NO" sz="2000" dirty="0">
                <a:latin typeface="+mn-lt"/>
              </a:rPr>
              <a:t>    Kontorplass på Oslo Børs</a:t>
            </a:r>
          </a:p>
        </p:txBody>
      </p:sp>
      <p:pic>
        <p:nvPicPr>
          <p:cNvPr id="5" name="Plassholder for innhold 4"/>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9816356" y="3836069"/>
            <a:ext cx="1769363" cy="2359151"/>
          </a:xfrm>
        </p:spPr>
      </p:pic>
      <p:pic>
        <p:nvPicPr>
          <p:cNvPr id="6" name="Bild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2159" y="5488421"/>
            <a:ext cx="407441" cy="370659"/>
          </a:xfrm>
          <a:prstGeom prst="rect">
            <a:avLst/>
          </a:prstGeom>
        </p:spPr>
      </p:pic>
      <p:sp>
        <p:nvSpPr>
          <p:cNvPr id="7" name="Plassholder for innhold 3">
            <a:extLst>
              <a:ext uri="{FF2B5EF4-FFF2-40B4-BE49-F238E27FC236}">
                <a16:creationId xmlns:a16="http://schemas.microsoft.com/office/drawing/2014/main" id="{B37BF1F9-7BB9-44E4-A3E4-EC579E0B67C2}"/>
              </a:ext>
            </a:extLst>
          </p:cNvPr>
          <p:cNvSpPr txBox="1">
            <a:spLocks/>
          </p:cNvSpPr>
          <p:nvPr/>
        </p:nvSpPr>
        <p:spPr>
          <a:xfrm>
            <a:off x="5316238" y="2551177"/>
            <a:ext cx="4794996" cy="1892808"/>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1pPr>
            <a:lvl2pPr marL="742950" indent="-285750" algn="l" defTabSz="457200"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2pPr>
            <a:lvl3pPr marL="1143000" indent="-228600" algn="l" defTabSz="457200"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3pPr>
            <a:lvl4pPr marL="1600200" indent="-228600" algn="l" defTabSz="457200" rtl="0" eaLnBrk="1" latinLnBrk="0" hangingPunct="1">
              <a:spcBef>
                <a:spcPct val="20000"/>
              </a:spcBef>
              <a:buFont typeface="Arial"/>
              <a:buChar char="–"/>
              <a:defRPr sz="1800" b="0" i="0" kern="1200">
                <a:solidFill>
                  <a:srgbClr val="02243A"/>
                </a:solidFill>
                <a:latin typeface="Museo Sans Rounded 100"/>
                <a:ea typeface="+mn-ea"/>
                <a:cs typeface="Museo Sans Rounded 100"/>
              </a:defRPr>
            </a:lvl4pPr>
            <a:lvl5pPr marL="2057400" indent="-228600" algn="l" defTabSz="457200" rtl="0" eaLnBrk="1" latinLnBrk="0" hangingPunct="1">
              <a:spcBef>
                <a:spcPct val="20000"/>
              </a:spcBef>
              <a:buFont typeface="Arial"/>
              <a:buChar char="»"/>
              <a:defRPr sz="1800" b="0" i="0" kern="1200">
                <a:solidFill>
                  <a:srgbClr val="02243A"/>
                </a:solidFill>
                <a:latin typeface="Museo Sans Rounded 100"/>
                <a:ea typeface="+mn-ea"/>
                <a:cs typeface="Museo Sans Rounded 10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20000"/>
              </a:lnSpc>
              <a:buNone/>
            </a:pPr>
            <a:r>
              <a:rPr lang="nb-NO" sz="2900" dirty="0">
                <a:latin typeface="+mn-lt"/>
              </a:rPr>
              <a:t>Noe av det vi gjør:</a:t>
            </a:r>
          </a:p>
          <a:p>
            <a:pPr>
              <a:lnSpc>
                <a:spcPct val="120000"/>
              </a:lnSpc>
              <a:buFont typeface="Wingdings" panose="05000000000000000000" pitchFamily="2" charset="2"/>
              <a:buChar char="ü"/>
            </a:pPr>
            <a:r>
              <a:rPr lang="nb-NO" sz="2400" dirty="0">
                <a:latin typeface="+mn-lt"/>
              </a:rPr>
              <a:t>Arrangerer Den store aksjekvelden (høst)</a:t>
            </a:r>
          </a:p>
          <a:p>
            <a:pPr>
              <a:lnSpc>
                <a:spcPct val="120000"/>
              </a:lnSpc>
              <a:buFont typeface="Wingdings" panose="05000000000000000000" pitchFamily="2" charset="2"/>
              <a:buChar char="ü"/>
            </a:pPr>
            <a:r>
              <a:rPr lang="nb-NO" sz="2400" dirty="0">
                <a:latin typeface="+mn-lt"/>
              </a:rPr>
              <a:t>Lager opplæringsmateriell og holder foredrag</a:t>
            </a:r>
          </a:p>
          <a:p>
            <a:pPr>
              <a:lnSpc>
                <a:spcPct val="120000"/>
              </a:lnSpc>
              <a:buFont typeface="Wingdings" panose="05000000000000000000" pitchFamily="2" charset="2"/>
              <a:buChar char="ü"/>
            </a:pPr>
            <a:r>
              <a:rPr lang="nb-NO" sz="2400" dirty="0">
                <a:latin typeface="+mn-lt"/>
              </a:rPr>
              <a:t>Skriver artikler og kronikker</a:t>
            </a:r>
          </a:p>
          <a:p>
            <a:pPr>
              <a:lnSpc>
                <a:spcPct val="120000"/>
              </a:lnSpc>
              <a:buFont typeface="Wingdings" panose="05000000000000000000" pitchFamily="2" charset="2"/>
              <a:buChar char="ü"/>
            </a:pPr>
            <a:r>
              <a:rPr lang="nb-NO" sz="2400" dirty="0">
                <a:latin typeface="+mn-lt"/>
              </a:rPr>
              <a:t>Deltar i offentlige høringer</a:t>
            </a:r>
          </a:p>
          <a:p>
            <a:pPr>
              <a:lnSpc>
                <a:spcPct val="120000"/>
              </a:lnSpc>
              <a:buFont typeface="Wingdings" panose="05000000000000000000" pitchFamily="2" charset="2"/>
              <a:buChar char="ü"/>
            </a:pPr>
            <a:endParaRPr lang="nb-NO" sz="2400" dirty="0">
              <a:latin typeface="+mn-lt"/>
            </a:endParaRPr>
          </a:p>
          <a:p>
            <a:pPr marL="0" indent="0">
              <a:lnSpc>
                <a:spcPct val="120000"/>
              </a:lnSpc>
              <a:buFont typeface="Arial"/>
              <a:buNone/>
            </a:pPr>
            <a:endParaRPr lang="nb-NO" sz="2000" dirty="0">
              <a:latin typeface="+mj-lt"/>
            </a:endParaRPr>
          </a:p>
          <a:p>
            <a:pPr marL="0" indent="0">
              <a:lnSpc>
                <a:spcPct val="120000"/>
              </a:lnSpc>
              <a:buFont typeface="Arial"/>
              <a:buNone/>
            </a:pPr>
            <a:endParaRPr lang="nb-NO" sz="2000" dirty="0">
              <a:latin typeface="+mj-lt"/>
            </a:endParaRPr>
          </a:p>
          <a:p>
            <a:pPr marL="0" indent="0">
              <a:lnSpc>
                <a:spcPct val="120000"/>
              </a:lnSpc>
              <a:buFont typeface="Arial"/>
              <a:buNone/>
            </a:pPr>
            <a:endParaRPr lang="nb-NO" sz="2000" dirty="0">
              <a:latin typeface="+mj-lt"/>
            </a:endParaRPr>
          </a:p>
          <a:p>
            <a:pPr marL="0" indent="0">
              <a:lnSpc>
                <a:spcPct val="120000"/>
              </a:lnSpc>
              <a:buFont typeface="Arial"/>
              <a:buNone/>
            </a:pPr>
            <a:endParaRPr lang="nb-NO" sz="2000" dirty="0">
              <a:latin typeface="+mj-lt"/>
            </a:endParaRPr>
          </a:p>
        </p:txBody>
      </p:sp>
    </p:spTree>
    <p:extLst>
      <p:ext uri="{BB962C8B-B14F-4D97-AF65-F5344CB8AC3E}">
        <p14:creationId xmlns:p14="http://schemas.microsoft.com/office/powerpoint/2010/main" val="376701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3000"/>
                                  </p:stCondLst>
                                  <p:childTnLst>
                                    <p:set>
                                      <p:cBhvr>
                                        <p:cTn id="19" dur="1" fill="hold">
                                          <p:stCondLst>
                                            <p:cond delay="0"/>
                                          </p:stCondLst>
                                        </p:cTn>
                                        <p:tgtEl>
                                          <p:spTgt spid="4">
                                            <p:txEl>
                                              <p:pRg st="9" end="9"/>
                                            </p:txEl>
                                          </p:spTgt>
                                        </p:tgtEl>
                                        <p:attrNameLst>
                                          <p:attrName>style.visibility</p:attrName>
                                        </p:attrNameLst>
                                      </p:cBhvr>
                                      <p:to>
                                        <p:strVal val="visible"/>
                                      </p:to>
                                    </p:set>
                                  </p:childTnLst>
                                </p:cTn>
                              </p:par>
                              <p:par>
                                <p:cTn id="20" presetID="1" presetClass="entr" presetSubtype="0" fill="hold" nodeType="withEffect">
                                  <p:stCondLst>
                                    <p:cond delay="300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67EF806-2EA5-4FC7-84BC-6BD361B730E3}"/>
              </a:ext>
            </a:extLst>
          </p:cNvPr>
          <p:cNvSpPr>
            <a:spLocks noGrp="1"/>
          </p:cNvSpPr>
          <p:nvPr>
            <p:ph type="body" sz="quarter" idx="34"/>
          </p:nvPr>
        </p:nvSpPr>
        <p:spPr/>
        <p:txBody>
          <a:bodyPr/>
          <a:lstStyle/>
          <a:p>
            <a:r>
              <a:rPr lang="nb-NO"/>
              <a:t>Per 26.02.2020</a:t>
            </a:r>
            <a:endParaRPr lang="en-US"/>
          </a:p>
        </p:txBody>
      </p:sp>
      <p:sp>
        <p:nvSpPr>
          <p:cNvPr id="6" name="Tittel 5">
            <a:extLst>
              <a:ext uri="{FF2B5EF4-FFF2-40B4-BE49-F238E27FC236}">
                <a16:creationId xmlns:a16="http://schemas.microsoft.com/office/drawing/2014/main" id="{20DF2DCD-4F2A-4798-916B-24A67D470158}"/>
              </a:ext>
            </a:extLst>
          </p:cNvPr>
          <p:cNvSpPr>
            <a:spLocks noGrp="1"/>
          </p:cNvSpPr>
          <p:nvPr>
            <p:ph type="title"/>
          </p:nvPr>
        </p:nvSpPr>
        <p:spPr/>
        <p:txBody>
          <a:bodyPr/>
          <a:lstStyle/>
          <a:p>
            <a:r>
              <a:rPr lang="nb-NO" dirty="0"/>
              <a:t>Oslo Børs: Sektorer og største selskaper</a:t>
            </a:r>
            <a:br>
              <a:rPr lang="nb-NO" dirty="0"/>
            </a:br>
            <a:r>
              <a:rPr lang="nb-NO" sz="1600" dirty="0">
                <a:solidFill>
                  <a:srgbClr val="D45D00"/>
                </a:solidFill>
              </a:rPr>
              <a:t>merk at energi har falt med nesten 150 milliarder kroner fra årsskiftet</a:t>
            </a:r>
            <a:endParaRPr lang="en-US" sz="1600" dirty="0">
              <a:solidFill>
                <a:srgbClr val="D45D00"/>
              </a:solidFill>
            </a:endParaRPr>
          </a:p>
        </p:txBody>
      </p:sp>
      <p:graphicFrame>
        <p:nvGraphicFramePr>
          <p:cNvPr id="9" name="Plassholder for innhold 13">
            <a:extLst>
              <a:ext uri="{FF2B5EF4-FFF2-40B4-BE49-F238E27FC236}">
                <a16:creationId xmlns:a16="http://schemas.microsoft.com/office/drawing/2014/main" id="{2BE5C74C-320E-435E-8D21-6C7CDEFDA2F3}"/>
              </a:ext>
            </a:extLst>
          </p:cNvPr>
          <p:cNvGraphicFramePr>
            <a:graphicFrameLocks noGrp="1"/>
          </p:cNvGraphicFramePr>
          <p:nvPr>
            <p:ph sz="quarter" idx="35"/>
            <p:extLst/>
          </p:nvPr>
        </p:nvGraphicFramePr>
        <p:xfrm>
          <a:off x="690034" y="1813984"/>
          <a:ext cx="3486151" cy="4207933"/>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lassholder for innhold 13">
            <a:extLst>
              <a:ext uri="{FF2B5EF4-FFF2-40B4-BE49-F238E27FC236}">
                <a16:creationId xmlns:a16="http://schemas.microsoft.com/office/drawing/2014/main" id="{092CE00F-20CD-456F-8779-902FE894D3B5}"/>
              </a:ext>
            </a:extLst>
          </p:cNvPr>
          <p:cNvPicPr>
            <a:picLocks noGrp="1" noChangeAspect="1"/>
          </p:cNvPicPr>
          <p:nvPr>
            <p:ph sz="quarter" idx="36"/>
          </p:nvPr>
        </p:nvPicPr>
        <p:blipFill>
          <a:blip r:embed="rId3"/>
          <a:stretch>
            <a:fillRect/>
          </a:stretch>
        </p:blipFill>
        <p:spPr>
          <a:xfrm>
            <a:off x="4576939" y="1813984"/>
            <a:ext cx="3201107" cy="4205816"/>
          </a:xfrm>
          <a:prstGeom prst="rect">
            <a:avLst/>
          </a:prstGeom>
        </p:spPr>
      </p:pic>
      <p:pic>
        <p:nvPicPr>
          <p:cNvPr id="13" name="Plassholder for innhold 12">
            <a:extLst>
              <a:ext uri="{FF2B5EF4-FFF2-40B4-BE49-F238E27FC236}">
                <a16:creationId xmlns:a16="http://schemas.microsoft.com/office/drawing/2014/main" id="{2ABD3AC6-3A56-48EC-B3D0-706AD9AF48C9}"/>
              </a:ext>
            </a:extLst>
          </p:cNvPr>
          <p:cNvPicPr>
            <a:picLocks noGrp="1" noChangeAspect="1"/>
          </p:cNvPicPr>
          <p:nvPr>
            <p:ph sz="quarter" idx="37"/>
          </p:nvPr>
        </p:nvPicPr>
        <p:blipFill>
          <a:blip r:embed="rId4"/>
          <a:stretch>
            <a:fillRect/>
          </a:stretch>
        </p:blipFill>
        <p:spPr>
          <a:xfrm>
            <a:off x="8231905" y="1813984"/>
            <a:ext cx="3379939" cy="4205816"/>
          </a:xfrm>
          <a:prstGeom prst="rect">
            <a:avLst/>
          </a:prstGeom>
        </p:spPr>
      </p:pic>
      <p:sp>
        <p:nvSpPr>
          <p:cNvPr id="2" name="TekstSylinder 1">
            <a:extLst>
              <a:ext uri="{FF2B5EF4-FFF2-40B4-BE49-F238E27FC236}">
                <a16:creationId xmlns:a16="http://schemas.microsoft.com/office/drawing/2014/main" id="{3F0C2A86-77E2-4385-A3E6-F464FA1950FB}"/>
              </a:ext>
            </a:extLst>
          </p:cNvPr>
          <p:cNvSpPr txBox="1"/>
          <p:nvPr/>
        </p:nvSpPr>
        <p:spPr>
          <a:xfrm>
            <a:off x="4518826" y="1475430"/>
            <a:ext cx="3486150" cy="338554"/>
          </a:xfrm>
          <a:prstGeom prst="rect">
            <a:avLst/>
          </a:prstGeom>
          <a:noFill/>
        </p:spPr>
        <p:txBody>
          <a:bodyPr wrap="square" rtlCol="0">
            <a:spAutoFit/>
          </a:bodyPr>
          <a:lstStyle/>
          <a:p>
            <a:r>
              <a:rPr lang="nb-NO" sz="1600" i="1" dirty="0">
                <a:solidFill>
                  <a:srgbClr val="D45D00"/>
                </a:solidFill>
              </a:rPr>
              <a:t>Viser markedsverdien i ulike sektorer</a:t>
            </a:r>
          </a:p>
        </p:txBody>
      </p:sp>
      <p:sp>
        <p:nvSpPr>
          <p:cNvPr id="10" name="TekstSylinder 9">
            <a:extLst>
              <a:ext uri="{FF2B5EF4-FFF2-40B4-BE49-F238E27FC236}">
                <a16:creationId xmlns:a16="http://schemas.microsoft.com/office/drawing/2014/main" id="{206E098D-9E53-4CFC-AE49-829E60224A46}"/>
              </a:ext>
            </a:extLst>
          </p:cNvPr>
          <p:cNvSpPr txBox="1"/>
          <p:nvPr/>
        </p:nvSpPr>
        <p:spPr>
          <a:xfrm>
            <a:off x="8125694" y="1475430"/>
            <a:ext cx="3486150" cy="338554"/>
          </a:xfrm>
          <a:prstGeom prst="rect">
            <a:avLst/>
          </a:prstGeom>
          <a:noFill/>
        </p:spPr>
        <p:txBody>
          <a:bodyPr wrap="square" rtlCol="0">
            <a:spAutoFit/>
          </a:bodyPr>
          <a:lstStyle/>
          <a:p>
            <a:r>
              <a:rPr lang="nb-NO" sz="1600" i="1" dirty="0">
                <a:solidFill>
                  <a:srgbClr val="D45D00"/>
                </a:solidFill>
              </a:rPr>
              <a:t>Viser markedsverdien i største bedrifter</a:t>
            </a:r>
          </a:p>
        </p:txBody>
      </p:sp>
      <p:sp>
        <p:nvSpPr>
          <p:cNvPr id="3" name="TekstSylinder 2">
            <a:extLst>
              <a:ext uri="{FF2B5EF4-FFF2-40B4-BE49-F238E27FC236}">
                <a16:creationId xmlns:a16="http://schemas.microsoft.com/office/drawing/2014/main" id="{F5299656-1F07-45DB-A21D-D506D046954C}"/>
              </a:ext>
            </a:extLst>
          </p:cNvPr>
          <p:cNvSpPr txBox="1"/>
          <p:nvPr/>
        </p:nvSpPr>
        <p:spPr>
          <a:xfrm>
            <a:off x="9830924" y="45902"/>
            <a:ext cx="2323231" cy="738664"/>
          </a:xfrm>
          <a:prstGeom prst="rect">
            <a:avLst/>
          </a:prstGeom>
          <a:solidFill>
            <a:srgbClr val="D45D00"/>
          </a:solidFill>
        </p:spPr>
        <p:txBody>
          <a:bodyPr wrap="square" rtlCol="0">
            <a:spAutoFit/>
          </a:bodyPr>
          <a:lstStyle/>
          <a:p>
            <a:r>
              <a:rPr lang="nb-NO" sz="1400" dirty="0">
                <a:solidFill>
                  <a:schemeClr val="bg1"/>
                </a:solidFill>
              </a:rPr>
              <a:t>MERK: Denne siden er oppdatert fra da foredraget ble avholdt</a:t>
            </a:r>
          </a:p>
        </p:txBody>
      </p:sp>
    </p:spTree>
    <p:extLst>
      <p:ext uri="{BB962C8B-B14F-4D97-AF65-F5344CB8AC3E}">
        <p14:creationId xmlns:p14="http://schemas.microsoft.com/office/powerpoint/2010/main" val="887436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7E9A9DB-E84D-4864-9756-75C850B82B6A}"/>
              </a:ext>
            </a:extLst>
          </p:cNvPr>
          <p:cNvSpPr>
            <a:spLocks noGrp="1"/>
          </p:cNvSpPr>
          <p:nvPr>
            <p:ph sz="half" idx="4294967295"/>
          </p:nvPr>
        </p:nvSpPr>
        <p:spPr>
          <a:xfrm>
            <a:off x="893877" y="961221"/>
            <a:ext cx="10404245" cy="1975887"/>
          </a:xfrm>
        </p:spPr>
        <p:txBody>
          <a:bodyPr>
            <a:normAutofit/>
          </a:bodyPr>
          <a:lstStyle/>
          <a:p>
            <a:pPr marL="0" indent="0" algn="ctr">
              <a:buNone/>
            </a:pPr>
            <a:r>
              <a:rPr lang="nb-NO" sz="4800" b="1" dirty="0">
                <a:latin typeface="+mn-lt"/>
              </a:rPr>
              <a:t>AKSJER </a:t>
            </a:r>
            <a:r>
              <a:rPr lang="nb-NO" sz="4800" dirty="0">
                <a:latin typeface="+mn-lt"/>
              </a:rPr>
              <a:t>ER </a:t>
            </a:r>
            <a:r>
              <a:rPr lang="nb-NO" sz="4800" b="1" dirty="0">
                <a:latin typeface="+mn-lt"/>
              </a:rPr>
              <a:t>DIREKTE</a:t>
            </a:r>
            <a:r>
              <a:rPr lang="nb-NO" sz="4800" dirty="0">
                <a:latin typeface="+mn-lt"/>
              </a:rPr>
              <a:t> INVESTERINGER</a:t>
            </a:r>
            <a:br>
              <a:rPr lang="nb-NO" sz="4800" dirty="0">
                <a:latin typeface="+mn-lt"/>
              </a:rPr>
            </a:br>
            <a:r>
              <a:rPr lang="nb-NO" sz="4800" dirty="0">
                <a:latin typeface="+mn-lt"/>
              </a:rPr>
              <a:t>I ET KONKRET AKSJESELSKAP</a:t>
            </a:r>
          </a:p>
        </p:txBody>
      </p:sp>
      <p:sp>
        <p:nvSpPr>
          <p:cNvPr id="4" name="Plassholder for innhold 2">
            <a:extLst>
              <a:ext uri="{FF2B5EF4-FFF2-40B4-BE49-F238E27FC236}">
                <a16:creationId xmlns:a16="http://schemas.microsoft.com/office/drawing/2014/main" id="{BCCAA16B-E999-4AF1-B208-95561976E3F5}"/>
              </a:ext>
            </a:extLst>
          </p:cNvPr>
          <p:cNvSpPr txBox="1">
            <a:spLocks/>
          </p:cNvSpPr>
          <p:nvPr/>
        </p:nvSpPr>
        <p:spPr>
          <a:xfrm>
            <a:off x="756716" y="3584449"/>
            <a:ext cx="10404245" cy="1975887"/>
          </a:xfrm>
          <a:prstGeom prst="rect">
            <a:avLst/>
          </a:prstGeom>
        </p:spPr>
        <p:txBody>
          <a:bodyPr vert="horz" lIns="91440" tIns="45720" rIns="91440" bIns="45720" rtlCol="0">
            <a:normAutofit/>
          </a:bodyPr>
          <a:lstStyle>
            <a:lvl1pPr marL="342887" indent="-342887" algn="l" defTabSz="457182"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20" indent="-285738" algn="l" defTabSz="457182"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2954" indent="-228590" algn="l" defTabSz="457182"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136"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317"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nb-NO" sz="4800" b="1" dirty="0">
                <a:latin typeface="+mn-lt"/>
              </a:rPr>
              <a:t>AKSJEFOND</a:t>
            </a:r>
            <a:r>
              <a:rPr lang="nb-NO" sz="4800" dirty="0">
                <a:latin typeface="+mn-lt"/>
              </a:rPr>
              <a:t> ER EN SAMLING</a:t>
            </a:r>
            <a:br>
              <a:rPr lang="nb-NO" sz="4800" dirty="0">
                <a:latin typeface="+mn-lt"/>
              </a:rPr>
            </a:br>
            <a:r>
              <a:rPr lang="nb-NO" sz="4800" dirty="0">
                <a:latin typeface="+mn-lt"/>
              </a:rPr>
              <a:t>AV AKSJER SOM FORVALTES AV ANDRE</a:t>
            </a:r>
          </a:p>
        </p:txBody>
      </p:sp>
    </p:spTree>
    <p:extLst>
      <p:ext uri="{BB962C8B-B14F-4D97-AF65-F5344CB8AC3E}">
        <p14:creationId xmlns:p14="http://schemas.microsoft.com/office/powerpoint/2010/main" val="2507752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e 16">
            <a:extLst>
              <a:ext uri="{FF2B5EF4-FFF2-40B4-BE49-F238E27FC236}">
                <a16:creationId xmlns:a16="http://schemas.microsoft.com/office/drawing/2014/main" id="{3C56A04B-C939-41BD-9A7C-F7446B896A64}"/>
              </a:ext>
            </a:extLst>
          </p:cNvPr>
          <p:cNvGrpSpPr/>
          <p:nvPr/>
        </p:nvGrpSpPr>
        <p:grpSpPr>
          <a:xfrm>
            <a:off x="514649" y="1158773"/>
            <a:ext cx="2922217" cy="5073112"/>
            <a:chOff x="514649" y="1158773"/>
            <a:chExt cx="2922217" cy="5073112"/>
          </a:xfrm>
        </p:grpSpPr>
        <p:pic>
          <p:nvPicPr>
            <p:cNvPr id="3" name="Bilde 2">
              <a:extLst>
                <a:ext uri="{FF2B5EF4-FFF2-40B4-BE49-F238E27FC236}">
                  <a16:creationId xmlns:a16="http://schemas.microsoft.com/office/drawing/2014/main" id="{D8A6F24E-6721-49C4-A54D-4740C86C4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74" y="1158773"/>
              <a:ext cx="1223104" cy="484349"/>
            </a:xfrm>
            <a:prstGeom prst="rect">
              <a:avLst/>
            </a:prstGeom>
          </p:spPr>
        </p:pic>
        <p:pic>
          <p:nvPicPr>
            <p:cNvPr id="1026" name="Picture 2" descr="https://www.oslobors.no/markedsaktivitet/assets/images/logos/MM_THUMB_1772_1_1_5_DNB_rgb_solid_web.jpg">
              <a:extLst>
                <a:ext uri="{FF2B5EF4-FFF2-40B4-BE49-F238E27FC236}">
                  <a16:creationId xmlns:a16="http://schemas.microsoft.com/office/drawing/2014/main" id="{F1BBAD72-9895-4D8C-91A7-89C09D6C9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171" y="1317030"/>
              <a:ext cx="589175" cy="302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oslobors.no/markedsaktivitet/assets/images/logos/MM_THUMB_6233_TEL_h_pos_3D_c_100mm1.jpg">
              <a:extLst>
                <a:ext uri="{FF2B5EF4-FFF2-40B4-BE49-F238E27FC236}">
                  <a16:creationId xmlns:a16="http://schemas.microsoft.com/office/drawing/2014/main" id="{B7760218-3255-4E6F-B4BE-1F6EA98AF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74" y="1762333"/>
              <a:ext cx="705058" cy="432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oslobors.no/markedsaktivitet/assets/images/logos/MM_THUMB_5063_MOWI%20Logo%20JPG.jpg">
              <a:extLst>
                <a:ext uri="{FF2B5EF4-FFF2-40B4-BE49-F238E27FC236}">
                  <a16:creationId xmlns:a16="http://schemas.microsoft.com/office/drawing/2014/main" id="{75D0BDB5-0659-425E-B62A-71AF20E91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8118" y="1671066"/>
              <a:ext cx="1248748" cy="5993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oslobors.no/markedsaktivitet/assets/images/logos/MM_THUMB_11217_Gjensidige_digitallogo_RGB_vert.png">
              <a:extLst>
                <a:ext uri="{FF2B5EF4-FFF2-40B4-BE49-F238E27FC236}">
                  <a16:creationId xmlns:a16="http://schemas.microsoft.com/office/drawing/2014/main" id="{14EF8C11-D716-4C31-A771-CF37900F76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83" y="2201983"/>
              <a:ext cx="970007" cy="5302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oslobors.no/markedsaktivitet/assets/images/logos/MM_THUMB_7760_yara,0.gif">
              <a:extLst>
                <a:ext uri="{FF2B5EF4-FFF2-40B4-BE49-F238E27FC236}">
                  <a16:creationId xmlns:a16="http://schemas.microsoft.com/office/drawing/2014/main" id="{FD32B545-7959-4D5E-B5BA-93C7E9FAFA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132" y="2300886"/>
              <a:ext cx="450046" cy="450046"/>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78BA9A4B-1613-4EE2-8AB1-2BFD9EA2A5CB}"/>
                </a:ext>
              </a:extLst>
            </p:cNvPr>
            <p:cNvPicPr>
              <a:picLocks noChangeAspect="1"/>
            </p:cNvPicPr>
            <p:nvPr/>
          </p:nvPicPr>
          <p:blipFill>
            <a:blip r:embed="rId8"/>
            <a:stretch>
              <a:fillRect/>
            </a:stretch>
          </p:blipFill>
          <p:spPr>
            <a:xfrm>
              <a:off x="552183" y="2796629"/>
              <a:ext cx="866483" cy="375476"/>
            </a:xfrm>
            <a:prstGeom prst="rect">
              <a:avLst/>
            </a:prstGeom>
          </p:spPr>
        </p:pic>
        <p:pic>
          <p:nvPicPr>
            <p:cNvPr id="6" name="Bilde 5">
              <a:extLst>
                <a:ext uri="{FF2B5EF4-FFF2-40B4-BE49-F238E27FC236}">
                  <a16:creationId xmlns:a16="http://schemas.microsoft.com/office/drawing/2014/main" id="{F4495031-4B28-498F-8113-C91677B21BBF}"/>
                </a:ext>
              </a:extLst>
            </p:cNvPr>
            <p:cNvPicPr>
              <a:picLocks noChangeAspect="1"/>
            </p:cNvPicPr>
            <p:nvPr/>
          </p:nvPicPr>
          <p:blipFill>
            <a:blip r:embed="rId9"/>
            <a:stretch>
              <a:fillRect/>
            </a:stretch>
          </p:blipFill>
          <p:spPr>
            <a:xfrm>
              <a:off x="2337446" y="2886706"/>
              <a:ext cx="1027545" cy="411018"/>
            </a:xfrm>
            <a:prstGeom prst="rect">
              <a:avLst/>
            </a:prstGeom>
          </p:spPr>
        </p:pic>
        <p:pic>
          <p:nvPicPr>
            <p:cNvPr id="7" name="Bilde 6">
              <a:extLst>
                <a:ext uri="{FF2B5EF4-FFF2-40B4-BE49-F238E27FC236}">
                  <a16:creationId xmlns:a16="http://schemas.microsoft.com/office/drawing/2014/main" id="{64A0C078-B139-4F93-935E-2C40E85BCF0C}"/>
                </a:ext>
              </a:extLst>
            </p:cNvPr>
            <p:cNvPicPr>
              <a:picLocks noChangeAspect="1"/>
            </p:cNvPicPr>
            <p:nvPr/>
          </p:nvPicPr>
          <p:blipFill>
            <a:blip r:embed="rId10"/>
            <a:stretch>
              <a:fillRect/>
            </a:stretch>
          </p:blipFill>
          <p:spPr>
            <a:xfrm>
              <a:off x="587115" y="3368357"/>
              <a:ext cx="1077725" cy="265839"/>
            </a:xfrm>
            <a:prstGeom prst="rect">
              <a:avLst/>
            </a:prstGeom>
          </p:spPr>
        </p:pic>
        <p:pic>
          <p:nvPicPr>
            <p:cNvPr id="1036" name="Picture 12" descr="https://www.oslobors.no/markedsaktivitet/assets/images/logos/MM_THUMB_1114_NHY_logo.png">
              <a:extLst>
                <a:ext uri="{FF2B5EF4-FFF2-40B4-BE49-F238E27FC236}">
                  <a16:creationId xmlns:a16="http://schemas.microsoft.com/office/drawing/2014/main" id="{AC8569B2-88A4-463D-A5A7-09BB1885C0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0064" y="3428600"/>
              <a:ext cx="548260" cy="54826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a:extLst>
                <a:ext uri="{FF2B5EF4-FFF2-40B4-BE49-F238E27FC236}">
                  <a16:creationId xmlns:a16="http://schemas.microsoft.com/office/drawing/2014/main" id="{30AB00B0-55F9-4F5A-AAEF-FE8EA8B0F4BF}"/>
                </a:ext>
              </a:extLst>
            </p:cNvPr>
            <p:cNvPicPr>
              <a:picLocks noChangeAspect="1"/>
            </p:cNvPicPr>
            <p:nvPr/>
          </p:nvPicPr>
          <p:blipFill>
            <a:blip r:embed="rId12"/>
            <a:stretch>
              <a:fillRect/>
            </a:stretch>
          </p:blipFill>
          <p:spPr>
            <a:xfrm>
              <a:off x="514649" y="3743712"/>
              <a:ext cx="1248748" cy="457874"/>
            </a:xfrm>
            <a:prstGeom prst="rect">
              <a:avLst/>
            </a:prstGeom>
          </p:spPr>
        </p:pic>
        <p:pic>
          <p:nvPicPr>
            <p:cNvPr id="9" name="Bilde 8">
              <a:extLst>
                <a:ext uri="{FF2B5EF4-FFF2-40B4-BE49-F238E27FC236}">
                  <a16:creationId xmlns:a16="http://schemas.microsoft.com/office/drawing/2014/main" id="{B6C346FC-39DE-43FA-8E6E-88EA3AD2EABB}"/>
                </a:ext>
              </a:extLst>
            </p:cNvPr>
            <p:cNvPicPr>
              <a:picLocks noChangeAspect="1"/>
            </p:cNvPicPr>
            <p:nvPr/>
          </p:nvPicPr>
          <p:blipFill>
            <a:blip r:embed="rId13"/>
            <a:stretch>
              <a:fillRect/>
            </a:stretch>
          </p:blipFill>
          <p:spPr>
            <a:xfrm>
              <a:off x="2299912" y="4121326"/>
              <a:ext cx="1027545" cy="178108"/>
            </a:xfrm>
            <a:prstGeom prst="rect">
              <a:avLst/>
            </a:prstGeom>
          </p:spPr>
        </p:pic>
        <p:pic>
          <p:nvPicPr>
            <p:cNvPr id="10" name="Bilde 9">
              <a:extLst>
                <a:ext uri="{FF2B5EF4-FFF2-40B4-BE49-F238E27FC236}">
                  <a16:creationId xmlns:a16="http://schemas.microsoft.com/office/drawing/2014/main" id="{AA34A195-643C-4620-A54D-81D5532C4F5A}"/>
                </a:ext>
              </a:extLst>
            </p:cNvPr>
            <p:cNvPicPr>
              <a:picLocks noChangeAspect="1"/>
            </p:cNvPicPr>
            <p:nvPr/>
          </p:nvPicPr>
          <p:blipFill>
            <a:blip r:embed="rId14"/>
            <a:stretch>
              <a:fillRect/>
            </a:stretch>
          </p:blipFill>
          <p:spPr>
            <a:xfrm>
              <a:off x="673036" y="4399937"/>
              <a:ext cx="756958" cy="403711"/>
            </a:xfrm>
            <a:prstGeom prst="rect">
              <a:avLst/>
            </a:prstGeom>
          </p:spPr>
        </p:pic>
        <p:pic>
          <p:nvPicPr>
            <p:cNvPr id="11" name="Bilde 10">
              <a:extLst>
                <a:ext uri="{FF2B5EF4-FFF2-40B4-BE49-F238E27FC236}">
                  <a16:creationId xmlns:a16="http://schemas.microsoft.com/office/drawing/2014/main" id="{51B5A269-644F-4E07-92C2-240CDC7EADE5}"/>
                </a:ext>
              </a:extLst>
            </p:cNvPr>
            <p:cNvPicPr>
              <a:picLocks noChangeAspect="1"/>
            </p:cNvPicPr>
            <p:nvPr/>
          </p:nvPicPr>
          <p:blipFill>
            <a:blip r:embed="rId15"/>
            <a:stretch>
              <a:fillRect/>
            </a:stretch>
          </p:blipFill>
          <p:spPr>
            <a:xfrm>
              <a:off x="2362067" y="4532093"/>
              <a:ext cx="832499" cy="416250"/>
            </a:xfrm>
            <a:prstGeom prst="rect">
              <a:avLst/>
            </a:prstGeom>
          </p:spPr>
        </p:pic>
        <p:pic>
          <p:nvPicPr>
            <p:cNvPr id="1038" name="Picture 14" descr="https://www.oslobors.no/markedsaktivitet/assets/images/logos/MM_THUMB_6047_Aker%20logo%202010.jpg">
              <a:extLst>
                <a:ext uri="{FF2B5EF4-FFF2-40B4-BE49-F238E27FC236}">
                  <a16:creationId xmlns:a16="http://schemas.microsoft.com/office/drawing/2014/main" id="{E777335F-2D2B-4907-BF9F-837F679F812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7064" y="5091739"/>
              <a:ext cx="542934" cy="499499"/>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e 11">
              <a:extLst>
                <a:ext uri="{FF2B5EF4-FFF2-40B4-BE49-F238E27FC236}">
                  <a16:creationId xmlns:a16="http://schemas.microsoft.com/office/drawing/2014/main" id="{FB49F88A-F6E0-4C84-9395-9DC5439214CF}"/>
                </a:ext>
              </a:extLst>
            </p:cNvPr>
            <p:cNvPicPr>
              <a:picLocks noChangeAspect="1"/>
            </p:cNvPicPr>
            <p:nvPr/>
          </p:nvPicPr>
          <p:blipFill>
            <a:blip r:embed="rId17"/>
            <a:stretch>
              <a:fillRect/>
            </a:stretch>
          </p:blipFill>
          <p:spPr>
            <a:xfrm>
              <a:off x="2182244" y="5204626"/>
              <a:ext cx="1248748" cy="299700"/>
            </a:xfrm>
            <a:prstGeom prst="rect">
              <a:avLst/>
            </a:prstGeom>
          </p:spPr>
        </p:pic>
        <p:pic>
          <p:nvPicPr>
            <p:cNvPr id="1040" name="Picture 16" descr="https://www.oslobors.no/markedsaktivitet/assets/images/logos/MM_THUMB_2354_Schibsted_Logotype_L1_Dust-black_RGB-300x54.png">
              <a:extLst>
                <a:ext uri="{FF2B5EF4-FFF2-40B4-BE49-F238E27FC236}">
                  <a16:creationId xmlns:a16="http://schemas.microsoft.com/office/drawing/2014/main" id="{855F76B2-8DCE-4ABD-816B-30613DB2394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3915" y="6029705"/>
              <a:ext cx="747814" cy="1346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oslobors.no/markedsaktivitet/assets/images/logos/MM_THUMB_2331_KONGSBERG_logo.jpg">
              <a:extLst>
                <a:ext uri="{FF2B5EF4-FFF2-40B4-BE49-F238E27FC236}">
                  <a16:creationId xmlns:a16="http://schemas.microsoft.com/office/drawing/2014/main" id="{92221668-5679-49B8-8B8F-C8720A130DA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67171" y="5607511"/>
              <a:ext cx="624374" cy="62437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Bilde 13">
            <a:extLst>
              <a:ext uri="{FF2B5EF4-FFF2-40B4-BE49-F238E27FC236}">
                <a16:creationId xmlns:a16="http://schemas.microsoft.com/office/drawing/2014/main" id="{416CB057-7814-443F-B781-5D5E0E0E2232}"/>
              </a:ext>
            </a:extLst>
          </p:cNvPr>
          <p:cNvPicPr>
            <a:picLocks noChangeAspect="1"/>
          </p:cNvPicPr>
          <p:nvPr/>
        </p:nvPicPr>
        <p:blipFill>
          <a:blip r:embed="rId20"/>
          <a:stretch>
            <a:fillRect/>
          </a:stretch>
        </p:blipFill>
        <p:spPr>
          <a:xfrm>
            <a:off x="5282842" y="961733"/>
            <a:ext cx="3137028" cy="2841082"/>
          </a:xfrm>
          <a:prstGeom prst="rect">
            <a:avLst/>
          </a:prstGeom>
        </p:spPr>
      </p:pic>
      <p:sp>
        <p:nvSpPr>
          <p:cNvPr id="15" name="TekstSylinder 14">
            <a:extLst>
              <a:ext uri="{FF2B5EF4-FFF2-40B4-BE49-F238E27FC236}">
                <a16:creationId xmlns:a16="http://schemas.microsoft.com/office/drawing/2014/main" id="{FB92BAC9-9931-4829-B488-9A2A7768AFBC}"/>
              </a:ext>
            </a:extLst>
          </p:cNvPr>
          <p:cNvSpPr txBox="1"/>
          <p:nvPr/>
        </p:nvSpPr>
        <p:spPr>
          <a:xfrm>
            <a:off x="424459" y="289009"/>
            <a:ext cx="3750906" cy="523220"/>
          </a:xfrm>
          <a:prstGeom prst="rect">
            <a:avLst/>
          </a:prstGeom>
          <a:noFill/>
        </p:spPr>
        <p:txBody>
          <a:bodyPr wrap="square" rtlCol="0">
            <a:spAutoFit/>
          </a:bodyPr>
          <a:lstStyle/>
          <a:p>
            <a:r>
              <a:rPr lang="nb-NO" sz="2800" b="1" dirty="0"/>
              <a:t>Aksjer på Oslo Børs:</a:t>
            </a:r>
          </a:p>
        </p:txBody>
      </p:sp>
      <p:sp>
        <p:nvSpPr>
          <p:cNvPr id="25" name="TekstSylinder 24">
            <a:extLst>
              <a:ext uri="{FF2B5EF4-FFF2-40B4-BE49-F238E27FC236}">
                <a16:creationId xmlns:a16="http://schemas.microsoft.com/office/drawing/2014/main" id="{0448C6C3-FF15-46E1-BC22-A3AA2FFE4610}"/>
              </a:ext>
            </a:extLst>
          </p:cNvPr>
          <p:cNvSpPr txBox="1"/>
          <p:nvPr/>
        </p:nvSpPr>
        <p:spPr>
          <a:xfrm>
            <a:off x="5341793" y="351965"/>
            <a:ext cx="3750906" cy="523220"/>
          </a:xfrm>
          <a:prstGeom prst="rect">
            <a:avLst/>
          </a:prstGeom>
          <a:noFill/>
        </p:spPr>
        <p:txBody>
          <a:bodyPr wrap="square" rtlCol="0">
            <a:spAutoFit/>
          </a:bodyPr>
          <a:lstStyle/>
          <a:p>
            <a:r>
              <a:rPr lang="nb-NO" sz="2800" b="1" dirty="0"/>
              <a:t>Aksjefond:</a:t>
            </a:r>
          </a:p>
        </p:txBody>
      </p:sp>
      <p:sp>
        <p:nvSpPr>
          <p:cNvPr id="26" name="TekstSylinder 25">
            <a:extLst>
              <a:ext uri="{FF2B5EF4-FFF2-40B4-BE49-F238E27FC236}">
                <a16:creationId xmlns:a16="http://schemas.microsoft.com/office/drawing/2014/main" id="{B752867A-5572-455C-A009-20A7C018274A}"/>
              </a:ext>
            </a:extLst>
          </p:cNvPr>
          <p:cNvSpPr txBox="1"/>
          <p:nvPr/>
        </p:nvSpPr>
        <p:spPr>
          <a:xfrm>
            <a:off x="5329621" y="3876717"/>
            <a:ext cx="3750906" cy="523220"/>
          </a:xfrm>
          <a:prstGeom prst="rect">
            <a:avLst/>
          </a:prstGeom>
          <a:noFill/>
        </p:spPr>
        <p:txBody>
          <a:bodyPr wrap="square" rtlCol="0">
            <a:spAutoFit/>
          </a:bodyPr>
          <a:lstStyle/>
          <a:p>
            <a:r>
              <a:rPr lang="nb-NO" sz="2800" b="1" dirty="0"/>
              <a:t>Kombinasjonsfond</a:t>
            </a:r>
            <a:r>
              <a:rPr lang="nb-NO" sz="2800" dirty="0"/>
              <a:t>:</a:t>
            </a:r>
          </a:p>
        </p:txBody>
      </p:sp>
      <p:pic>
        <p:nvPicPr>
          <p:cNvPr id="16" name="Bilde 15">
            <a:extLst>
              <a:ext uri="{FF2B5EF4-FFF2-40B4-BE49-F238E27FC236}">
                <a16:creationId xmlns:a16="http://schemas.microsoft.com/office/drawing/2014/main" id="{41B548CE-F27B-48E7-89C1-1D974B6D23BD}"/>
              </a:ext>
            </a:extLst>
          </p:cNvPr>
          <p:cNvPicPr>
            <a:picLocks noChangeAspect="1"/>
          </p:cNvPicPr>
          <p:nvPr/>
        </p:nvPicPr>
        <p:blipFill>
          <a:blip r:embed="rId21"/>
          <a:stretch>
            <a:fillRect/>
          </a:stretch>
        </p:blipFill>
        <p:spPr>
          <a:xfrm>
            <a:off x="5282842" y="4357837"/>
            <a:ext cx="3284194" cy="1848055"/>
          </a:xfrm>
          <a:prstGeom prst="rect">
            <a:avLst/>
          </a:prstGeom>
        </p:spPr>
      </p:pic>
      <p:sp>
        <p:nvSpPr>
          <p:cNvPr id="30" name="TekstSylinder 29">
            <a:extLst>
              <a:ext uri="{FF2B5EF4-FFF2-40B4-BE49-F238E27FC236}">
                <a16:creationId xmlns:a16="http://schemas.microsoft.com/office/drawing/2014/main" id="{CB62169A-9960-434C-B77A-ABF9E9FB2D78}"/>
              </a:ext>
            </a:extLst>
          </p:cNvPr>
          <p:cNvSpPr txBox="1"/>
          <p:nvPr/>
        </p:nvSpPr>
        <p:spPr>
          <a:xfrm>
            <a:off x="9338470" y="3890354"/>
            <a:ext cx="3750906" cy="523220"/>
          </a:xfrm>
          <a:prstGeom prst="rect">
            <a:avLst/>
          </a:prstGeom>
          <a:noFill/>
        </p:spPr>
        <p:txBody>
          <a:bodyPr wrap="square" rtlCol="0">
            <a:spAutoFit/>
          </a:bodyPr>
          <a:lstStyle/>
          <a:p>
            <a:r>
              <a:rPr lang="nb-NO" sz="2800" b="1" dirty="0"/>
              <a:t>Rentefond</a:t>
            </a:r>
            <a:r>
              <a:rPr lang="nb-NO" sz="2800" dirty="0"/>
              <a:t>:</a:t>
            </a:r>
          </a:p>
        </p:txBody>
      </p:sp>
      <p:pic>
        <p:nvPicPr>
          <p:cNvPr id="18" name="Bilde 17">
            <a:extLst>
              <a:ext uri="{FF2B5EF4-FFF2-40B4-BE49-F238E27FC236}">
                <a16:creationId xmlns:a16="http://schemas.microsoft.com/office/drawing/2014/main" id="{C53F3F99-5C6C-429D-A042-40F96AA70AAE}"/>
              </a:ext>
            </a:extLst>
          </p:cNvPr>
          <p:cNvPicPr>
            <a:picLocks noChangeAspect="1"/>
          </p:cNvPicPr>
          <p:nvPr/>
        </p:nvPicPr>
        <p:blipFill>
          <a:blip r:embed="rId22"/>
          <a:stretch>
            <a:fillRect/>
          </a:stretch>
        </p:blipFill>
        <p:spPr>
          <a:xfrm>
            <a:off x="9092699" y="4459562"/>
            <a:ext cx="2970770" cy="977561"/>
          </a:xfrm>
          <a:prstGeom prst="rect">
            <a:avLst/>
          </a:prstGeom>
        </p:spPr>
      </p:pic>
      <p:cxnSp>
        <p:nvCxnSpPr>
          <p:cNvPr id="20" name="Rett linje 19">
            <a:extLst>
              <a:ext uri="{FF2B5EF4-FFF2-40B4-BE49-F238E27FC236}">
                <a16:creationId xmlns:a16="http://schemas.microsoft.com/office/drawing/2014/main" id="{21ECBC0C-7604-4501-9883-1E7A54402E85}"/>
              </a:ext>
            </a:extLst>
          </p:cNvPr>
          <p:cNvCxnSpPr>
            <a:cxnSpLocks/>
          </p:cNvCxnSpPr>
          <p:nvPr/>
        </p:nvCxnSpPr>
        <p:spPr>
          <a:xfrm>
            <a:off x="4434840" y="457200"/>
            <a:ext cx="5874" cy="5572505"/>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kstSylinder 36">
            <a:extLst>
              <a:ext uri="{FF2B5EF4-FFF2-40B4-BE49-F238E27FC236}">
                <a16:creationId xmlns:a16="http://schemas.microsoft.com/office/drawing/2014/main" id="{8399924B-8057-4A80-AD47-7AF0CD0D94D7}"/>
              </a:ext>
            </a:extLst>
          </p:cNvPr>
          <p:cNvSpPr txBox="1"/>
          <p:nvPr/>
        </p:nvSpPr>
        <p:spPr>
          <a:xfrm>
            <a:off x="514649" y="6493585"/>
            <a:ext cx="5321808" cy="338554"/>
          </a:xfrm>
          <a:prstGeom prst="rect">
            <a:avLst/>
          </a:prstGeom>
          <a:noFill/>
        </p:spPr>
        <p:txBody>
          <a:bodyPr wrap="square" rtlCol="0">
            <a:spAutoFit/>
          </a:bodyPr>
          <a:lstStyle/>
          <a:p>
            <a:r>
              <a:rPr lang="nb-NO" sz="1600" i="1" dirty="0"/>
              <a:t>Viser dette kun som eksempel – ikke en personlig anbefaling.</a:t>
            </a:r>
          </a:p>
        </p:txBody>
      </p:sp>
    </p:spTree>
    <p:extLst>
      <p:ext uri="{BB962C8B-B14F-4D97-AF65-F5344CB8AC3E}">
        <p14:creationId xmlns:p14="http://schemas.microsoft.com/office/powerpoint/2010/main" val="162085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9AD15B-3266-49E0-BBA0-82F4C01B3463}"/>
              </a:ext>
            </a:extLst>
          </p:cNvPr>
          <p:cNvSpPr>
            <a:spLocks noGrp="1"/>
          </p:cNvSpPr>
          <p:nvPr>
            <p:ph type="title"/>
          </p:nvPr>
        </p:nvSpPr>
        <p:spPr/>
        <p:txBody>
          <a:bodyPr/>
          <a:lstStyle/>
          <a:p>
            <a:r>
              <a:rPr lang="nb-NO" dirty="0"/>
              <a:t>Finne informasjon om fond</a:t>
            </a:r>
          </a:p>
        </p:txBody>
      </p:sp>
      <p:pic>
        <p:nvPicPr>
          <p:cNvPr id="3" name="Bilde 2">
            <a:extLst>
              <a:ext uri="{FF2B5EF4-FFF2-40B4-BE49-F238E27FC236}">
                <a16:creationId xmlns:a16="http://schemas.microsoft.com/office/drawing/2014/main" id="{A50D5572-72AC-4A98-AF4F-A7878A3B0E3B}"/>
              </a:ext>
            </a:extLst>
          </p:cNvPr>
          <p:cNvPicPr>
            <a:picLocks noChangeAspect="1"/>
          </p:cNvPicPr>
          <p:nvPr/>
        </p:nvPicPr>
        <p:blipFill>
          <a:blip r:embed="rId2"/>
          <a:stretch>
            <a:fillRect/>
          </a:stretch>
        </p:blipFill>
        <p:spPr>
          <a:xfrm>
            <a:off x="429768" y="1543412"/>
            <a:ext cx="6330886" cy="3510934"/>
          </a:xfrm>
          <a:prstGeom prst="rect">
            <a:avLst/>
          </a:prstGeom>
          <a:ln>
            <a:noFill/>
          </a:ln>
          <a:effectLst>
            <a:outerShdw blurRad="292100" dist="139700" dir="2700000" algn="tl" rotWithShape="0">
              <a:srgbClr val="333333">
                <a:alpha val="65000"/>
              </a:srgbClr>
            </a:outerShdw>
          </a:effectLst>
        </p:spPr>
      </p:pic>
      <p:pic>
        <p:nvPicPr>
          <p:cNvPr id="4" name="Bilde 3">
            <a:extLst>
              <a:ext uri="{FF2B5EF4-FFF2-40B4-BE49-F238E27FC236}">
                <a16:creationId xmlns:a16="http://schemas.microsoft.com/office/drawing/2014/main" id="{9AE3BA0E-A27D-4D5A-AE72-E6FFBEC597A0}"/>
              </a:ext>
            </a:extLst>
          </p:cNvPr>
          <p:cNvPicPr>
            <a:picLocks noChangeAspect="1"/>
          </p:cNvPicPr>
          <p:nvPr/>
        </p:nvPicPr>
        <p:blipFill>
          <a:blip r:embed="rId3"/>
          <a:stretch>
            <a:fillRect/>
          </a:stretch>
        </p:blipFill>
        <p:spPr>
          <a:xfrm>
            <a:off x="3912436" y="2770632"/>
            <a:ext cx="5696435" cy="2637091"/>
          </a:xfrm>
          <a:prstGeom prst="rect">
            <a:avLst/>
          </a:prstGeom>
          <a:ln>
            <a:noFill/>
          </a:ln>
          <a:effectLst>
            <a:outerShdw blurRad="292100" dist="139700" dir="2700000" algn="tl" rotWithShape="0">
              <a:srgbClr val="333333">
                <a:alpha val="65000"/>
              </a:srgbClr>
            </a:outerShdw>
          </a:effectLst>
        </p:spPr>
      </p:pic>
      <p:pic>
        <p:nvPicPr>
          <p:cNvPr id="5" name="Bilde 4">
            <a:extLst>
              <a:ext uri="{FF2B5EF4-FFF2-40B4-BE49-F238E27FC236}">
                <a16:creationId xmlns:a16="http://schemas.microsoft.com/office/drawing/2014/main" id="{2DE49B5B-EB54-43D1-B75A-16895DA8BDF3}"/>
              </a:ext>
            </a:extLst>
          </p:cNvPr>
          <p:cNvPicPr>
            <a:picLocks noChangeAspect="1"/>
          </p:cNvPicPr>
          <p:nvPr/>
        </p:nvPicPr>
        <p:blipFill>
          <a:blip r:embed="rId4"/>
          <a:stretch>
            <a:fillRect/>
          </a:stretch>
        </p:blipFill>
        <p:spPr>
          <a:xfrm>
            <a:off x="5564696" y="3797905"/>
            <a:ext cx="6627304" cy="2512881"/>
          </a:xfrm>
          <a:prstGeom prst="rect">
            <a:avLst/>
          </a:prstGeom>
          <a:ln>
            <a:noFill/>
          </a:ln>
          <a:effectLst>
            <a:outerShdw blurRad="292100" dist="139700" dir="2700000" algn="tl" rotWithShape="0">
              <a:srgbClr val="333333">
                <a:alpha val="65000"/>
              </a:srgbClr>
            </a:outerShdw>
          </a:effectLst>
        </p:spPr>
      </p:pic>
      <p:sp>
        <p:nvSpPr>
          <p:cNvPr id="6" name="TekstSylinder 5">
            <a:extLst>
              <a:ext uri="{FF2B5EF4-FFF2-40B4-BE49-F238E27FC236}">
                <a16:creationId xmlns:a16="http://schemas.microsoft.com/office/drawing/2014/main" id="{1F7CE2E2-2E88-4C92-8FA9-502F1E6EB1E8}"/>
              </a:ext>
            </a:extLst>
          </p:cNvPr>
          <p:cNvSpPr txBox="1"/>
          <p:nvPr/>
        </p:nvSpPr>
        <p:spPr>
          <a:xfrm>
            <a:off x="438912" y="6414084"/>
            <a:ext cx="5321808" cy="338554"/>
          </a:xfrm>
          <a:prstGeom prst="rect">
            <a:avLst/>
          </a:prstGeom>
          <a:noFill/>
        </p:spPr>
        <p:txBody>
          <a:bodyPr wrap="square" rtlCol="0">
            <a:spAutoFit/>
          </a:bodyPr>
          <a:lstStyle/>
          <a:p>
            <a:r>
              <a:rPr lang="nb-NO" sz="1600" i="1" dirty="0"/>
              <a:t>Viser dette kun som eksempel – ikke en personlig anbefaling.</a:t>
            </a:r>
          </a:p>
        </p:txBody>
      </p:sp>
    </p:spTree>
    <p:extLst>
      <p:ext uri="{BB962C8B-B14F-4D97-AF65-F5344CB8AC3E}">
        <p14:creationId xmlns:p14="http://schemas.microsoft.com/office/powerpoint/2010/main" val="404130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B2D7B9-078A-41E1-A84D-034863BF45E8}"/>
              </a:ext>
            </a:extLst>
          </p:cNvPr>
          <p:cNvSpPr>
            <a:spLocks noGrp="1"/>
          </p:cNvSpPr>
          <p:nvPr>
            <p:ph type="title"/>
          </p:nvPr>
        </p:nvSpPr>
        <p:spPr/>
        <p:txBody>
          <a:bodyPr>
            <a:normAutofit fontScale="90000"/>
          </a:bodyPr>
          <a:lstStyle/>
          <a:p>
            <a:r>
              <a:rPr lang="nb-NO" dirty="0"/>
              <a:t>Norges mest populære fond?</a:t>
            </a:r>
            <a:br>
              <a:rPr lang="nb-NO" dirty="0"/>
            </a:br>
            <a:r>
              <a:rPr lang="nb-NO" dirty="0"/>
              <a:t>DNB Teknologi</a:t>
            </a:r>
          </a:p>
        </p:txBody>
      </p:sp>
      <p:pic>
        <p:nvPicPr>
          <p:cNvPr id="3" name="Bilde 2">
            <a:extLst>
              <a:ext uri="{FF2B5EF4-FFF2-40B4-BE49-F238E27FC236}">
                <a16:creationId xmlns:a16="http://schemas.microsoft.com/office/drawing/2014/main" id="{D7AA0D26-3FFE-4326-A4EF-75679AF1D82C}"/>
              </a:ext>
            </a:extLst>
          </p:cNvPr>
          <p:cNvPicPr>
            <a:picLocks noChangeAspect="1"/>
          </p:cNvPicPr>
          <p:nvPr/>
        </p:nvPicPr>
        <p:blipFill>
          <a:blip r:embed="rId2"/>
          <a:stretch>
            <a:fillRect/>
          </a:stretch>
        </p:blipFill>
        <p:spPr>
          <a:xfrm>
            <a:off x="312801" y="1616202"/>
            <a:ext cx="7524750" cy="3771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de 3">
            <a:extLst>
              <a:ext uri="{FF2B5EF4-FFF2-40B4-BE49-F238E27FC236}">
                <a16:creationId xmlns:a16="http://schemas.microsoft.com/office/drawing/2014/main" id="{1DD2FA00-1A64-4229-A03C-76EEB3697F19}"/>
              </a:ext>
            </a:extLst>
          </p:cNvPr>
          <p:cNvPicPr>
            <a:picLocks noChangeAspect="1"/>
          </p:cNvPicPr>
          <p:nvPr/>
        </p:nvPicPr>
        <p:blipFill rotWithShape="1">
          <a:blip r:embed="rId3"/>
          <a:srcRect t="3097"/>
          <a:stretch/>
        </p:blipFill>
        <p:spPr>
          <a:xfrm>
            <a:off x="8049006" y="3300984"/>
            <a:ext cx="2488439" cy="2567940"/>
          </a:xfrm>
          <a:prstGeom prst="rect">
            <a:avLst/>
          </a:prstGeom>
        </p:spPr>
      </p:pic>
      <p:pic>
        <p:nvPicPr>
          <p:cNvPr id="5" name="Bilde 4">
            <a:extLst>
              <a:ext uri="{FF2B5EF4-FFF2-40B4-BE49-F238E27FC236}">
                <a16:creationId xmlns:a16="http://schemas.microsoft.com/office/drawing/2014/main" id="{7EC72D9D-6C5E-43F9-8517-627867B5B33B}"/>
              </a:ext>
            </a:extLst>
          </p:cNvPr>
          <p:cNvPicPr>
            <a:picLocks noChangeAspect="1"/>
          </p:cNvPicPr>
          <p:nvPr/>
        </p:nvPicPr>
        <p:blipFill>
          <a:blip r:embed="rId4"/>
          <a:stretch>
            <a:fillRect/>
          </a:stretch>
        </p:blipFill>
        <p:spPr>
          <a:xfrm>
            <a:off x="8049006" y="1323912"/>
            <a:ext cx="4142994" cy="1974976"/>
          </a:xfrm>
          <a:prstGeom prst="rect">
            <a:avLst/>
          </a:prstGeom>
        </p:spPr>
      </p:pic>
      <p:sp>
        <p:nvSpPr>
          <p:cNvPr id="6" name="TekstSylinder 5">
            <a:extLst>
              <a:ext uri="{FF2B5EF4-FFF2-40B4-BE49-F238E27FC236}">
                <a16:creationId xmlns:a16="http://schemas.microsoft.com/office/drawing/2014/main" id="{0B16AF0A-4537-4F51-89CD-5460E1E2E626}"/>
              </a:ext>
            </a:extLst>
          </p:cNvPr>
          <p:cNvSpPr txBox="1"/>
          <p:nvPr/>
        </p:nvSpPr>
        <p:spPr>
          <a:xfrm>
            <a:off x="438912" y="6414084"/>
            <a:ext cx="5321808" cy="338554"/>
          </a:xfrm>
          <a:prstGeom prst="rect">
            <a:avLst/>
          </a:prstGeom>
          <a:noFill/>
        </p:spPr>
        <p:txBody>
          <a:bodyPr wrap="square" rtlCol="0">
            <a:spAutoFit/>
          </a:bodyPr>
          <a:lstStyle/>
          <a:p>
            <a:r>
              <a:rPr lang="nb-NO" sz="1600" i="1" dirty="0"/>
              <a:t>Viser dette kun som eksempel – ikke en personlig anbefaling.</a:t>
            </a:r>
          </a:p>
        </p:txBody>
      </p:sp>
    </p:spTree>
    <p:extLst>
      <p:ext uri="{BB962C8B-B14F-4D97-AF65-F5344CB8AC3E}">
        <p14:creationId xmlns:p14="http://schemas.microsoft.com/office/powerpoint/2010/main" val="234499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EAFB359-58F6-4E4C-BF82-6F6A23FF31E5}"/>
              </a:ext>
            </a:extLst>
          </p:cNvPr>
          <p:cNvPicPr>
            <a:picLocks noChangeAspect="1"/>
          </p:cNvPicPr>
          <p:nvPr/>
        </p:nvPicPr>
        <p:blipFill rotWithShape="1">
          <a:blip r:embed="rId2"/>
          <a:srcRect t="2743" r="65437"/>
          <a:stretch/>
        </p:blipFill>
        <p:spPr>
          <a:xfrm>
            <a:off x="330422" y="1490472"/>
            <a:ext cx="3985546" cy="4650060"/>
          </a:xfrm>
          <a:prstGeom prst="rect">
            <a:avLst/>
          </a:prstGeom>
        </p:spPr>
      </p:pic>
      <p:sp>
        <p:nvSpPr>
          <p:cNvPr id="4" name="Tittel 3">
            <a:extLst>
              <a:ext uri="{FF2B5EF4-FFF2-40B4-BE49-F238E27FC236}">
                <a16:creationId xmlns:a16="http://schemas.microsoft.com/office/drawing/2014/main" id="{AD84788F-ABC2-4BB8-9BB7-3555D470B5D6}"/>
              </a:ext>
            </a:extLst>
          </p:cNvPr>
          <p:cNvSpPr>
            <a:spLocks noGrp="1"/>
          </p:cNvSpPr>
          <p:nvPr>
            <p:ph type="title"/>
          </p:nvPr>
        </p:nvSpPr>
        <p:spPr/>
        <p:txBody>
          <a:bodyPr>
            <a:normAutofit fontScale="90000"/>
          </a:bodyPr>
          <a:lstStyle/>
          <a:p>
            <a:r>
              <a:rPr lang="nb-NO" b="1" dirty="0">
                <a:latin typeface="+mn-lt"/>
              </a:rPr>
              <a:t>Aksjefond (</a:t>
            </a:r>
            <a:r>
              <a:rPr lang="nb-NO" dirty="0">
                <a:latin typeface="+mn-lt"/>
              </a:rPr>
              <a:t>aktivt forvaltet; </a:t>
            </a:r>
            <a:br>
              <a:rPr lang="nb-NO" dirty="0">
                <a:latin typeface="+mn-lt"/>
              </a:rPr>
            </a:br>
            <a:r>
              <a:rPr lang="nb-NO" sz="2700" dirty="0">
                <a:latin typeface="+mn-lt"/>
              </a:rPr>
              <a:t>skape mer avkastning enn referanseindeks)</a:t>
            </a:r>
          </a:p>
        </p:txBody>
      </p:sp>
      <p:sp>
        <p:nvSpPr>
          <p:cNvPr id="5" name="TekstSylinder 4">
            <a:extLst>
              <a:ext uri="{FF2B5EF4-FFF2-40B4-BE49-F238E27FC236}">
                <a16:creationId xmlns:a16="http://schemas.microsoft.com/office/drawing/2014/main" id="{78D8C42A-5BEE-431A-86E1-91B1B174E29A}"/>
              </a:ext>
            </a:extLst>
          </p:cNvPr>
          <p:cNvSpPr txBox="1"/>
          <p:nvPr/>
        </p:nvSpPr>
        <p:spPr>
          <a:xfrm>
            <a:off x="576072" y="1121140"/>
            <a:ext cx="7479792" cy="369332"/>
          </a:xfrm>
          <a:prstGeom prst="rect">
            <a:avLst/>
          </a:prstGeom>
          <a:noFill/>
        </p:spPr>
        <p:txBody>
          <a:bodyPr wrap="square" rtlCol="0">
            <a:spAutoFit/>
          </a:bodyPr>
          <a:lstStyle/>
          <a:p>
            <a:r>
              <a:rPr lang="nb-NO" dirty="0"/>
              <a:t>Eksempel: DNB Norge </a:t>
            </a:r>
          </a:p>
        </p:txBody>
      </p:sp>
      <p:pic>
        <p:nvPicPr>
          <p:cNvPr id="6" name="Bilde 5">
            <a:extLst>
              <a:ext uri="{FF2B5EF4-FFF2-40B4-BE49-F238E27FC236}">
                <a16:creationId xmlns:a16="http://schemas.microsoft.com/office/drawing/2014/main" id="{21219443-969B-4092-8B2C-AB396E8D39A2}"/>
              </a:ext>
            </a:extLst>
          </p:cNvPr>
          <p:cNvPicPr>
            <a:picLocks noChangeAspect="1"/>
          </p:cNvPicPr>
          <p:nvPr/>
        </p:nvPicPr>
        <p:blipFill rotWithShape="1">
          <a:blip r:embed="rId2"/>
          <a:srcRect l="33929" t="2743" r="33797"/>
          <a:stretch/>
        </p:blipFill>
        <p:spPr>
          <a:xfrm>
            <a:off x="4315968" y="1490472"/>
            <a:ext cx="3721608" cy="4650060"/>
          </a:xfrm>
          <a:prstGeom prst="rect">
            <a:avLst/>
          </a:prstGeom>
        </p:spPr>
      </p:pic>
      <p:pic>
        <p:nvPicPr>
          <p:cNvPr id="7" name="Bilde 6">
            <a:extLst>
              <a:ext uri="{FF2B5EF4-FFF2-40B4-BE49-F238E27FC236}">
                <a16:creationId xmlns:a16="http://schemas.microsoft.com/office/drawing/2014/main" id="{836E9CFB-41B0-4604-A3FA-F04B8120BFEB}"/>
              </a:ext>
            </a:extLst>
          </p:cNvPr>
          <p:cNvPicPr>
            <a:picLocks noChangeAspect="1"/>
          </p:cNvPicPr>
          <p:nvPr/>
        </p:nvPicPr>
        <p:blipFill rotWithShape="1">
          <a:blip r:embed="rId2"/>
          <a:srcRect l="65437" t="2743"/>
          <a:stretch/>
        </p:blipFill>
        <p:spPr>
          <a:xfrm>
            <a:off x="8037576" y="1490472"/>
            <a:ext cx="3985546" cy="4650060"/>
          </a:xfrm>
          <a:prstGeom prst="rect">
            <a:avLst/>
          </a:prstGeom>
        </p:spPr>
      </p:pic>
      <p:sp>
        <p:nvSpPr>
          <p:cNvPr id="8" name="TekstSylinder 7">
            <a:extLst>
              <a:ext uri="{FF2B5EF4-FFF2-40B4-BE49-F238E27FC236}">
                <a16:creationId xmlns:a16="http://schemas.microsoft.com/office/drawing/2014/main" id="{B480E871-E94E-4562-B51D-7750ED78C1E5}"/>
              </a:ext>
            </a:extLst>
          </p:cNvPr>
          <p:cNvSpPr txBox="1"/>
          <p:nvPr/>
        </p:nvSpPr>
        <p:spPr>
          <a:xfrm>
            <a:off x="438912" y="6414084"/>
            <a:ext cx="5321808" cy="338554"/>
          </a:xfrm>
          <a:prstGeom prst="rect">
            <a:avLst/>
          </a:prstGeom>
          <a:noFill/>
        </p:spPr>
        <p:txBody>
          <a:bodyPr wrap="square" rtlCol="0">
            <a:spAutoFit/>
          </a:bodyPr>
          <a:lstStyle/>
          <a:p>
            <a:r>
              <a:rPr lang="nb-NO" sz="1600" i="1" dirty="0"/>
              <a:t>Viser dette kun som eksempel – ikke en personlig anbefaling.</a:t>
            </a:r>
          </a:p>
        </p:txBody>
      </p:sp>
    </p:spTree>
    <p:extLst>
      <p:ext uri="{BB962C8B-B14F-4D97-AF65-F5344CB8AC3E}">
        <p14:creationId xmlns:p14="http://schemas.microsoft.com/office/powerpoint/2010/main" val="35769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92E3BD-8C60-4770-8EB3-AE0F2E20D1A5}"/>
              </a:ext>
            </a:extLst>
          </p:cNvPr>
          <p:cNvSpPr>
            <a:spLocks noGrp="1"/>
          </p:cNvSpPr>
          <p:nvPr>
            <p:ph type="title"/>
          </p:nvPr>
        </p:nvSpPr>
        <p:spPr/>
        <p:txBody>
          <a:bodyPr>
            <a:normAutofit fontScale="90000"/>
          </a:bodyPr>
          <a:lstStyle/>
          <a:p>
            <a:r>
              <a:rPr lang="nb-NO" sz="5300" dirty="0"/>
              <a:t>Indeksfond </a:t>
            </a:r>
            <a:br>
              <a:rPr lang="nb-NO" dirty="0"/>
            </a:br>
            <a:r>
              <a:rPr lang="nb-NO" sz="3100" dirty="0"/>
              <a:t>Aksjefond som skal følge en aksjeindeks nært</a:t>
            </a:r>
            <a:endParaRPr lang="nb-NO" dirty="0"/>
          </a:p>
        </p:txBody>
      </p:sp>
      <p:pic>
        <p:nvPicPr>
          <p:cNvPr id="4" name="Bilde 3">
            <a:extLst>
              <a:ext uri="{FF2B5EF4-FFF2-40B4-BE49-F238E27FC236}">
                <a16:creationId xmlns:a16="http://schemas.microsoft.com/office/drawing/2014/main" id="{6C54B19C-B61F-4794-A5F1-10B4D73EB68E}"/>
              </a:ext>
            </a:extLst>
          </p:cNvPr>
          <p:cNvPicPr>
            <a:picLocks noChangeAspect="1"/>
          </p:cNvPicPr>
          <p:nvPr/>
        </p:nvPicPr>
        <p:blipFill>
          <a:blip r:embed="rId2"/>
          <a:stretch>
            <a:fillRect/>
          </a:stretch>
        </p:blipFill>
        <p:spPr>
          <a:xfrm>
            <a:off x="283846" y="1688735"/>
            <a:ext cx="5067300" cy="2295525"/>
          </a:xfrm>
          <a:prstGeom prst="rect">
            <a:avLst/>
          </a:prstGeom>
        </p:spPr>
      </p:pic>
      <p:pic>
        <p:nvPicPr>
          <p:cNvPr id="5" name="Bilde 4">
            <a:extLst>
              <a:ext uri="{FF2B5EF4-FFF2-40B4-BE49-F238E27FC236}">
                <a16:creationId xmlns:a16="http://schemas.microsoft.com/office/drawing/2014/main" id="{347C1F3F-372D-4400-9AF7-11FF6454F5A2}"/>
              </a:ext>
            </a:extLst>
          </p:cNvPr>
          <p:cNvPicPr>
            <a:picLocks noChangeAspect="1"/>
          </p:cNvPicPr>
          <p:nvPr/>
        </p:nvPicPr>
        <p:blipFill>
          <a:blip r:embed="rId3"/>
          <a:stretch>
            <a:fillRect/>
          </a:stretch>
        </p:blipFill>
        <p:spPr>
          <a:xfrm>
            <a:off x="5742431" y="1649190"/>
            <a:ext cx="6053709" cy="2980643"/>
          </a:xfrm>
          <a:prstGeom prst="rect">
            <a:avLst/>
          </a:prstGeom>
        </p:spPr>
      </p:pic>
      <p:pic>
        <p:nvPicPr>
          <p:cNvPr id="6" name="Bilde 5">
            <a:extLst>
              <a:ext uri="{FF2B5EF4-FFF2-40B4-BE49-F238E27FC236}">
                <a16:creationId xmlns:a16="http://schemas.microsoft.com/office/drawing/2014/main" id="{75E1AB68-E9B2-428F-B26F-2CCDADD014F4}"/>
              </a:ext>
            </a:extLst>
          </p:cNvPr>
          <p:cNvPicPr>
            <a:picLocks noChangeAspect="1"/>
          </p:cNvPicPr>
          <p:nvPr/>
        </p:nvPicPr>
        <p:blipFill>
          <a:blip r:embed="rId4"/>
          <a:stretch>
            <a:fillRect/>
          </a:stretch>
        </p:blipFill>
        <p:spPr>
          <a:xfrm>
            <a:off x="5891405" y="4547537"/>
            <a:ext cx="3069716" cy="1596252"/>
          </a:xfrm>
          <a:prstGeom prst="rect">
            <a:avLst/>
          </a:prstGeom>
        </p:spPr>
      </p:pic>
      <p:pic>
        <p:nvPicPr>
          <p:cNvPr id="7" name="Bilde 6">
            <a:extLst>
              <a:ext uri="{FF2B5EF4-FFF2-40B4-BE49-F238E27FC236}">
                <a16:creationId xmlns:a16="http://schemas.microsoft.com/office/drawing/2014/main" id="{47F47806-59A4-460C-B404-D5FE33BDEDB3}"/>
              </a:ext>
            </a:extLst>
          </p:cNvPr>
          <p:cNvPicPr>
            <a:picLocks noChangeAspect="1"/>
          </p:cNvPicPr>
          <p:nvPr/>
        </p:nvPicPr>
        <p:blipFill>
          <a:blip r:embed="rId5"/>
          <a:stretch>
            <a:fillRect/>
          </a:stretch>
        </p:blipFill>
        <p:spPr>
          <a:xfrm>
            <a:off x="395860" y="4064429"/>
            <a:ext cx="4495800" cy="2219325"/>
          </a:xfrm>
          <a:prstGeom prst="rect">
            <a:avLst/>
          </a:prstGeom>
        </p:spPr>
      </p:pic>
      <p:sp>
        <p:nvSpPr>
          <p:cNvPr id="8" name="TekstSylinder 7">
            <a:extLst>
              <a:ext uri="{FF2B5EF4-FFF2-40B4-BE49-F238E27FC236}">
                <a16:creationId xmlns:a16="http://schemas.microsoft.com/office/drawing/2014/main" id="{6C0E9C56-3B3D-4E96-A824-3A9E75371156}"/>
              </a:ext>
            </a:extLst>
          </p:cNvPr>
          <p:cNvSpPr txBox="1"/>
          <p:nvPr/>
        </p:nvSpPr>
        <p:spPr>
          <a:xfrm>
            <a:off x="438912" y="6414084"/>
            <a:ext cx="5321808" cy="338554"/>
          </a:xfrm>
          <a:prstGeom prst="rect">
            <a:avLst/>
          </a:prstGeom>
          <a:noFill/>
        </p:spPr>
        <p:txBody>
          <a:bodyPr wrap="square" rtlCol="0">
            <a:spAutoFit/>
          </a:bodyPr>
          <a:lstStyle/>
          <a:p>
            <a:r>
              <a:rPr lang="nb-NO" sz="1600" i="1" dirty="0"/>
              <a:t>Viser dette kun som eksempel – ikke en personlig anbefaling.</a:t>
            </a:r>
          </a:p>
        </p:txBody>
      </p:sp>
      <p:sp>
        <p:nvSpPr>
          <p:cNvPr id="9" name="Pil: høyre 8">
            <a:extLst>
              <a:ext uri="{FF2B5EF4-FFF2-40B4-BE49-F238E27FC236}">
                <a16:creationId xmlns:a16="http://schemas.microsoft.com/office/drawing/2014/main" id="{766F6476-E609-4801-A964-FAAE8F7FCFC3}"/>
              </a:ext>
            </a:extLst>
          </p:cNvPr>
          <p:cNvSpPr/>
          <p:nvPr/>
        </p:nvSpPr>
        <p:spPr>
          <a:xfrm>
            <a:off x="91440" y="4992624"/>
            <a:ext cx="347472" cy="265176"/>
          </a:xfrm>
          <a:prstGeom prst="rightArrow">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0908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dirty="0">
                <a:latin typeface="+mn-lt"/>
              </a:rPr>
              <a:t>HVOR STARTER DU?</a:t>
            </a:r>
          </a:p>
        </p:txBody>
      </p:sp>
      <p:sp>
        <p:nvSpPr>
          <p:cNvPr id="3" name="Plassholder for innhold 2">
            <a:extLst>
              <a:ext uri="{FF2B5EF4-FFF2-40B4-BE49-F238E27FC236}">
                <a16:creationId xmlns:a16="http://schemas.microsoft.com/office/drawing/2014/main" id="{2999FBE7-4005-4C7D-85C0-41680D8B57C1}"/>
              </a:ext>
            </a:extLst>
          </p:cNvPr>
          <p:cNvSpPr>
            <a:spLocks noGrp="1"/>
          </p:cNvSpPr>
          <p:nvPr>
            <p:ph idx="1"/>
          </p:nvPr>
        </p:nvSpPr>
        <p:spPr>
          <a:xfrm>
            <a:off x="609600" y="1600201"/>
            <a:ext cx="7354824" cy="4525963"/>
          </a:xfrm>
        </p:spPr>
        <p:txBody>
          <a:bodyPr/>
          <a:lstStyle/>
          <a:p>
            <a:r>
              <a:rPr lang="nb-NO" dirty="0">
                <a:latin typeface="+mn-lt"/>
              </a:rPr>
              <a:t>SPARE-LENGDE (TID)</a:t>
            </a:r>
            <a:br>
              <a:rPr lang="nb-NO" dirty="0">
                <a:latin typeface="+mn-lt"/>
              </a:rPr>
            </a:br>
            <a:endParaRPr lang="nb-NO" dirty="0">
              <a:latin typeface="+mn-lt"/>
            </a:endParaRPr>
          </a:p>
          <a:p>
            <a:r>
              <a:rPr lang="nb-NO" dirty="0">
                <a:latin typeface="+mn-lt"/>
              </a:rPr>
              <a:t>SPAREBELØP (FAST VS KICKSTART)</a:t>
            </a:r>
          </a:p>
          <a:p>
            <a:endParaRPr lang="nb-NO" dirty="0">
              <a:latin typeface="+mn-lt"/>
            </a:endParaRPr>
          </a:p>
          <a:p>
            <a:r>
              <a:rPr lang="nb-NO" dirty="0">
                <a:latin typeface="+mn-lt"/>
              </a:rPr>
              <a:t>RISIKO-TOLERANSE </a:t>
            </a:r>
            <a:br>
              <a:rPr lang="nb-NO" dirty="0">
                <a:latin typeface="+mn-lt"/>
              </a:rPr>
            </a:br>
            <a:r>
              <a:rPr lang="nb-NO" dirty="0">
                <a:latin typeface="+mn-lt"/>
              </a:rPr>
              <a:t>(FØLSOMHET FOR SVINGNINGER)</a:t>
            </a:r>
          </a:p>
        </p:txBody>
      </p:sp>
      <p:grpSp>
        <p:nvGrpSpPr>
          <p:cNvPr id="5" name="Gruppe 4">
            <a:extLst>
              <a:ext uri="{FF2B5EF4-FFF2-40B4-BE49-F238E27FC236}">
                <a16:creationId xmlns:a16="http://schemas.microsoft.com/office/drawing/2014/main" id="{24BE2FD3-AF60-443F-BB02-4B49D6FA7C47}"/>
              </a:ext>
            </a:extLst>
          </p:cNvPr>
          <p:cNvGrpSpPr/>
          <p:nvPr/>
        </p:nvGrpSpPr>
        <p:grpSpPr>
          <a:xfrm>
            <a:off x="7677448" y="2020824"/>
            <a:ext cx="3834498" cy="2568506"/>
            <a:chOff x="188512" y="3429000"/>
            <a:chExt cx="3834498" cy="2568506"/>
          </a:xfrm>
        </p:grpSpPr>
        <p:pic>
          <p:nvPicPr>
            <p:cNvPr id="6" name="Bilde 5">
              <a:extLst>
                <a:ext uri="{FF2B5EF4-FFF2-40B4-BE49-F238E27FC236}">
                  <a16:creationId xmlns:a16="http://schemas.microsoft.com/office/drawing/2014/main" id="{18BD9D2D-4D0A-448D-9129-15A03776BB1D}"/>
                </a:ext>
              </a:extLst>
            </p:cNvPr>
            <p:cNvPicPr>
              <a:picLocks noChangeAspect="1"/>
            </p:cNvPicPr>
            <p:nvPr/>
          </p:nvPicPr>
          <p:blipFill>
            <a:blip r:embed="rId2"/>
            <a:stretch>
              <a:fillRect/>
            </a:stretch>
          </p:blipFill>
          <p:spPr>
            <a:xfrm>
              <a:off x="188512" y="3696807"/>
              <a:ext cx="3834498" cy="2300699"/>
            </a:xfrm>
            <a:prstGeom prst="rect">
              <a:avLst/>
            </a:prstGeom>
          </p:spPr>
        </p:pic>
        <p:sp>
          <p:nvSpPr>
            <p:cNvPr id="7" name="TekstSylinder 6">
              <a:extLst>
                <a:ext uri="{FF2B5EF4-FFF2-40B4-BE49-F238E27FC236}">
                  <a16:creationId xmlns:a16="http://schemas.microsoft.com/office/drawing/2014/main" id="{1CFAAF13-D6A1-42D4-A2AC-AC5CE346FC14}"/>
                </a:ext>
              </a:extLst>
            </p:cNvPr>
            <p:cNvSpPr txBox="1"/>
            <p:nvPr/>
          </p:nvSpPr>
          <p:spPr>
            <a:xfrm>
              <a:off x="955315" y="3429000"/>
              <a:ext cx="2433917" cy="369332"/>
            </a:xfrm>
            <a:prstGeom prst="rect">
              <a:avLst/>
            </a:prstGeom>
            <a:noFill/>
          </p:spPr>
          <p:txBody>
            <a:bodyPr wrap="square" rtlCol="0">
              <a:spAutoFit/>
            </a:bodyPr>
            <a:lstStyle/>
            <a:p>
              <a:r>
                <a:rPr lang="nb-NO" b="1" dirty="0">
                  <a:solidFill>
                    <a:srgbClr val="003B3A"/>
                  </a:solidFill>
                </a:rPr>
                <a:t>Aksjer versus renter</a:t>
              </a:r>
            </a:p>
          </p:txBody>
        </p:sp>
      </p:grpSp>
    </p:spTree>
    <p:extLst>
      <p:ext uri="{BB962C8B-B14F-4D97-AF65-F5344CB8AC3E}">
        <p14:creationId xmlns:p14="http://schemas.microsoft.com/office/powerpoint/2010/main" val="31813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7E9A9DB-E84D-4864-9756-75C850B82B6A}"/>
              </a:ext>
            </a:extLst>
          </p:cNvPr>
          <p:cNvSpPr>
            <a:spLocks noGrp="1"/>
          </p:cNvSpPr>
          <p:nvPr>
            <p:ph sz="half" idx="4294967295"/>
          </p:nvPr>
        </p:nvSpPr>
        <p:spPr>
          <a:xfrm>
            <a:off x="893877" y="551329"/>
            <a:ext cx="10404245" cy="3765960"/>
          </a:xfrm>
        </p:spPr>
        <p:txBody>
          <a:bodyPr>
            <a:normAutofit/>
          </a:bodyPr>
          <a:lstStyle/>
          <a:p>
            <a:pPr marL="0" indent="0" algn="ctr">
              <a:buNone/>
            </a:pPr>
            <a:r>
              <a:rPr lang="nb-NO" sz="4800" b="1" dirty="0">
                <a:latin typeface="+mn-lt"/>
              </a:rPr>
              <a:t>PORTEFØLJE </a:t>
            </a:r>
            <a:r>
              <a:rPr lang="nb-NO" sz="4800" dirty="0">
                <a:latin typeface="+mn-lt"/>
              </a:rPr>
              <a:t>ER DET DU EIER</a:t>
            </a:r>
            <a:br>
              <a:rPr lang="nb-NO" sz="4800" dirty="0">
                <a:latin typeface="+mn-lt"/>
              </a:rPr>
            </a:br>
            <a:r>
              <a:rPr lang="nb-NO" sz="4800" dirty="0">
                <a:latin typeface="+mn-lt"/>
              </a:rPr>
              <a:t> - EN </a:t>
            </a:r>
            <a:r>
              <a:rPr lang="nb-NO" sz="4800" b="1" dirty="0">
                <a:solidFill>
                  <a:srgbClr val="003B3A"/>
                </a:solidFill>
                <a:latin typeface="+mn-lt"/>
              </a:rPr>
              <a:t>SAMLING</a:t>
            </a:r>
            <a:r>
              <a:rPr lang="nb-NO" sz="4800" dirty="0">
                <a:latin typeface="+mn-lt"/>
              </a:rPr>
              <a:t> AV ULIKE SPARE- OG INVESTERINGSPRODUKTER </a:t>
            </a:r>
          </a:p>
        </p:txBody>
      </p:sp>
      <p:grpSp>
        <p:nvGrpSpPr>
          <p:cNvPr id="12" name="Gruppe 11">
            <a:extLst>
              <a:ext uri="{FF2B5EF4-FFF2-40B4-BE49-F238E27FC236}">
                <a16:creationId xmlns:a16="http://schemas.microsoft.com/office/drawing/2014/main" id="{552678C8-F086-4254-B024-5F9531C0C08A}"/>
              </a:ext>
            </a:extLst>
          </p:cNvPr>
          <p:cNvGrpSpPr/>
          <p:nvPr/>
        </p:nvGrpSpPr>
        <p:grpSpPr>
          <a:xfrm>
            <a:off x="188512" y="3429000"/>
            <a:ext cx="3834498" cy="2568506"/>
            <a:chOff x="188512" y="3429000"/>
            <a:chExt cx="3834498" cy="2568506"/>
          </a:xfrm>
        </p:grpSpPr>
        <p:pic>
          <p:nvPicPr>
            <p:cNvPr id="2" name="Bilde 1">
              <a:extLst>
                <a:ext uri="{FF2B5EF4-FFF2-40B4-BE49-F238E27FC236}">
                  <a16:creationId xmlns:a16="http://schemas.microsoft.com/office/drawing/2014/main" id="{77C5CF67-E33B-4A7F-8F39-804D6949DD07}"/>
                </a:ext>
              </a:extLst>
            </p:cNvPr>
            <p:cNvPicPr>
              <a:picLocks noChangeAspect="1"/>
            </p:cNvPicPr>
            <p:nvPr/>
          </p:nvPicPr>
          <p:blipFill>
            <a:blip r:embed="rId3"/>
            <a:stretch>
              <a:fillRect/>
            </a:stretch>
          </p:blipFill>
          <p:spPr>
            <a:xfrm>
              <a:off x="188512" y="3696807"/>
              <a:ext cx="3834498" cy="2300699"/>
            </a:xfrm>
            <a:prstGeom prst="rect">
              <a:avLst/>
            </a:prstGeom>
          </p:spPr>
        </p:pic>
        <p:sp>
          <p:nvSpPr>
            <p:cNvPr id="9" name="TekstSylinder 8">
              <a:extLst>
                <a:ext uri="{FF2B5EF4-FFF2-40B4-BE49-F238E27FC236}">
                  <a16:creationId xmlns:a16="http://schemas.microsoft.com/office/drawing/2014/main" id="{7AACD103-FB6A-4B69-B210-66F73A981FAC}"/>
                </a:ext>
              </a:extLst>
            </p:cNvPr>
            <p:cNvSpPr txBox="1"/>
            <p:nvPr/>
          </p:nvSpPr>
          <p:spPr>
            <a:xfrm>
              <a:off x="955315" y="3429000"/>
              <a:ext cx="2433917" cy="369332"/>
            </a:xfrm>
            <a:prstGeom prst="rect">
              <a:avLst/>
            </a:prstGeom>
            <a:noFill/>
          </p:spPr>
          <p:txBody>
            <a:bodyPr wrap="square" rtlCol="0">
              <a:spAutoFit/>
            </a:bodyPr>
            <a:lstStyle/>
            <a:p>
              <a:r>
                <a:rPr lang="nb-NO" b="1" dirty="0">
                  <a:solidFill>
                    <a:srgbClr val="003B3A"/>
                  </a:solidFill>
                </a:rPr>
                <a:t>Aksjer versus renter</a:t>
              </a:r>
            </a:p>
          </p:txBody>
        </p:sp>
      </p:grpSp>
      <p:grpSp>
        <p:nvGrpSpPr>
          <p:cNvPr id="13" name="Gruppe 12">
            <a:extLst>
              <a:ext uri="{FF2B5EF4-FFF2-40B4-BE49-F238E27FC236}">
                <a16:creationId xmlns:a16="http://schemas.microsoft.com/office/drawing/2014/main" id="{A1F990AE-0DC6-42C0-A1EE-39F4CA11A2BC}"/>
              </a:ext>
            </a:extLst>
          </p:cNvPr>
          <p:cNvGrpSpPr/>
          <p:nvPr/>
        </p:nvGrpSpPr>
        <p:grpSpPr>
          <a:xfrm>
            <a:off x="4303326" y="3429000"/>
            <a:ext cx="3834498" cy="2563393"/>
            <a:chOff x="4303326" y="3429000"/>
            <a:chExt cx="3834498" cy="2563393"/>
          </a:xfrm>
        </p:grpSpPr>
        <p:pic>
          <p:nvPicPr>
            <p:cNvPr id="6" name="Bilde 5">
              <a:extLst>
                <a:ext uri="{FF2B5EF4-FFF2-40B4-BE49-F238E27FC236}">
                  <a16:creationId xmlns:a16="http://schemas.microsoft.com/office/drawing/2014/main" id="{CF648D2B-498A-4445-A229-823637B94FA6}"/>
                </a:ext>
              </a:extLst>
            </p:cNvPr>
            <p:cNvPicPr>
              <a:picLocks noChangeAspect="1"/>
            </p:cNvPicPr>
            <p:nvPr/>
          </p:nvPicPr>
          <p:blipFill>
            <a:blip r:embed="rId4"/>
            <a:stretch>
              <a:fillRect/>
            </a:stretch>
          </p:blipFill>
          <p:spPr>
            <a:xfrm>
              <a:off x="4303326" y="3696807"/>
              <a:ext cx="3834498" cy="2295586"/>
            </a:xfrm>
            <a:prstGeom prst="rect">
              <a:avLst/>
            </a:prstGeom>
          </p:spPr>
        </p:pic>
        <p:sp>
          <p:nvSpPr>
            <p:cNvPr id="10" name="TekstSylinder 9">
              <a:extLst>
                <a:ext uri="{FF2B5EF4-FFF2-40B4-BE49-F238E27FC236}">
                  <a16:creationId xmlns:a16="http://schemas.microsoft.com/office/drawing/2014/main" id="{C92A3A2D-B609-4C4A-8713-DB8A7ED3E595}"/>
                </a:ext>
              </a:extLst>
            </p:cNvPr>
            <p:cNvSpPr txBox="1"/>
            <p:nvPr/>
          </p:nvSpPr>
          <p:spPr>
            <a:xfrm>
              <a:off x="5446045" y="3429000"/>
              <a:ext cx="2297333" cy="369332"/>
            </a:xfrm>
            <a:prstGeom prst="rect">
              <a:avLst/>
            </a:prstGeom>
            <a:noFill/>
          </p:spPr>
          <p:txBody>
            <a:bodyPr wrap="square" rtlCol="0">
              <a:spAutoFit/>
            </a:bodyPr>
            <a:lstStyle/>
            <a:p>
              <a:r>
                <a:rPr lang="nb-NO" b="1" dirty="0">
                  <a:solidFill>
                    <a:srgbClr val="003B3A"/>
                  </a:solidFill>
                </a:rPr>
                <a:t>Aksje-regioner</a:t>
              </a:r>
            </a:p>
          </p:txBody>
        </p:sp>
      </p:grpSp>
      <p:grpSp>
        <p:nvGrpSpPr>
          <p:cNvPr id="14" name="Gruppe 13">
            <a:extLst>
              <a:ext uri="{FF2B5EF4-FFF2-40B4-BE49-F238E27FC236}">
                <a16:creationId xmlns:a16="http://schemas.microsoft.com/office/drawing/2014/main" id="{E107178D-DB77-4A0A-AE60-1AA686168320}"/>
              </a:ext>
            </a:extLst>
          </p:cNvPr>
          <p:cNvGrpSpPr/>
          <p:nvPr/>
        </p:nvGrpSpPr>
        <p:grpSpPr>
          <a:xfrm>
            <a:off x="7883536" y="3398513"/>
            <a:ext cx="4580947" cy="2593880"/>
            <a:chOff x="7883536" y="3398513"/>
            <a:chExt cx="4580947" cy="2593880"/>
          </a:xfrm>
        </p:grpSpPr>
        <p:pic>
          <p:nvPicPr>
            <p:cNvPr id="7" name="Bilde 6">
              <a:extLst>
                <a:ext uri="{FF2B5EF4-FFF2-40B4-BE49-F238E27FC236}">
                  <a16:creationId xmlns:a16="http://schemas.microsoft.com/office/drawing/2014/main" id="{969C1CFD-7F78-486B-B67C-D9E63EE654F5}"/>
                </a:ext>
              </a:extLst>
            </p:cNvPr>
            <p:cNvPicPr>
              <a:picLocks noChangeAspect="1"/>
            </p:cNvPicPr>
            <p:nvPr/>
          </p:nvPicPr>
          <p:blipFill>
            <a:blip r:embed="rId5"/>
            <a:stretch>
              <a:fillRect/>
            </a:stretch>
          </p:blipFill>
          <p:spPr>
            <a:xfrm>
              <a:off x="7883536" y="3691694"/>
              <a:ext cx="4580947" cy="2300699"/>
            </a:xfrm>
            <a:prstGeom prst="rect">
              <a:avLst/>
            </a:prstGeom>
          </p:spPr>
        </p:pic>
        <p:sp>
          <p:nvSpPr>
            <p:cNvPr id="11" name="TekstSylinder 10">
              <a:extLst>
                <a:ext uri="{FF2B5EF4-FFF2-40B4-BE49-F238E27FC236}">
                  <a16:creationId xmlns:a16="http://schemas.microsoft.com/office/drawing/2014/main" id="{A5DB6E75-C921-4A18-A5C8-0BDA6C1E9FCB}"/>
                </a:ext>
              </a:extLst>
            </p:cNvPr>
            <p:cNvSpPr txBox="1"/>
            <p:nvPr/>
          </p:nvSpPr>
          <p:spPr>
            <a:xfrm>
              <a:off x="9560859" y="3398513"/>
              <a:ext cx="2017017" cy="369332"/>
            </a:xfrm>
            <a:prstGeom prst="rect">
              <a:avLst/>
            </a:prstGeom>
            <a:noFill/>
          </p:spPr>
          <p:txBody>
            <a:bodyPr wrap="square" rtlCol="0">
              <a:spAutoFit/>
            </a:bodyPr>
            <a:lstStyle/>
            <a:p>
              <a:r>
                <a:rPr lang="nb-NO" b="1" dirty="0">
                  <a:solidFill>
                    <a:srgbClr val="003B3A"/>
                  </a:solidFill>
                </a:rPr>
                <a:t>Ulike aksjer</a:t>
              </a:r>
            </a:p>
          </p:txBody>
        </p:sp>
      </p:grpSp>
    </p:spTree>
    <p:extLst>
      <p:ext uri="{BB962C8B-B14F-4D97-AF65-F5344CB8AC3E}">
        <p14:creationId xmlns:p14="http://schemas.microsoft.com/office/powerpoint/2010/main" val="34881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0D9657A-DE5E-48EF-93AA-74687946F8C2}"/>
              </a:ext>
            </a:extLst>
          </p:cNvPr>
          <p:cNvPicPr>
            <a:picLocks noChangeAspect="1"/>
          </p:cNvPicPr>
          <p:nvPr/>
        </p:nvPicPr>
        <p:blipFill>
          <a:blip r:embed="rId2"/>
          <a:stretch>
            <a:fillRect/>
          </a:stretch>
        </p:blipFill>
        <p:spPr>
          <a:xfrm>
            <a:off x="5999857" y="1869022"/>
            <a:ext cx="5060119" cy="2743438"/>
          </a:xfrm>
          <a:prstGeom prst="rect">
            <a:avLst/>
          </a:prstGeom>
        </p:spPr>
      </p:pic>
      <p:pic>
        <p:nvPicPr>
          <p:cNvPr id="3" name="Bilde 2">
            <a:extLst>
              <a:ext uri="{FF2B5EF4-FFF2-40B4-BE49-F238E27FC236}">
                <a16:creationId xmlns:a16="http://schemas.microsoft.com/office/drawing/2014/main" id="{A9478CBD-BA1C-449E-805A-8C7FCFCF2912}"/>
              </a:ext>
            </a:extLst>
          </p:cNvPr>
          <p:cNvPicPr>
            <a:picLocks noChangeAspect="1"/>
          </p:cNvPicPr>
          <p:nvPr/>
        </p:nvPicPr>
        <p:blipFill>
          <a:blip r:embed="rId3"/>
          <a:stretch>
            <a:fillRect/>
          </a:stretch>
        </p:blipFill>
        <p:spPr>
          <a:xfrm>
            <a:off x="269404" y="1721103"/>
            <a:ext cx="5462489" cy="2743438"/>
          </a:xfrm>
          <a:prstGeom prst="rect">
            <a:avLst/>
          </a:prstGeom>
        </p:spPr>
      </p:pic>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lstStyle/>
          <a:p>
            <a:r>
              <a:rPr lang="nb-NO" dirty="0">
                <a:latin typeface="+mn-lt"/>
              </a:rPr>
              <a:t>Porteføljen kan endre seg over tid</a:t>
            </a:r>
          </a:p>
        </p:txBody>
      </p:sp>
      <p:sp>
        <p:nvSpPr>
          <p:cNvPr id="5" name="Pil: høyre 4">
            <a:extLst>
              <a:ext uri="{FF2B5EF4-FFF2-40B4-BE49-F238E27FC236}">
                <a16:creationId xmlns:a16="http://schemas.microsoft.com/office/drawing/2014/main" id="{212D0F82-39C1-414E-B6A1-50B6B4D76D22}"/>
              </a:ext>
            </a:extLst>
          </p:cNvPr>
          <p:cNvSpPr/>
          <p:nvPr/>
        </p:nvSpPr>
        <p:spPr>
          <a:xfrm>
            <a:off x="5446059" y="2669239"/>
            <a:ext cx="1014050" cy="847165"/>
          </a:xfrm>
          <a:prstGeom prst="right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484B03C0-4B0E-4E84-A160-601529F5875B}"/>
              </a:ext>
            </a:extLst>
          </p:cNvPr>
          <p:cNvSpPr txBox="1"/>
          <p:nvPr/>
        </p:nvSpPr>
        <p:spPr>
          <a:xfrm>
            <a:off x="1586753" y="5204012"/>
            <a:ext cx="9117106" cy="1015663"/>
          </a:xfrm>
          <a:prstGeom prst="rect">
            <a:avLst/>
          </a:prstGeom>
          <a:noFill/>
        </p:spPr>
        <p:txBody>
          <a:bodyPr wrap="square" rtlCol="0">
            <a:spAutoFit/>
          </a:bodyPr>
          <a:lstStyle/>
          <a:p>
            <a:r>
              <a:rPr lang="nb-NO" sz="2000" dirty="0"/>
              <a:t>Endringer fordi : Du kjøper mer/selger eller fordi markedene endrer seg</a:t>
            </a:r>
          </a:p>
          <a:p>
            <a:endParaRPr lang="nb-NO" sz="2000" dirty="0"/>
          </a:p>
          <a:p>
            <a:r>
              <a:rPr lang="nb-NO" sz="2000" dirty="0"/>
              <a:t>Rebalansering (</a:t>
            </a:r>
            <a:r>
              <a:rPr lang="nb-NO" sz="2000" dirty="0" err="1"/>
              <a:t>tilbakejustere</a:t>
            </a:r>
            <a:r>
              <a:rPr lang="nb-NO" sz="2000" dirty="0"/>
              <a:t> fordelingen) bør vurderes en gang per år.</a:t>
            </a:r>
          </a:p>
        </p:txBody>
      </p:sp>
    </p:spTree>
    <p:extLst>
      <p:ext uri="{BB962C8B-B14F-4D97-AF65-F5344CB8AC3E}">
        <p14:creationId xmlns:p14="http://schemas.microsoft.com/office/powerpoint/2010/main" val="440382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A0A311-EADD-4CF0-AF36-D0712240A8A4}"/>
              </a:ext>
            </a:extLst>
          </p:cNvPr>
          <p:cNvSpPr>
            <a:spLocks noGrp="1"/>
          </p:cNvSpPr>
          <p:nvPr>
            <p:ph type="title"/>
          </p:nvPr>
        </p:nvSpPr>
        <p:spPr/>
        <p:txBody>
          <a:bodyPr>
            <a:normAutofit/>
          </a:bodyPr>
          <a:lstStyle/>
          <a:p>
            <a:r>
              <a:rPr lang="nb-NO" sz="4800" b="1" dirty="0">
                <a:latin typeface="+mn-lt"/>
              </a:rPr>
              <a:t>Hvorfor bry meg?</a:t>
            </a:r>
          </a:p>
        </p:txBody>
      </p:sp>
      <p:sp>
        <p:nvSpPr>
          <p:cNvPr id="3" name="Plassholder for innhold 2">
            <a:extLst>
              <a:ext uri="{FF2B5EF4-FFF2-40B4-BE49-F238E27FC236}">
                <a16:creationId xmlns:a16="http://schemas.microsoft.com/office/drawing/2014/main" id="{E9A0C91C-CF83-45DF-85E6-6A7367B634BC}"/>
              </a:ext>
            </a:extLst>
          </p:cNvPr>
          <p:cNvSpPr>
            <a:spLocks noGrp="1"/>
          </p:cNvSpPr>
          <p:nvPr>
            <p:ph idx="1"/>
          </p:nvPr>
        </p:nvSpPr>
        <p:spPr/>
        <p:txBody>
          <a:bodyPr>
            <a:normAutofit fontScale="92500" lnSpcReduction="10000"/>
          </a:bodyPr>
          <a:lstStyle/>
          <a:p>
            <a:r>
              <a:rPr lang="nb-NO" dirty="0">
                <a:latin typeface="+mn-lt"/>
              </a:rPr>
              <a:t>1,4 mio nordmenn jobber i bedrifter som har </a:t>
            </a:r>
            <a:r>
              <a:rPr lang="nb-NO" dirty="0">
                <a:solidFill>
                  <a:srgbClr val="D45D00"/>
                </a:solidFill>
                <a:latin typeface="+mn-lt"/>
              </a:rPr>
              <a:t>Innskuddspensjon </a:t>
            </a:r>
            <a:br>
              <a:rPr lang="nb-NO" dirty="0">
                <a:latin typeface="+mn-lt"/>
              </a:rPr>
            </a:br>
            <a:r>
              <a:rPr lang="nb-NO" sz="2600" dirty="0">
                <a:latin typeface="+mn-lt"/>
              </a:rPr>
              <a:t>=&gt; du bestemmer hvordan denne pensjonen fordeles mellom aksjer og renter</a:t>
            </a:r>
          </a:p>
          <a:p>
            <a:r>
              <a:rPr lang="nb-NO" dirty="0">
                <a:latin typeface="+mn-lt"/>
              </a:rPr>
              <a:t>De fleste har tjenestepensjon som kun utbetales over 10 år, ikke livslangt</a:t>
            </a:r>
          </a:p>
          <a:p>
            <a:r>
              <a:rPr lang="nb-NO" dirty="0">
                <a:latin typeface="+mn-lt"/>
              </a:rPr>
              <a:t>NAV har beregnet at siden vi lever lengre og har økt levestandard, må spare til pensjon på egen hånd.</a:t>
            </a:r>
            <a:br>
              <a:rPr lang="nb-NO" dirty="0">
                <a:latin typeface="+mn-lt"/>
              </a:rPr>
            </a:br>
            <a:r>
              <a:rPr lang="nb-NO" sz="2600" dirty="0">
                <a:latin typeface="+mn-lt"/>
              </a:rPr>
              <a:t>=&gt; ventet pensjon fra «staten» er 200-300.000 før skatt pr år</a:t>
            </a:r>
          </a:p>
          <a:p>
            <a:r>
              <a:rPr lang="nb-NO" dirty="0">
                <a:latin typeface="+mn-lt"/>
              </a:rPr>
              <a:t>Høye boligpriser fordrer egen sparing til Egenkapital (minst 10% EK)</a:t>
            </a:r>
          </a:p>
          <a:p>
            <a:r>
              <a:rPr lang="nb-NO" dirty="0">
                <a:latin typeface="+mn-lt"/>
              </a:rPr>
              <a:t>Oslo Børs har i snitt steget med </a:t>
            </a:r>
            <a:r>
              <a:rPr lang="nb-NO" dirty="0" err="1">
                <a:latin typeface="+mn-lt"/>
              </a:rPr>
              <a:t>ca</a:t>
            </a:r>
            <a:r>
              <a:rPr lang="nb-NO" dirty="0">
                <a:latin typeface="+mn-lt"/>
              </a:rPr>
              <a:t> 10% årlig (over 5 år ++)</a:t>
            </a:r>
          </a:p>
          <a:p>
            <a:r>
              <a:rPr lang="nb-NO" dirty="0">
                <a:latin typeface="+mn-lt"/>
              </a:rPr>
              <a:t>Sparepenger på konto vokser ikke like mye over tid (unntak BSU)</a:t>
            </a:r>
          </a:p>
          <a:p>
            <a:endParaRPr lang="nb-NO" dirty="0">
              <a:latin typeface="+mn-lt"/>
            </a:endParaRPr>
          </a:p>
        </p:txBody>
      </p:sp>
    </p:spTree>
    <p:extLst>
      <p:ext uri="{BB962C8B-B14F-4D97-AF65-F5344CB8AC3E}">
        <p14:creationId xmlns:p14="http://schemas.microsoft.com/office/powerpoint/2010/main" val="4004406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9E6614-4F35-467E-B1F5-80A6FC2B5451}"/>
              </a:ext>
            </a:extLst>
          </p:cNvPr>
          <p:cNvSpPr>
            <a:spLocks noGrp="1"/>
          </p:cNvSpPr>
          <p:nvPr>
            <p:ph type="title"/>
          </p:nvPr>
        </p:nvSpPr>
        <p:spPr/>
        <p:txBody>
          <a:bodyPr/>
          <a:lstStyle/>
          <a:p>
            <a:r>
              <a:rPr lang="nb-NO" b="1" dirty="0">
                <a:latin typeface="+mn-lt"/>
              </a:rPr>
              <a:t>Populære aksjer hos alle</a:t>
            </a:r>
          </a:p>
        </p:txBody>
      </p:sp>
      <p:grpSp>
        <p:nvGrpSpPr>
          <p:cNvPr id="4" name="Gruppe 3">
            <a:extLst>
              <a:ext uri="{FF2B5EF4-FFF2-40B4-BE49-F238E27FC236}">
                <a16:creationId xmlns:a16="http://schemas.microsoft.com/office/drawing/2014/main" id="{B1B734D0-32AC-4BFD-9438-CFE79D17ED4E}"/>
              </a:ext>
            </a:extLst>
          </p:cNvPr>
          <p:cNvGrpSpPr/>
          <p:nvPr/>
        </p:nvGrpSpPr>
        <p:grpSpPr>
          <a:xfrm>
            <a:off x="4330870" y="1280071"/>
            <a:ext cx="2922217" cy="5073112"/>
            <a:chOff x="514649" y="1158773"/>
            <a:chExt cx="2922217" cy="5073112"/>
          </a:xfrm>
        </p:grpSpPr>
        <p:pic>
          <p:nvPicPr>
            <p:cNvPr id="5" name="Bilde 4">
              <a:extLst>
                <a:ext uri="{FF2B5EF4-FFF2-40B4-BE49-F238E27FC236}">
                  <a16:creationId xmlns:a16="http://schemas.microsoft.com/office/drawing/2014/main" id="{9348B09A-8DC0-4E94-AED0-6368BF0ED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74" y="1158773"/>
              <a:ext cx="1223104" cy="484349"/>
            </a:xfrm>
            <a:prstGeom prst="rect">
              <a:avLst/>
            </a:prstGeom>
          </p:spPr>
        </p:pic>
        <p:pic>
          <p:nvPicPr>
            <p:cNvPr id="6" name="Picture 2" descr="https://www.oslobors.no/markedsaktivitet/assets/images/logos/MM_THUMB_1772_1_1_5_DNB_rgb_solid_web.jpg">
              <a:extLst>
                <a:ext uri="{FF2B5EF4-FFF2-40B4-BE49-F238E27FC236}">
                  <a16:creationId xmlns:a16="http://schemas.microsoft.com/office/drawing/2014/main" id="{D96B4371-DE51-4586-B658-FE1D45336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171" y="1317030"/>
              <a:ext cx="589175" cy="302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oslobors.no/markedsaktivitet/assets/images/logos/MM_THUMB_6233_TEL_h_pos_3D_c_100mm1.jpg">
              <a:extLst>
                <a:ext uri="{FF2B5EF4-FFF2-40B4-BE49-F238E27FC236}">
                  <a16:creationId xmlns:a16="http://schemas.microsoft.com/office/drawing/2014/main" id="{1D019C6A-861B-4170-8044-3DAE00E0B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74" y="1762333"/>
              <a:ext cx="705058" cy="432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oslobors.no/markedsaktivitet/assets/images/logos/MM_THUMB_5063_MOWI%20Logo%20JPG.jpg">
              <a:extLst>
                <a:ext uri="{FF2B5EF4-FFF2-40B4-BE49-F238E27FC236}">
                  <a16:creationId xmlns:a16="http://schemas.microsoft.com/office/drawing/2014/main" id="{D02E1657-95ED-42AF-B35A-7E01D2A5D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8118" y="1671066"/>
              <a:ext cx="1248748" cy="5993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www.oslobors.no/markedsaktivitet/assets/images/logos/MM_THUMB_11217_Gjensidige_digitallogo_RGB_vert.png">
              <a:extLst>
                <a:ext uri="{FF2B5EF4-FFF2-40B4-BE49-F238E27FC236}">
                  <a16:creationId xmlns:a16="http://schemas.microsoft.com/office/drawing/2014/main" id="{0A7D2DD6-AA5D-48F6-9BDD-5D8574066E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83" y="2201983"/>
              <a:ext cx="970007" cy="5302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www.oslobors.no/markedsaktivitet/assets/images/logos/MM_THUMB_7760_yara,0.gif">
              <a:extLst>
                <a:ext uri="{FF2B5EF4-FFF2-40B4-BE49-F238E27FC236}">
                  <a16:creationId xmlns:a16="http://schemas.microsoft.com/office/drawing/2014/main" id="{14C14868-3A7C-4D0F-B010-CEF0C07014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132" y="2300886"/>
              <a:ext cx="450046" cy="450046"/>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0">
              <a:extLst>
                <a:ext uri="{FF2B5EF4-FFF2-40B4-BE49-F238E27FC236}">
                  <a16:creationId xmlns:a16="http://schemas.microsoft.com/office/drawing/2014/main" id="{D05AEE64-8472-483C-BBA9-84D06699D3CD}"/>
                </a:ext>
              </a:extLst>
            </p:cNvPr>
            <p:cNvPicPr>
              <a:picLocks noChangeAspect="1"/>
            </p:cNvPicPr>
            <p:nvPr/>
          </p:nvPicPr>
          <p:blipFill>
            <a:blip r:embed="rId8"/>
            <a:stretch>
              <a:fillRect/>
            </a:stretch>
          </p:blipFill>
          <p:spPr>
            <a:xfrm>
              <a:off x="552183" y="2796629"/>
              <a:ext cx="866483" cy="375476"/>
            </a:xfrm>
            <a:prstGeom prst="rect">
              <a:avLst/>
            </a:prstGeom>
          </p:spPr>
        </p:pic>
        <p:pic>
          <p:nvPicPr>
            <p:cNvPr id="12" name="Bilde 11">
              <a:extLst>
                <a:ext uri="{FF2B5EF4-FFF2-40B4-BE49-F238E27FC236}">
                  <a16:creationId xmlns:a16="http://schemas.microsoft.com/office/drawing/2014/main" id="{5A8EDF23-185D-4B30-8FF4-E9EA300633D7}"/>
                </a:ext>
              </a:extLst>
            </p:cNvPr>
            <p:cNvPicPr>
              <a:picLocks noChangeAspect="1"/>
            </p:cNvPicPr>
            <p:nvPr/>
          </p:nvPicPr>
          <p:blipFill>
            <a:blip r:embed="rId9"/>
            <a:stretch>
              <a:fillRect/>
            </a:stretch>
          </p:blipFill>
          <p:spPr>
            <a:xfrm>
              <a:off x="2337446" y="2886706"/>
              <a:ext cx="1027545" cy="411018"/>
            </a:xfrm>
            <a:prstGeom prst="rect">
              <a:avLst/>
            </a:prstGeom>
          </p:spPr>
        </p:pic>
        <p:pic>
          <p:nvPicPr>
            <p:cNvPr id="13" name="Bilde 12">
              <a:extLst>
                <a:ext uri="{FF2B5EF4-FFF2-40B4-BE49-F238E27FC236}">
                  <a16:creationId xmlns:a16="http://schemas.microsoft.com/office/drawing/2014/main" id="{E096E828-79CD-4548-A86F-3D605CE31C21}"/>
                </a:ext>
              </a:extLst>
            </p:cNvPr>
            <p:cNvPicPr>
              <a:picLocks noChangeAspect="1"/>
            </p:cNvPicPr>
            <p:nvPr/>
          </p:nvPicPr>
          <p:blipFill>
            <a:blip r:embed="rId10"/>
            <a:stretch>
              <a:fillRect/>
            </a:stretch>
          </p:blipFill>
          <p:spPr>
            <a:xfrm>
              <a:off x="587115" y="3368357"/>
              <a:ext cx="1077725" cy="265839"/>
            </a:xfrm>
            <a:prstGeom prst="rect">
              <a:avLst/>
            </a:prstGeom>
          </p:spPr>
        </p:pic>
        <p:pic>
          <p:nvPicPr>
            <p:cNvPr id="14" name="Picture 12" descr="https://www.oslobors.no/markedsaktivitet/assets/images/logos/MM_THUMB_1114_NHY_logo.png">
              <a:extLst>
                <a:ext uri="{FF2B5EF4-FFF2-40B4-BE49-F238E27FC236}">
                  <a16:creationId xmlns:a16="http://schemas.microsoft.com/office/drawing/2014/main" id="{53793036-2FC6-4D6E-84A4-F00A297785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0064" y="3428600"/>
              <a:ext cx="548260" cy="548260"/>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14">
              <a:extLst>
                <a:ext uri="{FF2B5EF4-FFF2-40B4-BE49-F238E27FC236}">
                  <a16:creationId xmlns:a16="http://schemas.microsoft.com/office/drawing/2014/main" id="{5EE8F09A-E981-4F5B-938E-874679E30708}"/>
                </a:ext>
              </a:extLst>
            </p:cNvPr>
            <p:cNvPicPr>
              <a:picLocks noChangeAspect="1"/>
            </p:cNvPicPr>
            <p:nvPr/>
          </p:nvPicPr>
          <p:blipFill>
            <a:blip r:embed="rId12"/>
            <a:stretch>
              <a:fillRect/>
            </a:stretch>
          </p:blipFill>
          <p:spPr>
            <a:xfrm>
              <a:off x="514649" y="3743712"/>
              <a:ext cx="1248748" cy="457874"/>
            </a:xfrm>
            <a:prstGeom prst="rect">
              <a:avLst/>
            </a:prstGeom>
          </p:spPr>
        </p:pic>
        <p:pic>
          <p:nvPicPr>
            <p:cNvPr id="16" name="Bilde 15">
              <a:extLst>
                <a:ext uri="{FF2B5EF4-FFF2-40B4-BE49-F238E27FC236}">
                  <a16:creationId xmlns:a16="http://schemas.microsoft.com/office/drawing/2014/main" id="{08728E26-C4A5-4013-9C53-E2ED295D520D}"/>
                </a:ext>
              </a:extLst>
            </p:cNvPr>
            <p:cNvPicPr>
              <a:picLocks noChangeAspect="1"/>
            </p:cNvPicPr>
            <p:nvPr/>
          </p:nvPicPr>
          <p:blipFill>
            <a:blip r:embed="rId13"/>
            <a:stretch>
              <a:fillRect/>
            </a:stretch>
          </p:blipFill>
          <p:spPr>
            <a:xfrm>
              <a:off x="2299912" y="4121326"/>
              <a:ext cx="1027545" cy="178108"/>
            </a:xfrm>
            <a:prstGeom prst="rect">
              <a:avLst/>
            </a:prstGeom>
          </p:spPr>
        </p:pic>
        <p:pic>
          <p:nvPicPr>
            <p:cNvPr id="17" name="Bilde 16">
              <a:extLst>
                <a:ext uri="{FF2B5EF4-FFF2-40B4-BE49-F238E27FC236}">
                  <a16:creationId xmlns:a16="http://schemas.microsoft.com/office/drawing/2014/main" id="{3DA39B9B-92B2-4E06-BBEF-5E38F469871D}"/>
                </a:ext>
              </a:extLst>
            </p:cNvPr>
            <p:cNvPicPr>
              <a:picLocks noChangeAspect="1"/>
            </p:cNvPicPr>
            <p:nvPr/>
          </p:nvPicPr>
          <p:blipFill>
            <a:blip r:embed="rId14"/>
            <a:stretch>
              <a:fillRect/>
            </a:stretch>
          </p:blipFill>
          <p:spPr>
            <a:xfrm>
              <a:off x="673036" y="4399937"/>
              <a:ext cx="756958" cy="403711"/>
            </a:xfrm>
            <a:prstGeom prst="rect">
              <a:avLst/>
            </a:prstGeom>
          </p:spPr>
        </p:pic>
        <p:pic>
          <p:nvPicPr>
            <p:cNvPr id="18" name="Bilde 17">
              <a:extLst>
                <a:ext uri="{FF2B5EF4-FFF2-40B4-BE49-F238E27FC236}">
                  <a16:creationId xmlns:a16="http://schemas.microsoft.com/office/drawing/2014/main" id="{16E28BA0-0ED7-49F7-91F1-86E612801BFD}"/>
                </a:ext>
              </a:extLst>
            </p:cNvPr>
            <p:cNvPicPr>
              <a:picLocks noChangeAspect="1"/>
            </p:cNvPicPr>
            <p:nvPr/>
          </p:nvPicPr>
          <p:blipFill>
            <a:blip r:embed="rId15"/>
            <a:stretch>
              <a:fillRect/>
            </a:stretch>
          </p:blipFill>
          <p:spPr>
            <a:xfrm>
              <a:off x="2362067" y="4532093"/>
              <a:ext cx="832499" cy="416250"/>
            </a:xfrm>
            <a:prstGeom prst="rect">
              <a:avLst/>
            </a:prstGeom>
          </p:spPr>
        </p:pic>
        <p:pic>
          <p:nvPicPr>
            <p:cNvPr id="19" name="Picture 14" descr="https://www.oslobors.no/markedsaktivitet/assets/images/logos/MM_THUMB_6047_Aker%20logo%202010.jpg">
              <a:extLst>
                <a:ext uri="{FF2B5EF4-FFF2-40B4-BE49-F238E27FC236}">
                  <a16:creationId xmlns:a16="http://schemas.microsoft.com/office/drawing/2014/main" id="{792339B3-4570-4734-A59F-41725A7DD1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7064" y="5091739"/>
              <a:ext cx="542934" cy="499499"/>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e 19">
              <a:extLst>
                <a:ext uri="{FF2B5EF4-FFF2-40B4-BE49-F238E27FC236}">
                  <a16:creationId xmlns:a16="http://schemas.microsoft.com/office/drawing/2014/main" id="{3A7C7BA6-CD0C-4CDE-9D7A-3029A5F4091E}"/>
                </a:ext>
              </a:extLst>
            </p:cNvPr>
            <p:cNvPicPr>
              <a:picLocks noChangeAspect="1"/>
            </p:cNvPicPr>
            <p:nvPr/>
          </p:nvPicPr>
          <p:blipFill>
            <a:blip r:embed="rId17"/>
            <a:stretch>
              <a:fillRect/>
            </a:stretch>
          </p:blipFill>
          <p:spPr>
            <a:xfrm>
              <a:off x="2182244" y="5204626"/>
              <a:ext cx="1248748" cy="299700"/>
            </a:xfrm>
            <a:prstGeom prst="rect">
              <a:avLst/>
            </a:prstGeom>
          </p:spPr>
        </p:pic>
        <p:pic>
          <p:nvPicPr>
            <p:cNvPr id="21" name="Picture 16" descr="https://www.oslobors.no/markedsaktivitet/assets/images/logos/MM_THUMB_2354_Schibsted_Logotype_L1_Dust-black_RGB-300x54.png">
              <a:extLst>
                <a:ext uri="{FF2B5EF4-FFF2-40B4-BE49-F238E27FC236}">
                  <a16:creationId xmlns:a16="http://schemas.microsoft.com/office/drawing/2014/main" id="{4FA77F03-B0F9-49A9-94DC-903F8441B8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3915" y="6029705"/>
              <a:ext cx="747814" cy="1346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https://www.oslobors.no/markedsaktivitet/assets/images/logos/MM_THUMB_2331_KONGSBERG_logo.jpg">
              <a:extLst>
                <a:ext uri="{FF2B5EF4-FFF2-40B4-BE49-F238E27FC236}">
                  <a16:creationId xmlns:a16="http://schemas.microsoft.com/office/drawing/2014/main" id="{1B415BEA-1E34-4E20-8405-C9F1149085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67171" y="5607511"/>
              <a:ext cx="624374" cy="6243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213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9E6614-4F35-467E-B1F5-80A6FC2B5451}"/>
              </a:ext>
            </a:extLst>
          </p:cNvPr>
          <p:cNvSpPr>
            <a:spLocks noGrp="1"/>
          </p:cNvSpPr>
          <p:nvPr>
            <p:ph type="title"/>
          </p:nvPr>
        </p:nvSpPr>
        <p:spPr/>
        <p:txBody>
          <a:bodyPr/>
          <a:lstStyle/>
          <a:p>
            <a:r>
              <a:rPr lang="nb-NO" b="1" dirty="0">
                <a:latin typeface="+mn-lt"/>
              </a:rPr>
              <a:t>Populære aksjer hos </a:t>
            </a:r>
            <a:r>
              <a:rPr lang="nb-NO" b="1" dirty="0" err="1">
                <a:latin typeface="+mn-lt"/>
              </a:rPr>
              <a:t>daytradere</a:t>
            </a:r>
            <a:endParaRPr lang="nb-NO" b="1" dirty="0">
              <a:latin typeface="+mn-lt"/>
            </a:endParaRPr>
          </a:p>
        </p:txBody>
      </p:sp>
      <p:pic>
        <p:nvPicPr>
          <p:cNvPr id="2050" name="Picture 2" descr="https://www.oslobors.no/markedsaktivitet/assets/images/logos/MM_THUMB_7628_Logo.png">
            <a:extLst>
              <a:ext uri="{FF2B5EF4-FFF2-40B4-BE49-F238E27FC236}">
                <a16:creationId xmlns:a16="http://schemas.microsoft.com/office/drawing/2014/main" id="{C46A1DC0-3898-4968-BD20-407F0F8D5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489" y="1604201"/>
            <a:ext cx="1428750" cy="485775"/>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D7C8B9C5-A3A0-49A6-A1A0-636417D5ED55}"/>
              </a:ext>
            </a:extLst>
          </p:cNvPr>
          <p:cNvPicPr>
            <a:picLocks noChangeAspect="1"/>
          </p:cNvPicPr>
          <p:nvPr/>
        </p:nvPicPr>
        <p:blipFill>
          <a:blip r:embed="rId3"/>
          <a:stretch>
            <a:fillRect/>
          </a:stretch>
        </p:blipFill>
        <p:spPr>
          <a:xfrm>
            <a:off x="313944" y="2309304"/>
            <a:ext cx="3645408" cy="1608011"/>
          </a:xfrm>
          <a:prstGeom prst="rect">
            <a:avLst/>
          </a:prstGeom>
        </p:spPr>
      </p:pic>
      <p:pic>
        <p:nvPicPr>
          <p:cNvPr id="4" name="Bilde 3">
            <a:extLst>
              <a:ext uri="{FF2B5EF4-FFF2-40B4-BE49-F238E27FC236}">
                <a16:creationId xmlns:a16="http://schemas.microsoft.com/office/drawing/2014/main" id="{6D14D1E4-5EBE-4B3B-8399-DF4E4F942DDC}"/>
              </a:ext>
            </a:extLst>
          </p:cNvPr>
          <p:cNvPicPr>
            <a:picLocks noChangeAspect="1"/>
          </p:cNvPicPr>
          <p:nvPr/>
        </p:nvPicPr>
        <p:blipFill>
          <a:blip r:embed="rId4"/>
          <a:stretch>
            <a:fillRect/>
          </a:stretch>
        </p:blipFill>
        <p:spPr>
          <a:xfrm>
            <a:off x="438356" y="4315968"/>
            <a:ext cx="3520996" cy="1695450"/>
          </a:xfrm>
          <a:prstGeom prst="rect">
            <a:avLst/>
          </a:prstGeom>
        </p:spPr>
      </p:pic>
      <p:sp>
        <p:nvSpPr>
          <p:cNvPr id="5" name="TekstSylinder 4">
            <a:extLst>
              <a:ext uri="{FF2B5EF4-FFF2-40B4-BE49-F238E27FC236}">
                <a16:creationId xmlns:a16="http://schemas.microsoft.com/office/drawing/2014/main" id="{9105A4EF-2CD0-4384-9A8E-6EFF2F9DA3AD}"/>
              </a:ext>
            </a:extLst>
          </p:cNvPr>
          <p:cNvSpPr txBox="1"/>
          <p:nvPr/>
        </p:nvSpPr>
        <p:spPr>
          <a:xfrm>
            <a:off x="1088136" y="3291840"/>
            <a:ext cx="1737360" cy="369332"/>
          </a:xfrm>
          <a:prstGeom prst="rect">
            <a:avLst/>
          </a:prstGeom>
          <a:noFill/>
        </p:spPr>
        <p:txBody>
          <a:bodyPr wrap="square" rtlCol="0">
            <a:spAutoFit/>
          </a:bodyPr>
          <a:lstStyle/>
          <a:p>
            <a:r>
              <a:rPr lang="nb-NO" dirty="0">
                <a:solidFill>
                  <a:schemeClr val="bg1"/>
                </a:solidFill>
              </a:rPr>
              <a:t>Siste 3 år</a:t>
            </a:r>
          </a:p>
        </p:txBody>
      </p:sp>
      <p:sp>
        <p:nvSpPr>
          <p:cNvPr id="7" name="TekstSylinder 6">
            <a:extLst>
              <a:ext uri="{FF2B5EF4-FFF2-40B4-BE49-F238E27FC236}">
                <a16:creationId xmlns:a16="http://schemas.microsoft.com/office/drawing/2014/main" id="{B0659801-ED1B-4FB1-AF81-2744190C53E1}"/>
              </a:ext>
            </a:extLst>
          </p:cNvPr>
          <p:cNvSpPr txBox="1"/>
          <p:nvPr/>
        </p:nvSpPr>
        <p:spPr>
          <a:xfrm>
            <a:off x="1267968" y="5253799"/>
            <a:ext cx="1737360" cy="369332"/>
          </a:xfrm>
          <a:prstGeom prst="rect">
            <a:avLst/>
          </a:prstGeom>
          <a:noFill/>
        </p:spPr>
        <p:txBody>
          <a:bodyPr wrap="square" rtlCol="0">
            <a:spAutoFit/>
          </a:bodyPr>
          <a:lstStyle/>
          <a:p>
            <a:r>
              <a:rPr lang="nb-NO" dirty="0">
                <a:solidFill>
                  <a:schemeClr val="bg1"/>
                </a:solidFill>
              </a:rPr>
              <a:t>Siste 3 </a:t>
            </a:r>
            <a:r>
              <a:rPr lang="nb-NO" dirty="0" err="1">
                <a:solidFill>
                  <a:schemeClr val="bg1"/>
                </a:solidFill>
              </a:rPr>
              <a:t>mnd</a:t>
            </a:r>
            <a:endParaRPr lang="nb-NO" dirty="0">
              <a:solidFill>
                <a:schemeClr val="bg1"/>
              </a:solidFill>
            </a:endParaRPr>
          </a:p>
        </p:txBody>
      </p:sp>
      <p:pic>
        <p:nvPicPr>
          <p:cNvPr id="6" name="Bilde 5">
            <a:extLst>
              <a:ext uri="{FF2B5EF4-FFF2-40B4-BE49-F238E27FC236}">
                <a16:creationId xmlns:a16="http://schemas.microsoft.com/office/drawing/2014/main" id="{0980C184-5693-4156-A1B1-41B040C3E373}"/>
              </a:ext>
            </a:extLst>
          </p:cNvPr>
          <p:cNvPicPr>
            <a:picLocks noChangeAspect="1"/>
          </p:cNvPicPr>
          <p:nvPr/>
        </p:nvPicPr>
        <p:blipFill>
          <a:blip r:embed="rId5"/>
          <a:stretch>
            <a:fillRect/>
          </a:stretch>
        </p:blipFill>
        <p:spPr>
          <a:xfrm>
            <a:off x="4620391" y="4186301"/>
            <a:ext cx="4046790" cy="1825117"/>
          </a:xfrm>
          <a:prstGeom prst="rect">
            <a:avLst/>
          </a:prstGeom>
        </p:spPr>
      </p:pic>
      <p:pic>
        <p:nvPicPr>
          <p:cNvPr id="8" name="Bilde 7">
            <a:extLst>
              <a:ext uri="{FF2B5EF4-FFF2-40B4-BE49-F238E27FC236}">
                <a16:creationId xmlns:a16="http://schemas.microsoft.com/office/drawing/2014/main" id="{0DB13E5C-3F82-483D-A004-41F325709F99}"/>
              </a:ext>
            </a:extLst>
          </p:cNvPr>
          <p:cNvPicPr>
            <a:picLocks noChangeAspect="1"/>
          </p:cNvPicPr>
          <p:nvPr/>
        </p:nvPicPr>
        <p:blipFill>
          <a:blip r:embed="rId6"/>
          <a:stretch>
            <a:fillRect/>
          </a:stretch>
        </p:blipFill>
        <p:spPr>
          <a:xfrm>
            <a:off x="4700018" y="2080831"/>
            <a:ext cx="3967163" cy="1933575"/>
          </a:xfrm>
          <a:prstGeom prst="rect">
            <a:avLst/>
          </a:prstGeom>
        </p:spPr>
      </p:pic>
      <p:sp>
        <p:nvSpPr>
          <p:cNvPr id="10" name="TekstSylinder 9">
            <a:extLst>
              <a:ext uri="{FF2B5EF4-FFF2-40B4-BE49-F238E27FC236}">
                <a16:creationId xmlns:a16="http://schemas.microsoft.com/office/drawing/2014/main" id="{F771EC94-DD55-4C12-83B4-B2FA2F01A07F}"/>
              </a:ext>
            </a:extLst>
          </p:cNvPr>
          <p:cNvSpPr txBox="1"/>
          <p:nvPr/>
        </p:nvSpPr>
        <p:spPr>
          <a:xfrm>
            <a:off x="7248144" y="3275338"/>
            <a:ext cx="1737360" cy="369332"/>
          </a:xfrm>
          <a:prstGeom prst="rect">
            <a:avLst/>
          </a:prstGeom>
          <a:noFill/>
        </p:spPr>
        <p:txBody>
          <a:bodyPr wrap="square" rtlCol="0">
            <a:spAutoFit/>
          </a:bodyPr>
          <a:lstStyle/>
          <a:p>
            <a:r>
              <a:rPr lang="nb-NO" dirty="0">
                <a:solidFill>
                  <a:schemeClr val="bg1"/>
                </a:solidFill>
              </a:rPr>
              <a:t>Siste 3 år</a:t>
            </a:r>
          </a:p>
        </p:txBody>
      </p:sp>
      <p:sp>
        <p:nvSpPr>
          <p:cNvPr id="11" name="TekstSylinder 10">
            <a:extLst>
              <a:ext uri="{FF2B5EF4-FFF2-40B4-BE49-F238E27FC236}">
                <a16:creationId xmlns:a16="http://schemas.microsoft.com/office/drawing/2014/main" id="{0CA468E4-7882-40F4-9F78-53CFC6BBCF4D}"/>
              </a:ext>
            </a:extLst>
          </p:cNvPr>
          <p:cNvSpPr txBox="1"/>
          <p:nvPr/>
        </p:nvSpPr>
        <p:spPr>
          <a:xfrm>
            <a:off x="7427976" y="5237297"/>
            <a:ext cx="1737360" cy="369332"/>
          </a:xfrm>
          <a:prstGeom prst="rect">
            <a:avLst/>
          </a:prstGeom>
          <a:noFill/>
        </p:spPr>
        <p:txBody>
          <a:bodyPr wrap="square" rtlCol="0">
            <a:spAutoFit/>
          </a:bodyPr>
          <a:lstStyle/>
          <a:p>
            <a:r>
              <a:rPr lang="nb-NO" dirty="0">
                <a:solidFill>
                  <a:schemeClr val="bg1"/>
                </a:solidFill>
              </a:rPr>
              <a:t>Siste 3 </a:t>
            </a:r>
            <a:r>
              <a:rPr lang="nb-NO" dirty="0" err="1">
                <a:solidFill>
                  <a:schemeClr val="bg1"/>
                </a:solidFill>
              </a:rPr>
              <a:t>mnd</a:t>
            </a:r>
            <a:endParaRPr lang="nb-NO" dirty="0">
              <a:solidFill>
                <a:schemeClr val="bg1"/>
              </a:solidFill>
            </a:endParaRPr>
          </a:p>
        </p:txBody>
      </p:sp>
      <p:pic>
        <p:nvPicPr>
          <p:cNvPr id="2052" name="Picture 4" descr="https://www.oslobors.no/markedsaktivitet/assets/images/logos/MM_THUMB_7795_nel-logo.jpg">
            <a:extLst>
              <a:ext uri="{FF2B5EF4-FFF2-40B4-BE49-F238E27FC236}">
                <a16:creationId xmlns:a16="http://schemas.microsoft.com/office/drawing/2014/main" id="{4C7DE26B-9F80-4590-AAAC-CDB7172C17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3729" y="1480376"/>
            <a:ext cx="1428750" cy="6096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43063662-8F65-4597-986B-EDD114A058CB}"/>
              </a:ext>
            </a:extLst>
          </p:cNvPr>
          <p:cNvSpPr txBox="1"/>
          <p:nvPr/>
        </p:nvSpPr>
        <p:spPr>
          <a:xfrm>
            <a:off x="9070848" y="2596896"/>
            <a:ext cx="2596896" cy="1477328"/>
          </a:xfrm>
          <a:prstGeom prst="rect">
            <a:avLst/>
          </a:prstGeom>
          <a:noFill/>
        </p:spPr>
        <p:txBody>
          <a:bodyPr wrap="square" rtlCol="0">
            <a:spAutoFit/>
          </a:bodyPr>
          <a:lstStyle/>
          <a:p>
            <a:r>
              <a:rPr lang="nb-NO" dirty="0"/>
              <a:t>Her svinger det mye. Anbefales IKKE nybegynnere.</a:t>
            </a:r>
          </a:p>
          <a:p>
            <a:r>
              <a:rPr lang="nb-NO" dirty="0"/>
              <a:t>Vær var for å eie kun en aksje….</a:t>
            </a:r>
          </a:p>
        </p:txBody>
      </p:sp>
    </p:spTree>
    <p:extLst>
      <p:ext uri="{BB962C8B-B14F-4D97-AF65-F5344CB8AC3E}">
        <p14:creationId xmlns:p14="http://schemas.microsoft.com/office/powerpoint/2010/main" val="1352062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02696DD-D4FD-41D4-BBFC-D175E06C2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752" y="0"/>
            <a:ext cx="9439880" cy="6836133"/>
          </a:xfrm>
          <a:prstGeom prst="rect">
            <a:avLst/>
          </a:prstGeom>
        </p:spPr>
      </p:pic>
      <p:sp>
        <p:nvSpPr>
          <p:cNvPr id="2" name="TekstSylinder 1">
            <a:extLst>
              <a:ext uri="{FF2B5EF4-FFF2-40B4-BE49-F238E27FC236}">
                <a16:creationId xmlns:a16="http://schemas.microsoft.com/office/drawing/2014/main" id="{4838B677-B745-4C34-9F31-47FDAEDB88A8}"/>
              </a:ext>
            </a:extLst>
          </p:cNvPr>
          <p:cNvSpPr txBox="1"/>
          <p:nvPr/>
        </p:nvSpPr>
        <p:spPr>
          <a:xfrm>
            <a:off x="82296" y="555744"/>
            <a:ext cx="2505456" cy="2862322"/>
          </a:xfrm>
          <a:prstGeom prst="rect">
            <a:avLst/>
          </a:prstGeom>
          <a:noFill/>
          <a:ln>
            <a:solidFill>
              <a:schemeClr val="bg2"/>
            </a:solidFill>
          </a:ln>
        </p:spPr>
        <p:txBody>
          <a:bodyPr wrap="square" rtlCol="0">
            <a:spAutoFit/>
          </a:bodyPr>
          <a:lstStyle/>
          <a:p>
            <a:r>
              <a:rPr lang="nb-NO" dirty="0"/>
              <a:t>Viser her Morgan Stanleys Verdensindeks med datoer for ulike epidemier gjennom siste 50 år.</a:t>
            </a:r>
          </a:p>
          <a:p>
            <a:endParaRPr lang="nb-NO" dirty="0"/>
          </a:p>
          <a:p>
            <a:r>
              <a:rPr lang="nb-NO" sz="1200" dirty="0"/>
              <a:t>MSCI er en global aksjeindeks som gir god indikasjon på hvordan verdens børser i sum utvikler seg. Indeksen brukes mye som referanseindeks til Globale Indeksfond.</a:t>
            </a:r>
          </a:p>
        </p:txBody>
      </p:sp>
    </p:spTree>
    <p:extLst>
      <p:ext uri="{BB962C8B-B14F-4D97-AF65-F5344CB8AC3E}">
        <p14:creationId xmlns:p14="http://schemas.microsoft.com/office/powerpoint/2010/main" val="3994321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F607303F-F581-4007-B4DE-1D1B869CC864}"/>
              </a:ext>
            </a:extLst>
          </p:cNvPr>
          <p:cNvSpPr txBox="1">
            <a:spLocks/>
          </p:cNvSpPr>
          <p:nvPr/>
        </p:nvSpPr>
        <p:spPr>
          <a:xfrm>
            <a:off x="7546555" y="3041167"/>
            <a:ext cx="4431658" cy="222004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5400" b="1" dirty="0">
                <a:solidFill>
                  <a:srgbClr val="003B5C"/>
                </a:solidFill>
                <a:latin typeface="+mn-lt"/>
              </a:rPr>
              <a:t>DU ER ET VANDRENDE AKSJEMARKED</a:t>
            </a:r>
          </a:p>
        </p:txBody>
      </p:sp>
      <p:sp>
        <p:nvSpPr>
          <p:cNvPr id="8" name="Pil: høyre 7">
            <a:extLst>
              <a:ext uri="{FF2B5EF4-FFF2-40B4-BE49-F238E27FC236}">
                <a16:creationId xmlns:a16="http://schemas.microsoft.com/office/drawing/2014/main" id="{D1C8A77F-3FCA-42E3-B378-95628D618A27}"/>
              </a:ext>
            </a:extLst>
          </p:cNvPr>
          <p:cNvSpPr/>
          <p:nvPr/>
        </p:nvSpPr>
        <p:spPr>
          <a:xfrm rot="8962588">
            <a:off x="6707204" y="171649"/>
            <a:ext cx="404261" cy="385011"/>
          </a:xfrm>
          <a:prstGeom prst="rightArrow">
            <a:avLst/>
          </a:prstGeom>
          <a:solidFill>
            <a:srgbClr val="FFC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8" name="Picture 4" descr="Image result for nike logo">
            <a:extLst>
              <a:ext uri="{FF2B5EF4-FFF2-40B4-BE49-F238E27FC236}">
                <a16:creationId xmlns:a16="http://schemas.microsoft.com/office/drawing/2014/main" id="{EB205E7F-5319-4531-9FD3-8FBFB46EB1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1988" y="6063473"/>
            <a:ext cx="777727" cy="461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evis logo">
            <a:extLst>
              <a:ext uri="{FF2B5EF4-FFF2-40B4-BE49-F238E27FC236}">
                <a16:creationId xmlns:a16="http://schemas.microsoft.com/office/drawing/2014/main" id="{66F6BC5C-01D9-4294-BF4C-0895E923AD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0803" y="3429000"/>
            <a:ext cx="937785" cy="3844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uma logo">
            <a:extLst>
              <a:ext uri="{FF2B5EF4-FFF2-40B4-BE49-F238E27FC236}">
                <a16:creationId xmlns:a16="http://schemas.microsoft.com/office/drawing/2014/main" id="{70AB3AA4-A84B-4C3D-AA10-004B86B1C3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65444" y="-1323481"/>
            <a:ext cx="48465"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H&amp;M logo">
            <a:extLst>
              <a:ext uri="{FF2B5EF4-FFF2-40B4-BE49-F238E27FC236}">
                <a16:creationId xmlns:a16="http://schemas.microsoft.com/office/drawing/2014/main" id="{F5517E8B-B832-48CF-A184-8A4E004FCB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6902" y="1125281"/>
            <a:ext cx="697117" cy="458937"/>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0">
            <a:extLst>
              <a:ext uri="{FF2B5EF4-FFF2-40B4-BE49-F238E27FC236}">
                <a16:creationId xmlns:a16="http://schemas.microsoft.com/office/drawing/2014/main" id="{EC8AED53-A322-4FBC-A2C0-030107259F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618" y="632777"/>
            <a:ext cx="2495965" cy="2495965"/>
          </a:xfrm>
          <a:prstGeom prst="rect">
            <a:avLst/>
          </a:prstGeom>
        </p:spPr>
      </p:pic>
      <p:pic>
        <p:nvPicPr>
          <p:cNvPr id="2050" name="Picture 2" descr="Bilderesultat for tropicana logo white">
            <a:hlinkClick r:id="rId8"/>
            <a:extLst>
              <a:ext uri="{FF2B5EF4-FFF2-40B4-BE49-F238E27FC236}">
                <a16:creationId xmlns:a16="http://schemas.microsoft.com/office/drawing/2014/main" id="{A8D65AEF-66F8-4CF5-ACB5-BB50E8ABA3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4829" y="5878952"/>
            <a:ext cx="1046556" cy="369041"/>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14">
            <a:extLst>
              <a:ext uri="{FF2B5EF4-FFF2-40B4-BE49-F238E27FC236}">
                <a16:creationId xmlns:a16="http://schemas.microsoft.com/office/drawing/2014/main" id="{5C1E1A3E-E526-46C0-8716-80DA83ECF89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5344" b="21763"/>
          <a:stretch/>
        </p:blipFill>
        <p:spPr>
          <a:xfrm>
            <a:off x="2397205" y="95532"/>
            <a:ext cx="1317171" cy="696686"/>
          </a:xfrm>
          <a:prstGeom prst="rect">
            <a:avLst/>
          </a:prstGeom>
        </p:spPr>
      </p:pic>
      <p:pic>
        <p:nvPicPr>
          <p:cNvPr id="16" name="Bilde 15">
            <a:extLst>
              <a:ext uri="{FF2B5EF4-FFF2-40B4-BE49-F238E27FC236}">
                <a16:creationId xmlns:a16="http://schemas.microsoft.com/office/drawing/2014/main" id="{6FBCA8AE-9ACF-4D3C-9FFB-1C2BC3C0EDC8}"/>
              </a:ext>
            </a:extLst>
          </p:cNvPr>
          <p:cNvPicPr>
            <a:picLocks noChangeAspect="1"/>
          </p:cNvPicPr>
          <p:nvPr/>
        </p:nvPicPr>
        <p:blipFill rotWithShape="1">
          <a:blip r:embed="rId11"/>
          <a:srcRect l="14191" t="29562" r="14191" b="28352"/>
          <a:stretch/>
        </p:blipFill>
        <p:spPr>
          <a:xfrm>
            <a:off x="288328" y="1880759"/>
            <a:ext cx="2105321" cy="649514"/>
          </a:xfrm>
          <a:prstGeom prst="rect">
            <a:avLst/>
          </a:prstGeom>
        </p:spPr>
      </p:pic>
      <p:pic>
        <p:nvPicPr>
          <p:cNvPr id="18" name="Bilde 17">
            <a:extLst>
              <a:ext uri="{FF2B5EF4-FFF2-40B4-BE49-F238E27FC236}">
                <a16:creationId xmlns:a16="http://schemas.microsoft.com/office/drawing/2014/main" id="{F2F71B7C-BDCC-42D9-A5E2-1AA0FD835F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700" y="2866359"/>
            <a:ext cx="1125281" cy="1125281"/>
          </a:xfrm>
          <a:prstGeom prst="rect">
            <a:avLst/>
          </a:prstGeom>
        </p:spPr>
      </p:pic>
      <p:pic>
        <p:nvPicPr>
          <p:cNvPr id="20" name="Bilde 19">
            <a:extLst>
              <a:ext uri="{FF2B5EF4-FFF2-40B4-BE49-F238E27FC236}">
                <a16:creationId xmlns:a16="http://schemas.microsoft.com/office/drawing/2014/main" id="{AD720CDC-5D92-4A89-AA0A-BABF51F571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69286" y="2205516"/>
            <a:ext cx="979048" cy="979048"/>
          </a:xfrm>
          <a:prstGeom prst="rect">
            <a:avLst/>
          </a:prstGeom>
        </p:spPr>
      </p:pic>
      <p:pic>
        <p:nvPicPr>
          <p:cNvPr id="22" name="Bilde 21">
            <a:extLst>
              <a:ext uri="{FF2B5EF4-FFF2-40B4-BE49-F238E27FC236}">
                <a16:creationId xmlns:a16="http://schemas.microsoft.com/office/drawing/2014/main" id="{91C5D424-926B-4EA3-B51A-CC74963E848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98754" y="2334077"/>
            <a:ext cx="1879458" cy="508041"/>
          </a:xfrm>
          <a:prstGeom prst="rect">
            <a:avLst/>
          </a:prstGeom>
        </p:spPr>
      </p:pic>
      <p:pic>
        <p:nvPicPr>
          <p:cNvPr id="24" name="Bilde 23">
            <a:extLst>
              <a:ext uri="{FF2B5EF4-FFF2-40B4-BE49-F238E27FC236}">
                <a16:creationId xmlns:a16="http://schemas.microsoft.com/office/drawing/2014/main" id="{3652D003-3110-4F36-B2BE-0E3C42272FE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27318" y="5634235"/>
            <a:ext cx="890366" cy="890366"/>
          </a:xfrm>
          <a:prstGeom prst="rect">
            <a:avLst/>
          </a:prstGeom>
        </p:spPr>
      </p:pic>
      <p:pic>
        <p:nvPicPr>
          <p:cNvPr id="26" name="Bilde 25">
            <a:extLst>
              <a:ext uri="{FF2B5EF4-FFF2-40B4-BE49-F238E27FC236}">
                <a16:creationId xmlns:a16="http://schemas.microsoft.com/office/drawing/2014/main" id="{FFED8322-309F-4B4B-B389-0386C7D5B02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83796" y="5675296"/>
            <a:ext cx="1671664" cy="860729"/>
          </a:xfrm>
          <a:prstGeom prst="rect">
            <a:avLst/>
          </a:prstGeom>
        </p:spPr>
      </p:pic>
      <p:pic>
        <p:nvPicPr>
          <p:cNvPr id="30" name="Bilde 29">
            <a:extLst>
              <a:ext uri="{FF2B5EF4-FFF2-40B4-BE49-F238E27FC236}">
                <a16:creationId xmlns:a16="http://schemas.microsoft.com/office/drawing/2014/main" id="{AF33EA72-C4AE-4143-BA39-30159908796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2904"/>
          <a:stretch/>
        </p:blipFill>
        <p:spPr>
          <a:xfrm>
            <a:off x="310700" y="1153994"/>
            <a:ext cx="1937719" cy="487533"/>
          </a:xfrm>
          <a:prstGeom prst="rect">
            <a:avLst/>
          </a:prstGeom>
        </p:spPr>
      </p:pic>
      <p:pic>
        <p:nvPicPr>
          <p:cNvPr id="2048" name="Bilde 2047">
            <a:extLst>
              <a:ext uri="{FF2B5EF4-FFF2-40B4-BE49-F238E27FC236}">
                <a16:creationId xmlns:a16="http://schemas.microsoft.com/office/drawing/2014/main" id="{8B802861-D1CD-48D3-B1EE-4CED205DF79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0700" y="4526139"/>
            <a:ext cx="830591" cy="466792"/>
          </a:xfrm>
          <a:prstGeom prst="rect">
            <a:avLst/>
          </a:prstGeom>
        </p:spPr>
      </p:pic>
      <p:pic>
        <p:nvPicPr>
          <p:cNvPr id="2051" name="Bilde 2050">
            <a:extLst>
              <a:ext uri="{FF2B5EF4-FFF2-40B4-BE49-F238E27FC236}">
                <a16:creationId xmlns:a16="http://schemas.microsoft.com/office/drawing/2014/main" id="{262BBF5F-5681-4C67-8149-99F461BC7C1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34563" b="38422"/>
          <a:stretch/>
        </p:blipFill>
        <p:spPr>
          <a:xfrm>
            <a:off x="288329" y="5261209"/>
            <a:ext cx="1596992" cy="323531"/>
          </a:xfrm>
          <a:prstGeom prst="rect">
            <a:avLst/>
          </a:prstGeom>
        </p:spPr>
      </p:pic>
      <p:pic>
        <p:nvPicPr>
          <p:cNvPr id="2053" name="Bilde 2052">
            <a:extLst>
              <a:ext uri="{FF2B5EF4-FFF2-40B4-BE49-F238E27FC236}">
                <a16:creationId xmlns:a16="http://schemas.microsoft.com/office/drawing/2014/main" id="{4CC2C48E-AC7F-4531-B061-890691A745B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3889" y="5853018"/>
            <a:ext cx="860426" cy="851822"/>
          </a:xfrm>
          <a:prstGeom prst="rect">
            <a:avLst/>
          </a:prstGeom>
        </p:spPr>
      </p:pic>
      <p:pic>
        <p:nvPicPr>
          <p:cNvPr id="2055" name="Bilde 2054">
            <a:extLst>
              <a:ext uri="{FF2B5EF4-FFF2-40B4-BE49-F238E27FC236}">
                <a16:creationId xmlns:a16="http://schemas.microsoft.com/office/drawing/2014/main" id="{35E3E727-F3CD-4932-811B-F3E4BC5AA6C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136028" y="6407228"/>
            <a:ext cx="1453712" cy="368962"/>
          </a:xfrm>
          <a:prstGeom prst="rect">
            <a:avLst/>
          </a:prstGeom>
        </p:spPr>
      </p:pic>
      <p:pic>
        <p:nvPicPr>
          <p:cNvPr id="2056" name="Picture 4" descr="Bilderesultat for adidas logo">
            <a:extLst>
              <a:ext uri="{FF2B5EF4-FFF2-40B4-BE49-F238E27FC236}">
                <a16:creationId xmlns:a16="http://schemas.microsoft.com/office/drawing/2014/main" id="{0B417A3A-BBD6-475C-8892-44BD05A8FC1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03898" y="6245795"/>
            <a:ext cx="872275" cy="58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52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2819BC-0EEC-41AB-B547-17E80737AAD8}"/>
              </a:ext>
            </a:extLst>
          </p:cNvPr>
          <p:cNvSpPr>
            <a:spLocks noGrp="1"/>
          </p:cNvSpPr>
          <p:nvPr>
            <p:ph type="title"/>
          </p:nvPr>
        </p:nvSpPr>
        <p:spPr/>
        <p:txBody>
          <a:bodyPr>
            <a:normAutofit/>
          </a:bodyPr>
          <a:lstStyle/>
          <a:p>
            <a:r>
              <a:rPr lang="nb-NO" sz="5400" b="1" dirty="0">
                <a:latin typeface="+mn-lt"/>
              </a:rPr>
              <a:t>AKSJER – kjekt å vite</a:t>
            </a:r>
          </a:p>
        </p:txBody>
      </p:sp>
      <p:sp>
        <p:nvSpPr>
          <p:cNvPr id="3" name="Plassholder for innhold 2">
            <a:extLst>
              <a:ext uri="{FF2B5EF4-FFF2-40B4-BE49-F238E27FC236}">
                <a16:creationId xmlns:a16="http://schemas.microsoft.com/office/drawing/2014/main" id="{F7E9A9DB-E84D-4864-9756-75C850B82B6A}"/>
              </a:ext>
            </a:extLst>
          </p:cNvPr>
          <p:cNvSpPr>
            <a:spLocks noGrp="1"/>
          </p:cNvSpPr>
          <p:nvPr>
            <p:ph idx="1"/>
          </p:nvPr>
        </p:nvSpPr>
        <p:spPr>
          <a:xfrm>
            <a:off x="609600" y="1600201"/>
            <a:ext cx="8305800" cy="4742542"/>
          </a:xfrm>
        </p:spPr>
        <p:txBody>
          <a:bodyPr>
            <a:normAutofit/>
          </a:bodyPr>
          <a:lstStyle/>
          <a:p>
            <a:r>
              <a:rPr lang="nb-NO" sz="2800" dirty="0">
                <a:latin typeface="+mn-lt"/>
              </a:rPr>
              <a:t>Du kan ikke handle for mer enn du har (eller har definert gjennom aksjekreditt)</a:t>
            </a:r>
            <a:br>
              <a:rPr lang="nb-NO" sz="2800" dirty="0">
                <a:latin typeface="+mn-lt"/>
              </a:rPr>
            </a:br>
            <a:endParaRPr lang="nb-NO" sz="2800" dirty="0">
              <a:latin typeface="+mn-lt"/>
            </a:endParaRPr>
          </a:p>
          <a:p>
            <a:r>
              <a:rPr lang="nb-NO" sz="2800" dirty="0">
                <a:latin typeface="+mn-lt"/>
              </a:rPr>
              <a:t>Man snakker om </a:t>
            </a:r>
            <a:r>
              <a:rPr lang="nb-NO" sz="2800" b="1" dirty="0">
                <a:latin typeface="+mn-lt"/>
              </a:rPr>
              <a:t>risikoen for å tape </a:t>
            </a:r>
            <a:r>
              <a:rPr lang="nb-NO" sz="2800" dirty="0">
                <a:latin typeface="+mn-lt"/>
              </a:rPr>
              <a:t>i aksjer: </a:t>
            </a:r>
            <a:br>
              <a:rPr lang="nb-NO" sz="2800" dirty="0">
                <a:latin typeface="+mn-lt"/>
              </a:rPr>
            </a:br>
            <a:r>
              <a:rPr lang="nb-NO" sz="2800" dirty="0">
                <a:latin typeface="+mn-lt"/>
              </a:rPr>
              <a:t>Saken er at det handler om at </a:t>
            </a:r>
            <a:r>
              <a:rPr lang="nb-NO" sz="2800" dirty="0">
                <a:solidFill>
                  <a:srgbClr val="D45D00"/>
                </a:solidFill>
                <a:latin typeface="+mn-lt"/>
              </a:rPr>
              <a:t>verdien svinger </a:t>
            </a:r>
            <a:r>
              <a:rPr lang="nb-NO" sz="2800" dirty="0">
                <a:latin typeface="+mn-lt"/>
              </a:rPr>
              <a:t>som på  boligen din. </a:t>
            </a:r>
            <a:br>
              <a:rPr lang="nb-NO" sz="2800" dirty="0">
                <a:latin typeface="+mn-lt"/>
              </a:rPr>
            </a:br>
            <a:br>
              <a:rPr lang="nb-NO" sz="2800" dirty="0">
                <a:latin typeface="+mn-lt"/>
              </a:rPr>
            </a:br>
            <a:r>
              <a:rPr lang="nb-NO" sz="2800" b="1" dirty="0">
                <a:latin typeface="+mn-lt"/>
              </a:rPr>
              <a:t>Det er først når du selger at en eventuell verdireduksjon realiseres </a:t>
            </a:r>
            <a:r>
              <a:rPr lang="nb-NO" sz="2800" dirty="0">
                <a:latin typeface="+mn-lt"/>
              </a:rPr>
              <a:t>hvis du har hatt markedet imot deg. </a:t>
            </a:r>
          </a:p>
          <a:p>
            <a:endParaRPr lang="nb-NO" sz="2800" b="1" dirty="0">
              <a:latin typeface="+mn-lt"/>
            </a:endParaRPr>
          </a:p>
        </p:txBody>
      </p:sp>
      <p:pic>
        <p:nvPicPr>
          <p:cNvPr id="10" name="Grafikk 9" descr="Ugle">
            <a:extLst>
              <a:ext uri="{FF2B5EF4-FFF2-40B4-BE49-F238E27FC236}">
                <a16:creationId xmlns:a16="http://schemas.microsoft.com/office/drawing/2014/main" id="{2D95BF7B-7A0B-4C83-B002-ECA8F555C4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04" y="4800599"/>
            <a:ext cx="914400" cy="914400"/>
          </a:xfrm>
          <a:prstGeom prst="rect">
            <a:avLst/>
          </a:prstGeom>
        </p:spPr>
      </p:pic>
    </p:spTree>
    <p:extLst>
      <p:ext uri="{BB962C8B-B14F-4D97-AF65-F5344CB8AC3E}">
        <p14:creationId xmlns:p14="http://schemas.microsoft.com/office/powerpoint/2010/main" val="1249133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2819BC-0EEC-41AB-B547-17E80737AAD8}"/>
              </a:ext>
            </a:extLst>
          </p:cNvPr>
          <p:cNvSpPr>
            <a:spLocks noGrp="1"/>
          </p:cNvSpPr>
          <p:nvPr>
            <p:ph type="title"/>
          </p:nvPr>
        </p:nvSpPr>
        <p:spPr/>
        <p:txBody>
          <a:bodyPr>
            <a:normAutofit/>
          </a:bodyPr>
          <a:lstStyle/>
          <a:p>
            <a:r>
              <a:rPr lang="nb-NO" sz="5400" b="1" dirty="0">
                <a:latin typeface="+mn-lt"/>
              </a:rPr>
              <a:t>AKSJER I PRAKSIS</a:t>
            </a:r>
          </a:p>
        </p:txBody>
      </p:sp>
      <p:sp>
        <p:nvSpPr>
          <p:cNvPr id="3" name="Plassholder for innhold 2">
            <a:extLst>
              <a:ext uri="{FF2B5EF4-FFF2-40B4-BE49-F238E27FC236}">
                <a16:creationId xmlns:a16="http://schemas.microsoft.com/office/drawing/2014/main" id="{F7E9A9DB-E84D-4864-9756-75C850B82B6A}"/>
              </a:ext>
            </a:extLst>
          </p:cNvPr>
          <p:cNvSpPr>
            <a:spLocks noGrp="1"/>
          </p:cNvSpPr>
          <p:nvPr>
            <p:ph idx="1"/>
          </p:nvPr>
        </p:nvSpPr>
        <p:spPr>
          <a:xfrm>
            <a:off x="609600" y="1600201"/>
            <a:ext cx="7252689" cy="4742542"/>
          </a:xfrm>
        </p:spPr>
        <p:txBody>
          <a:bodyPr>
            <a:normAutofit fontScale="92500" lnSpcReduction="10000"/>
          </a:bodyPr>
          <a:lstStyle/>
          <a:p>
            <a:r>
              <a:rPr lang="nb-NO" b="1" dirty="0">
                <a:latin typeface="+mn-lt"/>
              </a:rPr>
              <a:t>Oppgjør </a:t>
            </a:r>
            <a:r>
              <a:rPr lang="nb-NO" dirty="0">
                <a:latin typeface="+mn-lt"/>
              </a:rPr>
              <a:t>skjer om 2 dager</a:t>
            </a:r>
          </a:p>
          <a:p>
            <a:r>
              <a:rPr lang="nb-NO" dirty="0">
                <a:latin typeface="+mn-lt"/>
              </a:rPr>
              <a:t>Børsen er åpen </a:t>
            </a:r>
            <a:r>
              <a:rPr lang="nb-NO" b="1" dirty="0">
                <a:latin typeface="+mn-lt"/>
              </a:rPr>
              <a:t>09:00-16:30</a:t>
            </a:r>
          </a:p>
          <a:p>
            <a:r>
              <a:rPr lang="nb-NO" dirty="0">
                <a:latin typeface="+mn-lt"/>
              </a:rPr>
              <a:t>Du kan ikke handle for mer enn du har dekning for.</a:t>
            </a:r>
          </a:p>
          <a:p>
            <a:endParaRPr lang="nb-NO" b="1" dirty="0">
              <a:latin typeface="+mn-lt"/>
            </a:endParaRPr>
          </a:p>
          <a:p>
            <a:pPr marL="0" indent="0">
              <a:buNone/>
            </a:pPr>
            <a:r>
              <a:rPr lang="nb-NO" b="1" dirty="0">
                <a:latin typeface="+mn-lt"/>
              </a:rPr>
              <a:t>	Velg 6-8 aksjer</a:t>
            </a:r>
            <a:r>
              <a:rPr lang="nb-NO" dirty="0">
                <a:latin typeface="+mn-lt"/>
              </a:rPr>
              <a:t> = redusere risikoen.</a:t>
            </a:r>
          </a:p>
          <a:p>
            <a:pPr marL="0" indent="0">
              <a:buNone/>
            </a:pPr>
            <a:r>
              <a:rPr lang="nb-NO" dirty="0">
                <a:latin typeface="+mn-lt"/>
              </a:rPr>
              <a:t>	Sjekk </a:t>
            </a:r>
            <a:r>
              <a:rPr lang="nb-NO" b="1" dirty="0">
                <a:latin typeface="+mn-lt"/>
              </a:rPr>
              <a:t>kurtasjen</a:t>
            </a:r>
            <a:r>
              <a:rPr lang="nb-NO" dirty="0">
                <a:latin typeface="+mn-lt"/>
              </a:rPr>
              <a:t>. Sparer du små beløp blir </a:t>
            </a:r>
            <a:br>
              <a:rPr lang="nb-NO" dirty="0">
                <a:latin typeface="+mn-lt"/>
              </a:rPr>
            </a:br>
            <a:r>
              <a:rPr lang="nb-NO" dirty="0">
                <a:latin typeface="+mn-lt"/>
              </a:rPr>
              <a:t>	aksjefond ofte bedre.</a:t>
            </a:r>
          </a:p>
          <a:p>
            <a:pPr marL="0" indent="0">
              <a:buNone/>
            </a:pPr>
            <a:r>
              <a:rPr lang="nb-NO" dirty="0">
                <a:latin typeface="+mn-lt"/>
              </a:rPr>
              <a:t>	Følg </a:t>
            </a:r>
            <a:r>
              <a:rPr lang="nb-NO" dirty="0" err="1">
                <a:latin typeface="+mn-lt"/>
              </a:rPr>
              <a:t>ukesporteføljen</a:t>
            </a:r>
            <a:r>
              <a:rPr lang="nb-NO" dirty="0">
                <a:latin typeface="+mn-lt"/>
              </a:rPr>
              <a:t> i DN hver tirsdag</a:t>
            </a:r>
          </a:p>
        </p:txBody>
      </p:sp>
      <p:pic>
        <p:nvPicPr>
          <p:cNvPr id="5" name="Bilde 4">
            <a:extLst>
              <a:ext uri="{FF2B5EF4-FFF2-40B4-BE49-F238E27FC236}">
                <a16:creationId xmlns:a16="http://schemas.microsoft.com/office/drawing/2014/main" id="{1EBBC5BA-0AD9-4AFC-8E13-6E7EB908E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290" y="1166018"/>
            <a:ext cx="3720109" cy="4960146"/>
          </a:xfrm>
          <a:prstGeom prst="rect">
            <a:avLst/>
          </a:prstGeom>
        </p:spPr>
      </p:pic>
      <p:pic>
        <p:nvPicPr>
          <p:cNvPr id="7" name="Grafikk 6" descr="Lyspære">
            <a:extLst>
              <a:ext uri="{FF2B5EF4-FFF2-40B4-BE49-F238E27FC236}">
                <a16:creationId xmlns:a16="http://schemas.microsoft.com/office/drawing/2014/main" id="{5065244D-6DFB-46CD-8C98-B87C4FB291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533" y="3982126"/>
            <a:ext cx="1860573" cy="1860573"/>
          </a:xfrm>
          <a:prstGeom prst="rect">
            <a:avLst/>
          </a:prstGeom>
        </p:spPr>
      </p:pic>
    </p:spTree>
    <p:extLst>
      <p:ext uri="{BB962C8B-B14F-4D97-AF65-F5344CB8AC3E}">
        <p14:creationId xmlns:p14="http://schemas.microsoft.com/office/powerpoint/2010/main" val="89488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25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125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100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Fondshandel</a:t>
            </a:r>
            <a:r>
              <a:rPr lang="nb-NO" dirty="0"/>
              <a:t> i praksis</a:t>
            </a:r>
          </a:p>
        </p:txBody>
      </p:sp>
      <p:sp>
        <p:nvSpPr>
          <p:cNvPr id="3" name="Plassholder for innhold 2"/>
          <p:cNvSpPr>
            <a:spLocks noGrp="1"/>
          </p:cNvSpPr>
          <p:nvPr>
            <p:ph sz="half" idx="1"/>
          </p:nvPr>
        </p:nvSpPr>
        <p:spPr/>
        <p:txBody>
          <a:bodyPr/>
          <a:lstStyle/>
          <a:p>
            <a:r>
              <a:rPr lang="nb-NO" dirty="0"/>
              <a:t>Tid for å handle</a:t>
            </a:r>
          </a:p>
          <a:p>
            <a:r>
              <a:rPr lang="nb-NO" dirty="0"/>
              <a:t>Når skjer handelen? Norge </a:t>
            </a:r>
            <a:r>
              <a:rPr lang="nb-NO" dirty="0" err="1"/>
              <a:t>vs</a:t>
            </a:r>
            <a:r>
              <a:rPr lang="nb-NO" dirty="0"/>
              <a:t> USA/andre tidssoner</a:t>
            </a:r>
          </a:p>
          <a:p>
            <a:r>
              <a:rPr lang="nb-NO" dirty="0"/>
              <a:t>Hvilken kurs</a:t>
            </a:r>
          </a:p>
          <a:p>
            <a:r>
              <a:rPr lang="nb-NO" dirty="0"/>
              <a:t>Er kostnadene inkludert?</a:t>
            </a:r>
          </a:p>
          <a:p>
            <a:r>
              <a:rPr lang="nb-NO" dirty="0"/>
              <a:t>Når får jeg </a:t>
            </a:r>
            <a:r>
              <a:rPr lang="nb-NO" dirty="0" err="1"/>
              <a:t>gevisten</a:t>
            </a:r>
            <a:r>
              <a:rPr lang="nb-NO" dirty="0"/>
              <a:t> utbetalt?</a:t>
            </a:r>
          </a:p>
        </p:txBody>
      </p:sp>
      <p:sp>
        <p:nvSpPr>
          <p:cNvPr id="4" name="Plassholder for innhold 3"/>
          <p:cNvSpPr>
            <a:spLocks noGrp="1"/>
          </p:cNvSpPr>
          <p:nvPr>
            <p:ph sz="half" idx="2"/>
          </p:nvPr>
        </p:nvSpPr>
        <p:spPr/>
        <p:txBody>
          <a:bodyPr/>
          <a:lstStyle/>
          <a:p>
            <a:endParaRPr lang="nb-NO"/>
          </a:p>
        </p:txBody>
      </p:sp>
    </p:spTree>
    <p:extLst>
      <p:ext uri="{BB962C8B-B14F-4D97-AF65-F5344CB8AC3E}">
        <p14:creationId xmlns:p14="http://schemas.microsoft.com/office/powerpoint/2010/main" val="512104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461500"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dirty="0">
                <a:ln>
                  <a:noFill/>
                </a:ln>
                <a:solidFill>
                  <a:srgbClr val="003B5C"/>
                </a:solidFill>
                <a:effectLst/>
                <a:uLnTx/>
                <a:uFillTx/>
                <a:latin typeface="Calibri"/>
                <a:ea typeface="+mn-ea"/>
                <a:cs typeface="+mn-cs"/>
              </a:rPr>
              <a:t>AKSJE</a:t>
            </a:r>
            <a:r>
              <a:rPr kumimoji="0" lang="nb-NO" sz="5400" b="1" i="0" u="none" strike="noStrike" kern="1200" cap="none" spc="0" normalizeH="0" baseline="0" noProof="0" dirty="0">
                <a:ln>
                  <a:noFill/>
                </a:ln>
                <a:solidFill>
                  <a:srgbClr val="D45D00"/>
                </a:solidFill>
                <a:effectLst/>
                <a:uLnTx/>
                <a:uFillTx/>
                <a:latin typeface="Calibri"/>
                <a:ea typeface="+mn-ea"/>
                <a:cs typeface="+mn-cs"/>
              </a:rPr>
              <a:t>KURTASJE</a:t>
            </a:r>
            <a:r>
              <a:rPr kumimoji="0" lang="nb-NO" sz="5400" b="1" i="0" u="none" strike="noStrike" kern="1200" cap="none" spc="0" normalizeH="0" baseline="0" noProof="0" dirty="0">
                <a:ln>
                  <a:noFill/>
                </a:ln>
                <a:solidFill>
                  <a:srgbClr val="003B5C"/>
                </a:solidFill>
                <a:effectLst/>
                <a:uLnTx/>
                <a:uFillTx/>
                <a:latin typeface="Calibri"/>
                <a:ea typeface="+mn-ea"/>
                <a:cs typeface="+mn-cs"/>
              </a:rPr>
              <a:t> </a:t>
            </a:r>
            <a:r>
              <a:rPr kumimoji="0" lang="nb-NO" sz="5400" b="0" i="0" u="none" strike="noStrike" kern="1200" cap="none" spc="0" normalizeH="0" baseline="0" noProof="0" dirty="0">
                <a:ln>
                  <a:noFill/>
                </a:ln>
                <a:solidFill>
                  <a:srgbClr val="003B5C"/>
                </a:solidFill>
                <a:effectLst/>
                <a:uLnTx/>
                <a:uFillTx/>
                <a:latin typeface="Calibri"/>
                <a:ea typeface="+mn-ea"/>
                <a:cs typeface="+mn-cs"/>
              </a:rPr>
              <a:t>ER ET GEBYR DU BETALER HVER GANG DU KJØPER ELLER SELGER EN AKSJE</a:t>
            </a:r>
            <a:endParaRPr kumimoji="0" lang="nb-NO" sz="5400" b="0" i="0" u="none" strike="noStrike" kern="1200" cap="none" spc="0" normalizeH="0" baseline="0" noProof="0" dirty="0">
              <a:ln>
                <a:noFill/>
              </a:ln>
              <a:solidFill>
                <a:srgbClr val="D45D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3600" b="0" i="0" u="none" strike="noStrike" kern="1200" cap="none" spc="0" normalizeH="0" baseline="0" noProof="0" dirty="0">
              <a:ln>
                <a:noFill/>
              </a:ln>
              <a:solidFill>
                <a:srgbClr val="D45D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srgbClr val="D45D00"/>
                </a:solidFill>
                <a:effectLst/>
                <a:uLnTx/>
                <a:uFillTx/>
                <a:latin typeface="Calibri"/>
                <a:ea typeface="+mn-ea"/>
                <a:cs typeface="+mn-cs"/>
              </a:rPr>
              <a:t>EN % AV KJØPESUM</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srgbClr val="D45D00"/>
                </a:solidFill>
                <a:effectLst/>
                <a:uLnTx/>
                <a:uFillTx/>
                <a:latin typeface="Calibri"/>
                <a:ea typeface="+mn-ea"/>
                <a:cs typeface="+mn-cs"/>
              </a:rPr>
              <a:t>OFTE OPPGIS EN MINIMUMS-KURTASJE OG EN MAKS-KURTASJE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D45D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PASS PÅ AT DU IKKE INVESTERER FOR SMÅ BELØP SLIK AT KURTASJEN SPISER OPP AVKASTNINGEN DIN!</a:t>
            </a:r>
          </a:p>
        </p:txBody>
      </p:sp>
      <p:pic>
        <p:nvPicPr>
          <p:cNvPr id="3" name="Grafikk 2" descr="Bank">
            <a:extLst>
              <a:ext uri="{FF2B5EF4-FFF2-40B4-BE49-F238E27FC236}">
                <a16:creationId xmlns:a16="http://schemas.microsoft.com/office/drawing/2014/main" id="{6A49FDA5-70B9-437A-8E3D-CDC906BFD6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154" y="1166842"/>
            <a:ext cx="1503956" cy="1503956"/>
          </a:xfrm>
          <a:prstGeom prst="rect">
            <a:avLst/>
          </a:prstGeom>
        </p:spPr>
      </p:pic>
    </p:spTree>
    <p:extLst>
      <p:ext uri="{BB962C8B-B14F-4D97-AF65-F5344CB8AC3E}">
        <p14:creationId xmlns:p14="http://schemas.microsoft.com/office/powerpoint/2010/main" val="132331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1166842"/>
            <a:ext cx="9615736"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dirty="0">
                <a:ln>
                  <a:noFill/>
                </a:ln>
                <a:solidFill>
                  <a:srgbClr val="003B5C"/>
                </a:solidFill>
                <a:effectLst/>
                <a:uLnTx/>
                <a:uFillTx/>
                <a:latin typeface="Calibri"/>
                <a:ea typeface="+mn-ea"/>
                <a:cs typeface="+mn-cs"/>
              </a:rPr>
              <a:t>AKSJE</a:t>
            </a:r>
            <a:r>
              <a:rPr kumimoji="0" lang="nb-NO" sz="5400" b="1" i="0" u="none" strike="noStrike" kern="1200" cap="none" spc="0" normalizeH="0" baseline="0" noProof="0" dirty="0">
                <a:ln>
                  <a:noFill/>
                </a:ln>
                <a:solidFill>
                  <a:srgbClr val="D45D00"/>
                </a:solidFill>
                <a:effectLst/>
                <a:uLnTx/>
                <a:uFillTx/>
                <a:latin typeface="Calibri"/>
                <a:ea typeface="+mn-ea"/>
                <a:cs typeface="+mn-cs"/>
              </a:rPr>
              <a:t>KURTASJE</a:t>
            </a:r>
            <a:br>
              <a:rPr kumimoji="0" lang="nb-NO" sz="5400" b="1" i="0" u="none" strike="noStrike" kern="1200" cap="none" spc="0" normalizeH="0" baseline="0" noProof="0" dirty="0">
                <a:ln>
                  <a:noFill/>
                </a:ln>
                <a:solidFill>
                  <a:srgbClr val="D45D00"/>
                </a:solidFill>
                <a:effectLst/>
                <a:uLnTx/>
                <a:uFillTx/>
                <a:latin typeface="Calibri"/>
                <a:ea typeface="+mn-ea"/>
                <a:cs typeface="+mn-cs"/>
              </a:rPr>
            </a:br>
            <a:r>
              <a:rPr kumimoji="0" lang="nb-NO" sz="5400" b="1" i="0" u="none" strike="noStrike" kern="1200" cap="none" spc="0" normalizeH="0" baseline="0" noProof="0" dirty="0">
                <a:ln>
                  <a:noFill/>
                </a:ln>
                <a:solidFill>
                  <a:srgbClr val="D45D00"/>
                </a:solidFill>
                <a:effectLst/>
                <a:uLnTx/>
                <a:uFillTx/>
                <a:latin typeface="Calibri"/>
                <a:ea typeface="+mn-ea"/>
                <a:cs typeface="+mn-cs"/>
              </a:rPr>
              <a:t>	</a:t>
            </a:r>
            <a:r>
              <a:rPr kumimoji="0" lang="nb-NO" sz="3600" b="1" i="0" u="none" strike="noStrike" kern="1200" cap="none" spc="0" normalizeH="0" baseline="0" noProof="0" dirty="0">
                <a:ln>
                  <a:noFill/>
                </a:ln>
                <a:solidFill>
                  <a:srgbClr val="D45D00"/>
                </a:solidFill>
                <a:effectLst/>
                <a:uLnTx/>
                <a:uFillTx/>
                <a:latin typeface="Calibri"/>
                <a:ea typeface="+mn-ea"/>
                <a:cs typeface="+mn-cs"/>
              </a:rPr>
              <a:t>SJEKK PRISLISTEN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D45D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DE FLESTE TILBYR:</a:t>
            </a:r>
          </a:p>
          <a:p>
            <a:pPr marL="1028700" marR="0" lvl="1"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KURTASJE TIL 0,035% - 0,15 %</a:t>
            </a:r>
          </a:p>
          <a:p>
            <a:pPr marL="1028700" marR="0" lvl="1"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MINSTEKURTASJE 1 - 95 kr</a:t>
            </a:r>
          </a:p>
          <a:p>
            <a:pPr marL="1028700" marR="0" lvl="1"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MAKSKURTASJE KR 99 – TIL UENDELIG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D45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03B5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	Divider minstekurtasjen (kr) på kurtasje-satsen: Da får du 	minimumsbeløp du bør investere for ved hver handel</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D45D00"/>
              </a:solidFill>
              <a:effectLst/>
              <a:uLnTx/>
              <a:uFillTx/>
              <a:latin typeface="Calibri"/>
              <a:ea typeface="+mn-ea"/>
              <a:cs typeface="+mn-cs"/>
            </a:endParaRPr>
          </a:p>
        </p:txBody>
      </p:sp>
      <p:pic>
        <p:nvPicPr>
          <p:cNvPr id="3" name="Grafikk 2" descr="Bank">
            <a:extLst>
              <a:ext uri="{FF2B5EF4-FFF2-40B4-BE49-F238E27FC236}">
                <a16:creationId xmlns:a16="http://schemas.microsoft.com/office/drawing/2014/main" id="{6A49FDA5-70B9-437A-8E3D-CDC906BFD6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154" y="1166842"/>
            <a:ext cx="1503956" cy="1503956"/>
          </a:xfrm>
          <a:prstGeom prst="rect">
            <a:avLst/>
          </a:prstGeom>
        </p:spPr>
      </p:pic>
      <p:pic>
        <p:nvPicPr>
          <p:cNvPr id="4" name="Grafikk 3" descr="Lyspære">
            <a:extLst>
              <a:ext uri="{FF2B5EF4-FFF2-40B4-BE49-F238E27FC236}">
                <a16:creationId xmlns:a16="http://schemas.microsoft.com/office/drawing/2014/main" id="{7E83C9AA-D719-4BF4-9075-84F823517C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9656" y="5373658"/>
            <a:ext cx="634999" cy="634999"/>
          </a:xfrm>
          <a:prstGeom prst="rect">
            <a:avLst/>
          </a:prstGeom>
        </p:spPr>
      </p:pic>
      <p:pic>
        <p:nvPicPr>
          <p:cNvPr id="5" name="Grafikk 4" descr="Lyspære">
            <a:extLst>
              <a:ext uri="{FF2B5EF4-FFF2-40B4-BE49-F238E27FC236}">
                <a16:creationId xmlns:a16="http://schemas.microsoft.com/office/drawing/2014/main" id="{D269B338-25EC-4FE5-B9F5-804DB955910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9657" y="2237800"/>
            <a:ext cx="634999" cy="634999"/>
          </a:xfrm>
          <a:prstGeom prst="rect">
            <a:avLst/>
          </a:prstGeom>
        </p:spPr>
      </p:pic>
    </p:spTree>
    <p:extLst>
      <p:ext uri="{BB962C8B-B14F-4D97-AF65-F5344CB8AC3E}">
        <p14:creationId xmlns:p14="http://schemas.microsoft.com/office/powerpoint/2010/main" val="4228923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80F37330-8CE3-4BB7-8B9C-D442121D172D}"/>
              </a:ext>
            </a:extLst>
          </p:cNvPr>
          <p:cNvSpPr txBox="1"/>
          <p:nvPr/>
        </p:nvSpPr>
        <p:spPr>
          <a:xfrm>
            <a:off x="2359599" y="905590"/>
            <a:ext cx="946150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dirty="0">
                <a:ln>
                  <a:noFill/>
                </a:ln>
                <a:solidFill>
                  <a:srgbClr val="003B5C"/>
                </a:solidFill>
                <a:effectLst/>
                <a:uLnTx/>
                <a:uFillTx/>
                <a:latin typeface="Calibri"/>
                <a:ea typeface="+mn-ea"/>
                <a:cs typeface="+mn-cs"/>
              </a:rPr>
              <a:t>ÅRLIG </a:t>
            </a:r>
            <a:r>
              <a:rPr kumimoji="0" lang="nb-NO" sz="5400" b="1" i="0" u="none" strike="noStrike" kern="1200" cap="none" spc="0" normalizeH="0" baseline="0" noProof="0" dirty="0">
                <a:ln>
                  <a:noFill/>
                </a:ln>
                <a:solidFill>
                  <a:srgbClr val="D45D00"/>
                </a:solidFill>
                <a:effectLst/>
                <a:uLnTx/>
                <a:uFillTx/>
                <a:latin typeface="Calibri"/>
                <a:ea typeface="+mn-ea"/>
                <a:cs typeface="+mn-cs"/>
              </a:rPr>
              <a:t>FORVALTNINGSHONORAR </a:t>
            </a:r>
            <a:r>
              <a:rPr kumimoji="0" lang="nb-NO" sz="5400" b="0" i="0" u="none" strike="noStrike" kern="1200" cap="none" spc="0" normalizeH="0" baseline="0" noProof="0" dirty="0">
                <a:ln>
                  <a:noFill/>
                </a:ln>
                <a:solidFill>
                  <a:srgbClr val="003B5C"/>
                </a:solidFill>
                <a:effectLst/>
                <a:uLnTx/>
                <a:uFillTx/>
                <a:latin typeface="Calibri"/>
                <a:ea typeface="+mn-ea"/>
                <a:cs typeface="+mn-cs"/>
              </a:rPr>
              <a:t>ER ET GEBYR DU BETALER PÅ </a:t>
            </a:r>
            <a:r>
              <a:rPr kumimoji="0" lang="nb-NO" sz="5400" b="0" i="0" u="none" strike="noStrike" kern="1200" cap="none" spc="0" normalizeH="0" baseline="0" noProof="0" dirty="0">
                <a:ln>
                  <a:noFill/>
                </a:ln>
                <a:solidFill>
                  <a:srgbClr val="D45D00"/>
                </a:solidFill>
                <a:effectLst/>
                <a:uLnTx/>
                <a:uFillTx/>
                <a:latin typeface="Calibri"/>
                <a:ea typeface="+mn-ea"/>
                <a:cs typeface="+mn-cs"/>
              </a:rPr>
              <a:t>FONDS</a:t>
            </a:r>
            <a:r>
              <a:rPr kumimoji="0" lang="nb-NO" sz="5400" b="0" i="0" u="none" strike="noStrike" kern="1200" cap="none" spc="0" normalizeH="0" baseline="0" noProof="0" dirty="0">
                <a:ln>
                  <a:noFill/>
                </a:ln>
                <a:solidFill>
                  <a:srgbClr val="003B5C"/>
                </a:solidFill>
                <a:effectLst/>
                <a:uLnTx/>
                <a:uFillTx/>
                <a:latin typeface="Calibri"/>
                <a:ea typeface="+mn-ea"/>
                <a:cs typeface="+mn-cs"/>
              </a:rPr>
              <a:t>-SALDOEN</a:t>
            </a:r>
            <a:endParaRPr kumimoji="0" lang="nb-NO" sz="5400" b="0" i="0" u="none" strike="noStrike" kern="1200" cap="none" spc="0" normalizeH="0" baseline="0" noProof="0" dirty="0">
              <a:ln>
                <a:noFill/>
              </a:ln>
              <a:solidFill>
                <a:srgbClr val="D45D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3600" b="0" i="0" u="none" strike="noStrike" kern="1200" cap="none" spc="0" normalizeH="0" baseline="0" noProof="0" dirty="0">
              <a:ln>
                <a:noFill/>
              </a:ln>
              <a:solidFill>
                <a:srgbClr val="003B5C"/>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EN ÅRLIG %-SATS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DU BETALER KUN FOR DE DAGENE DU EIER FONDET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GEBYRET DELES I PRINSIPP PÅ 365 DAGER OG BELASTES DAGLIG GJENNOM KURSEN PÅ FONDET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INDEKSFOND KOSTER SOM REGEL 0,15 %-0,40 %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a:ln>
                  <a:noFill/>
                </a:ln>
                <a:solidFill>
                  <a:srgbClr val="003B5C"/>
                </a:solidFill>
                <a:effectLst/>
                <a:uLnTx/>
                <a:uFillTx/>
                <a:latin typeface="Calibri"/>
                <a:ea typeface="+mn-ea"/>
                <a:cs typeface="+mn-cs"/>
              </a:rPr>
              <a:t>AKTIVE AKSJEFOND KOSTER SOM REGEL 1,20 % -2,00 %</a:t>
            </a:r>
          </a:p>
        </p:txBody>
      </p:sp>
      <p:pic>
        <p:nvPicPr>
          <p:cNvPr id="4" name="Grafikk 3" descr="Mynter">
            <a:extLst>
              <a:ext uri="{FF2B5EF4-FFF2-40B4-BE49-F238E27FC236}">
                <a16:creationId xmlns:a16="http://schemas.microsoft.com/office/drawing/2014/main" id="{C227E1B7-862C-4D1A-BFE8-79F5CD612F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289" y="765125"/>
            <a:ext cx="1314680" cy="1314680"/>
          </a:xfrm>
          <a:prstGeom prst="rect">
            <a:avLst/>
          </a:prstGeom>
        </p:spPr>
      </p:pic>
    </p:spTree>
    <p:extLst>
      <p:ext uri="{BB962C8B-B14F-4D97-AF65-F5344CB8AC3E}">
        <p14:creationId xmlns:p14="http://schemas.microsoft.com/office/powerpoint/2010/main" val="24236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3B5036-4229-4587-A1CD-C7EE2B4CCF60}"/>
              </a:ext>
            </a:extLst>
          </p:cNvPr>
          <p:cNvSpPr>
            <a:spLocks noGrp="1"/>
          </p:cNvSpPr>
          <p:nvPr>
            <p:ph type="title"/>
          </p:nvPr>
        </p:nvSpPr>
        <p:spPr/>
        <p:txBody>
          <a:bodyPr/>
          <a:lstStyle/>
          <a:p>
            <a:r>
              <a:rPr lang="nb-NO" b="1" dirty="0">
                <a:latin typeface="+mn-lt"/>
              </a:rPr>
              <a:t>Innskuddspensjon</a:t>
            </a:r>
          </a:p>
        </p:txBody>
      </p:sp>
      <p:sp>
        <p:nvSpPr>
          <p:cNvPr id="3" name="Plassholder for innhold 2">
            <a:extLst>
              <a:ext uri="{FF2B5EF4-FFF2-40B4-BE49-F238E27FC236}">
                <a16:creationId xmlns:a16="http://schemas.microsoft.com/office/drawing/2014/main" id="{9940C440-660C-4A57-BA4C-37C2FE1B0C69}"/>
              </a:ext>
            </a:extLst>
          </p:cNvPr>
          <p:cNvSpPr>
            <a:spLocks noGrp="1"/>
          </p:cNvSpPr>
          <p:nvPr>
            <p:ph idx="1"/>
          </p:nvPr>
        </p:nvSpPr>
        <p:spPr/>
        <p:txBody>
          <a:bodyPr>
            <a:normAutofit lnSpcReduction="10000"/>
          </a:bodyPr>
          <a:lstStyle/>
          <a:p>
            <a:r>
              <a:rPr lang="nb-NO" dirty="0">
                <a:latin typeface="+mn-lt"/>
              </a:rPr>
              <a:t>Det er lovfestet tjenestepensjon i Norge</a:t>
            </a:r>
          </a:p>
          <a:p>
            <a:r>
              <a:rPr lang="nb-NO" dirty="0">
                <a:latin typeface="+mn-lt"/>
              </a:rPr>
              <a:t>Minstekrav: Minst 2 % av lønn mellom 1 og 12 G</a:t>
            </a:r>
          </a:p>
          <a:p>
            <a:r>
              <a:rPr lang="nb-NO" dirty="0">
                <a:latin typeface="+mn-lt"/>
              </a:rPr>
              <a:t>Valgfritt: Inntil 7% av lønn inntil 7,1 G</a:t>
            </a:r>
          </a:p>
          <a:p>
            <a:r>
              <a:rPr lang="nb-NO" dirty="0">
                <a:latin typeface="+mn-lt"/>
              </a:rPr>
              <a:t>Inntil 25,1 % for lønn mellom 7,1 og 12 G</a:t>
            </a:r>
          </a:p>
          <a:p>
            <a:endParaRPr lang="nb-NO" dirty="0">
              <a:latin typeface="+mn-lt"/>
            </a:endParaRPr>
          </a:p>
          <a:p>
            <a:r>
              <a:rPr lang="nb-NO" dirty="0">
                <a:latin typeface="+mn-lt"/>
              </a:rPr>
              <a:t>Regneeksempel: 500.000 lønn</a:t>
            </a:r>
          </a:p>
          <a:p>
            <a:r>
              <a:rPr lang="nb-NO" dirty="0">
                <a:latin typeface="+mn-lt"/>
              </a:rPr>
              <a:t>2% ordning =   8.003 kr spart hvert år</a:t>
            </a:r>
          </a:p>
          <a:p>
            <a:r>
              <a:rPr lang="nb-NO" dirty="0">
                <a:latin typeface="+mn-lt"/>
              </a:rPr>
              <a:t>7% ordning = 28.000 kr spart hvert år</a:t>
            </a:r>
          </a:p>
        </p:txBody>
      </p:sp>
      <p:sp>
        <p:nvSpPr>
          <p:cNvPr id="4" name="Høyre klammeparentes 3">
            <a:extLst>
              <a:ext uri="{FF2B5EF4-FFF2-40B4-BE49-F238E27FC236}">
                <a16:creationId xmlns:a16="http://schemas.microsoft.com/office/drawing/2014/main" id="{36FF4FC4-85A5-4157-9F88-C58B097462F9}"/>
              </a:ext>
            </a:extLst>
          </p:cNvPr>
          <p:cNvSpPr/>
          <p:nvPr/>
        </p:nvSpPr>
        <p:spPr>
          <a:xfrm>
            <a:off x="7333488" y="5010912"/>
            <a:ext cx="310896" cy="78638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 name="TekstSylinder 4">
            <a:extLst>
              <a:ext uri="{FF2B5EF4-FFF2-40B4-BE49-F238E27FC236}">
                <a16:creationId xmlns:a16="http://schemas.microsoft.com/office/drawing/2014/main" id="{B478B434-356D-415B-963D-E053293379BF}"/>
              </a:ext>
            </a:extLst>
          </p:cNvPr>
          <p:cNvSpPr txBox="1"/>
          <p:nvPr/>
        </p:nvSpPr>
        <p:spPr>
          <a:xfrm>
            <a:off x="7744968" y="5093208"/>
            <a:ext cx="3502152" cy="646331"/>
          </a:xfrm>
          <a:prstGeom prst="rect">
            <a:avLst/>
          </a:prstGeom>
          <a:noFill/>
        </p:spPr>
        <p:txBody>
          <a:bodyPr wrap="square" rtlCol="0">
            <a:spAutoFit/>
          </a:bodyPr>
          <a:lstStyle/>
          <a:p>
            <a:r>
              <a:rPr lang="nb-NO" dirty="0"/>
              <a:t>Lik jobb? Be om mer i lønn hvis </a:t>
            </a:r>
            <a:br>
              <a:rPr lang="nb-NO" dirty="0"/>
            </a:br>
            <a:r>
              <a:rPr lang="nb-NO" dirty="0"/>
              <a:t>2 %ordning som kompensasjon.</a:t>
            </a:r>
          </a:p>
        </p:txBody>
      </p:sp>
    </p:spTree>
    <p:extLst>
      <p:ext uri="{BB962C8B-B14F-4D97-AF65-F5344CB8AC3E}">
        <p14:creationId xmlns:p14="http://schemas.microsoft.com/office/powerpoint/2010/main" val="4291408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lstStyle/>
          <a:p>
            <a:r>
              <a:rPr lang="nb-NO" dirty="0"/>
              <a:t>Hva er </a:t>
            </a:r>
            <a:r>
              <a:rPr lang="nb-NO" dirty="0">
                <a:solidFill>
                  <a:srgbClr val="00B0F0"/>
                </a:solidFill>
              </a:rPr>
              <a:t>bærekraft</a:t>
            </a:r>
            <a:r>
              <a:rPr lang="nb-NO" dirty="0"/>
              <a:t>?</a:t>
            </a:r>
          </a:p>
        </p:txBody>
      </p:sp>
      <p:sp>
        <p:nvSpPr>
          <p:cNvPr id="7" name="TekstSylinder 6"/>
          <p:cNvSpPr txBox="1"/>
          <p:nvPr/>
        </p:nvSpPr>
        <p:spPr>
          <a:xfrm>
            <a:off x="3380639" y="3494273"/>
            <a:ext cx="2799183" cy="584775"/>
          </a:xfrm>
          <a:prstGeom prst="rect">
            <a:avLst/>
          </a:prstGeom>
          <a:noFill/>
        </p:spPr>
        <p:txBody>
          <a:bodyPr wrap="square" rtlCol="0">
            <a:spAutoFit/>
          </a:bodyPr>
          <a:lstStyle/>
          <a:p>
            <a:r>
              <a:rPr lang="nb-NO" sz="3200" dirty="0">
                <a:latin typeface="Museo Sans Rounded 500" panose="02000000000000000000" pitchFamily="50" charset="0"/>
              </a:rPr>
              <a:t>Gjenbruk</a:t>
            </a:r>
          </a:p>
        </p:txBody>
      </p:sp>
      <p:sp>
        <p:nvSpPr>
          <p:cNvPr id="8" name="TekstSylinder 7"/>
          <p:cNvSpPr txBox="1"/>
          <p:nvPr/>
        </p:nvSpPr>
        <p:spPr>
          <a:xfrm>
            <a:off x="3576734" y="2006082"/>
            <a:ext cx="2799183" cy="584775"/>
          </a:xfrm>
          <a:prstGeom prst="rect">
            <a:avLst/>
          </a:prstGeom>
          <a:noFill/>
        </p:spPr>
        <p:txBody>
          <a:bodyPr wrap="square" rtlCol="0">
            <a:spAutoFit/>
          </a:bodyPr>
          <a:lstStyle/>
          <a:p>
            <a:r>
              <a:rPr lang="nb-NO" sz="3200" dirty="0">
                <a:latin typeface="Museo Sans Rounded 500" panose="02000000000000000000" pitchFamily="50" charset="0"/>
              </a:rPr>
              <a:t>Klima</a:t>
            </a:r>
          </a:p>
        </p:txBody>
      </p:sp>
      <p:sp>
        <p:nvSpPr>
          <p:cNvPr id="9" name="TekstSylinder 8"/>
          <p:cNvSpPr txBox="1"/>
          <p:nvPr/>
        </p:nvSpPr>
        <p:spPr>
          <a:xfrm>
            <a:off x="6375917" y="1713694"/>
            <a:ext cx="2799183" cy="584775"/>
          </a:xfrm>
          <a:prstGeom prst="rect">
            <a:avLst/>
          </a:prstGeom>
          <a:noFill/>
        </p:spPr>
        <p:txBody>
          <a:bodyPr wrap="square" rtlCol="0">
            <a:spAutoFit/>
          </a:bodyPr>
          <a:lstStyle/>
          <a:p>
            <a:r>
              <a:rPr lang="nb-NO" sz="3200" dirty="0">
                <a:latin typeface="Museo Sans Rounded 500" panose="02000000000000000000" pitchFamily="50" charset="0"/>
              </a:rPr>
              <a:t>Grønt</a:t>
            </a:r>
          </a:p>
        </p:txBody>
      </p:sp>
      <p:sp>
        <p:nvSpPr>
          <p:cNvPr id="10" name="TekstSylinder 9"/>
          <p:cNvSpPr txBox="1"/>
          <p:nvPr/>
        </p:nvSpPr>
        <p:spPr>
          <a:xfrm>
            <a:off x="8887545" y="2222065"/>
            <a:ext cx="2799183" cy="584775"/>
          </a:xfrm>
          <a:prstGeom prst="rect">
            <a:avLst/>
          </a:prstGeom>
          <a:noFill/>
        </p:spPr>
        <p:txBody>
          <a:bodyPr wrap="square" rtlCol="0">
            <a:spAutoFit/>
          </a:bodyPr>
          <a:lstStyle/>
          <a:p>
            <a:r>
              <a:rPr lang="nb-NO" sz="3200" dirty="0">
                <a:latin typeface="Museo Sans Rounded 500" panose="02000000000000000000" pitchFamily="50" charset="0"/>
              </a:rPr>
              <a:t>Fossilfritt</a:t>
            </a:r>
          </a:p>
        </p:txBody>
      </p:sp>
      <p:sp>
        <p:nvSpPr>
          <p:cNvPr id="11" name="TekstSylinder 10"/>
          <p:cNvSpPr txBox="1"/>
          <p:nvPr/>
        </p:nvSpPr>
        <p:spPr>
          <a:xfrm>
            <a:off x="6096000" y="2880710"/>
            <a:ext cx="2799183" cy="584775"/>
          </a:xfrm>
          <a:prstGeom prst="rect">
            <a:avLst/>
          </a:prstGeom>
          <a:noFill/>
        </p:spPr>
        <p:txBody>
          <a:bodyPr wrap="square" rtlCol="0">
            <a:spAutoFit/>
          </a:bodyPr>
          <a:lstStyle/>
          <a:p>
            <a:r>
              <a:rPr lang="nb-NO" sz="3200" dirty="0">
                <a:latin typeface="Museo Sans Rounded 500" panose="02000000000000000000" pitchFamily="50" charset="0"/>
              </a:rPr>
              <a:t>Fornybart</a:t>
            </a:r>
          </a:p>
        </p:txBody>
      </p:sp>
      <p:sp>
        <p:nvSpPr>
          <p:cNvPr id="12" name="TekstSylinder 11"/>
          <p:cNvSpPr txBox="1"/>
          <p:nvPr/>
        </p:nvSpPr>
        <p:spPr>
          <a:xfrm>
            <a:off x="1723053" y="2684194"/>
            <a:ext cx="2799183" cy="584775"/>
          </a:xfrm>
          <a:prstGeom prst="rect">
            <a:avLst/>
          </a:prstGeom>
          <a:noFill/>
        </p:spPr>
        <p:txBody>
          <a:bodyPr wrap="square" rtlCol="0">
            <a:spAutoFit/>
          </a:bodyPr>
          <a:lstStyle/>
          <a:p>
            <a:r>
              <a:rPr lang="nb-NO" sz="3200" dirty="0">
                <a:latin typeface="Museo Sans Rounded 500" panose="02000000000000000000" pitchFamily="50" charset="0"/>
              </a:rPr>
              <a:t>ESG</a:t>
            </a:r>
          </a:p>
        </p:txBody>
      </p:sp>
      <p:sp>
        <p:nvSpPr>
          <p:cNvPr id="13" name="TekstSylinder 12"/>
          <p:cNvSpPr txBox="1"/>
          <p:nvPr/>
        </p:nvSpPr>
        <p:spPr>
          <a:xfrm>
            <a:off x="929951" y="1676400"/>
            <a:ext cx="2799183" cy="584775"/>
          </a:xfrm>
          <a:prstGeom prst="rect">
            <a:avLst/>
          </a:prstGeom>
          <a:noFill/>
        </p:spPr>
        <p:txBody>
          <a:bodyPr wrap="square" rtlCol="0">
            <a:spAutoFit/>
          </a:bodyPr>
          <a:lstStyle/>
          <a:p>
            <a:r>
              <a:rPr lang="nb-NO" sz="3200" dirty="0">
                <a:latin typeface="Museo Sans Rounded 500" panose="02000000000000000000" pitchFamily="50" charset="0"/>
              </a:rPr>
              <a:t>Etikk</a:t>
            </a:r>
          </a:p>
        </p:txBody>
      </p:sp>
      <p:sp>
        <p:nvSpPr>
          <p:cNvPr id="14" name="TekstSylinder 13"/>
          <p:cNvSpPr txBox="1"/>
          <p:nvPr/>
        </p:nvSpPr>
        <p:spPr>
          <a:xfrm>
            <a:off x="6408702" y="4079048"/>
            <a:ext cx="3488711" cy="584775"/>
          </a:xfrm>
          <a:prstGeom prst="rect">
            <a:avLst/>
          </a:prstGeom>
          <a:noFill/>
        </p:spPr>
        <p:txBody>
          <a:bodyPr wrap="square" rtlCol="0">
            <a:spAutoFit/>
          </a:bodyPr>
          <a:lstStyle/>
          <a:p>
            <a:r>
              <a:rPr lang="nb-NO" sz="3200" dirty="0">
                <a:latin typeface="Museo Sans Rounded 500" panose="02000000000000000000" pitchFamily="50" charset="0"/>
              </a:rPr>
              <a:t>Samfunnsansvar</a:t>
            </a:r>
          </a:p>
        </p:txBody>
      </p:sp>
      <p:sp>
        <p:nvSpPr>
          <p:cNvPr id="15" name="TekstSylinder 14"/>
          <p:cNvSpPr txBox="1"/>
          <p:nvPr/>
        </p:nvSpPr>
        <p:spPr>
          <a:xfrm>
            <a:off x="742638" y="3456979"/>
            <a:ext cx="2799183" cy="584775"/>
          </a:xfrm>
          <a:prstGeom prst="rect">
            <a:avLst/>
          </a:prstGeom>
          <a:noFill/>
        </p:spPr>
        <p:txBody>
          <a:bodyPr wrap="square" rtlCol="0">
            <a:spAutoFit/>
          </a:bodyPr>
          <a:lstStyle/>
          <a:p>
            <a:r>
              <a:rPr lang="nb-NO" sz="3200" dirty="0">
                <a:latin typeface="Museo Sans Rounded 500" panose="02000000000000000000" pitchFamily="50" charset="0"/>
              </a:rPr>
              <a:t>SDG</a:t>
            </a:r>
          </a:p>
        </p:txBody>
      </p:sp>
      <p:sp>
        <p:nvSpPr>
          <p:cNvPr id="16" name="TekstSylinder 15"/>
          <p:cNvSpPr txBox="1"/>
          <p:nvPr/>
        </p:nvSpPr>
        <p:spPr>
          <a:xfrm>
            <a:off x="742638" y="4723534"/>
            <a:ext cx="3906417" cy="584775"/>
          </a:xfrm>
          <a:prstGeom prst="rect">
            <a:avLst/>
          </a:prstGeom>
          <a:noFill/>
        </p:spPr>
        <p:txBody>
          <a:bodyPr wrap="square" rtlCol="0">
            <a:spAutoFit/>
          </a:bodyPr>
          <a:lstStyle/>
          <a:p>
            <a:r>
              <a:rPr lang="nb-NO" sz="3200" dirty="0">
                <a:latin typeface="Museo Sans Rounded 500" panose="02000000000000000000" pitchFamily="50" charset="0"/>
              </a:rPr>
              <a:t>Bærekraftsmål</a:t>
            </a:r>
          </a:p>
        </p:txBody>
      </p:sp>
      <p:sp>
        <p:nvSpPr>
          <p:cNvPr id="17" name="TekstSylinder 16"/>
          <p:cNvSpPr txBox="1"/>
          <p:nvPr/>
        </p:nvSpPr>
        <p:spPr>
          <a:xfrm>
            <a:off x="3576734" y="5405314"/>
            <a:ext cx="2799183" cy="584775"/>
          </a:xfrm>
          <a:prstGeom prst="rect">
            <a:avLst/>
          </a:prstGeom>
          <a:noFill/>
        </p:spPr>
        <p:txBody>
          <a:bodyPr wrap="square" rtlCol="0">
            <a:spAutoFit/>
          </a:bodyPr>
          <a:lstStyle/>
          <a:p>
            <a:r>
              <a:rPr lang="nb-NO" sz="3200" dirty="0">
                <a:latin typeface="Museo Sans Rounded 500" panose="02000000000000000000" pitchFamily="50" charset="0"/>
              </a:rPr>
              <a:t>Mangfold</a:t>
            </a:r>
          </a:p>
        </p:txBody>
      </p:sp>
      <p:sp>
        <p:nvSpPr>
          <p:cNvPr id="18" name="TekstSylinder 17"/>
          <p:cNvSpPr txBox="1"/>
          <p:nvPr/>
        </p:nvSpPr>
        <p:spPr>
          <a:xfrm>
            <a:off x="8887546" y="3201885"/>
            <a:ext cx="3320690" cy="584775"/>
          </a:xfrm>
          <a:prstGeom prst="rect">
            <a:avLst/>
          </a:prstGeom>
          <a:noFill/>
        </p:spPr>
        <p:txBody>
          <a:bodyPr wrap="square" rtlCol="0">
            <a:spAutoFit/>
          </a:bodyPr>
          <a:lstStyle/>
          <a:p>
            <a:r>
              <a:rPr lang="nb-NO" sz="3200" dirty="0">
                <a:latin typeface="Museo Sans Rounded 500" panose="02000000000000000000" pitchFamily="50" charset="0"/>
              </a:rPr>
              <a:t>Sosiale forhold</a:t>
            </a:r>
          </a:p>
        </p:txBody>
      </p:sp>
      <p:sp>
        <p:nvSpPr>
          <p:cNvPr id="19" name="TekstSylinder 18"/>
          <p:cNvSpPr txBox="1"/>
          <p:nvPr/>
        </p:nvSpPr>
        <p:spPr>
          <a:xfrm>
            <a:off x="7307140" y="5495826"/>
            <a:ext cx="2799183" cy="584775"/>
          </a:xfrm>
          <a:prstGeom prst="rect">
            <a:avLst/>
          </a:prstGeom>
          <a:noFill/>
        </p:spPr>
        <p:txBody>
          <a:bodyPr wrap="square" rtlCol="0">
            <a:spAutoFit/>
          </a:bodyPr>
          <a:lstStyle/>
          <a:p>
            <a:r>
              <a:rPr lang="nb-NO" sz="3200" dirty="0">
                <a:latin typeface="Museo Sans Rounded 500" panose="02000000000000000000" pitchFamily="50" charset="0"/>
              </a:rPr>
              <a:t>Likestilling</a:t>
            </a:r>
          </a:p>
        </p:txBody>
      </p:sp>
      <p:sp>
        <p:nvSpPr>
          <p:cNvPr id="20" name="TekstSylinder 19"/>
          <p:cNvSpPr txBox="1"/>
          <p:nvPr/>
        </p:nvSpPr>
        <p:spPr>
          <a:xfrm>
            <a:off x="9897413" y="4663823"/>
            <a:ext cx="2799183" cy="584775"/>
          </a:xfrm>
          <a:prstGeom prst="rect">
            <a:avLst/>
          </a:prstGeom>
          <a:noFill/>
        </p:spPr>
        <p:txBody>
          <a:bodyPr wrap="square" rtlCol="0">
            <a:spAutoFit/>
          </a:bodyPr>
          <a:lstStyle/>
          <a:p>
            <a:r>
              <a:rPr lang="nb-NO" sz="3200" dirty="0">
                <a:latin typeface="Museo Sans Rounded 500" panose="02000000000000000000" pitchFamily="50" charset="0"/>
              </a:rPr>
              <a:t>CSR</a:t>
            </a:r>
          </a:p>
        </p:txBody>
      </p:sp>
      <p:sp>
        <p:nvSpPr>
          <p:cNvPr id="21" name="TekstSylinder 20"/>
          <p:cNvSpPr txBox="1"/>
          <p:nvPr/>
        </p:nvSpPr>
        <p:spPr>
          <a:xfrm>
            <a:off x="609600" y="5697701"/>
            <a:ext cx="2799183" cy="584775"/>
          </a:xfrm>
          <a:prstGeom prst="rect">
            <a:avLst/>
          </a:prstGeom>
          <a:noFill/>
        </p:spPr>
        <p:txBody>
          <a:bodyPr wrap="square" rtlCol="0">
            <a:spAutoFit/>
          </a:bodyPr>
          <a:lstStyle/>
          <a:p>
            <a:r>
              <a:rPr lang="nb-NO" sz="3200" dirty="0">
                <a:latin typeface="Museo Sans Rounded 500" panose="02000000000000000000" pitchFamily="50" charset="0"/>
              </a:rPr>
              <a:t>CO2 avtrykk</a:t>
            </a:r>
          </a:p>
        </p:txBody>
      </p:sp>
      <p:sp>
        <p:nvSpPr>
          <p:cNvPr id="22" name="TekstSylinder 21"/>
          <p:cNvSpPr txBox="1"/>
          <p:nvPr/>
        </p:nvSpPr>
        <p:spPr>
          <a:xfrm>
            <a:off x="4649055" y="4530686"/>
            <a:ext cx="2799183" cy="584775"/>
          </a:xfrm>
          <a:prstGeom prst="rect">
            <a:avLst/>
          </a:prstGeom>
          <a:noFill/>
        </p:spPr>
        <p:txBody>
          <a:bodyPr wrap="square" rtlCol="0">
            <a:spAutoFit/>
          </a:bodyPr>
          <a:lstStyle/>
          <a:p>
            <a:r>
              <a:rPr lang="nb-NO" sz="3200" dirty="0">
                <a:latin typeface="Museo Sans Rounded 500" panose="02000000000000000000" pitchFamily="50" charset="0"/>
              </a:rPr>
              <a:t>GRI</a:t>
            </a:r>
          </a:p>
        </p:txBody>
      </p:sp>
      <p:sp>
        <p:nvSpPr>
          <p:cNvPr id="2" name="Snakkeboble: rektangel med avrundede hjørner 1">
            <a:extLst>
              <a:ext uri="{FF2B5EF4-FFF2-40B4-BE49-F238E27FC236}">
                <a16:creationId xmlns:a16="http://schemas.microsoft.com/office/drawing/2014/main" id="{AAA97714-5038-476E-945F-ABB426C90B40}"/>
              </a:ext>
            </a:extLst>
          </p:cNvPr>
          <p:cNvSpPr/>
          <p:nvPr/>
        </p:nvSpPr>
        <p:spPr>
          <a:xfrm>
            <a:off x="9244584" y="576072"/>
            <a:ext cx="2532888" cy="1061218"/>
          </a:xfrm>
          <a:prstGeom prst="wedgeRoundRectCallout">
            <a:avLst>
              <a:gd name="adj1" fmla="val -30941"/>
              <a:gd name="adj2" fmla="val 66808"/>
              <a:gd name="adj3" fmla="val 16667"/>
            </a:avLst>
          </a:prstGeom>
          <a:solidFill>
            <a:srgbClr val="D45D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bg1"/>
                </a:solidFill>
              </a:rPr>
              <a:t>Og hva er viktig for deg og dine sparepenger?</a:t>
            </a:r>
          </a:p>
        </p:txBody>
      </p:sp>
    </p:spTree>
    <p:extLst>
      <p:ext uri="{BB962C8B-B14F-4D97-AF65-F5344CB8AC3E}">
        <p14:creationId xmlns:p14="http://schemas.microsoft.com/office/powerpoint/2010/main" val="387296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13"/>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0"/>
                                  </p:stCondLst>
                                  <p:childTnLst>
                                    <p:set>
                                      <p:cBhvr>
                                        <p:cTn id="9" dur="1" fill="hold">
                                          <p:stCondLst>
                                            <p:cond delay="249"/>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249"/>
                                          </p:stCondLst>
                                        </p:cTn>
                                        <p:tgtEl>
                                          <p:spTgt spid="8"/>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0"/>
                                  </p:stCondLst>
                                  <p:childTnLst>
                                    <p:set>
                                      <p:cBhvr>
                                        <p:cTn id="15" dur="1" fill="hold">
                                          <p:stCondLst>
                                            <p:cond delay="249"/>
                                          </p:stCondLst>
                                        </p:cTn>
                                        <p:tgtEl>
                                          <p:spTgt spid="9"/>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249"/>
                                          </p:stCondLst>
                                        </p:cTn>
                                        <p:tgtEl>
                                          <p:spTgt spid="11"/>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0"/>
                                  </p:stCondLst>
                                  <p:childTnLst>
                                    <p:set>
                                      <p:cBhvr>
                                        <p:cTn id="21" dur="1" fill="hold">
                                          <p:stCondLst>
                                            <p:cond delay="249"/>
                                          </p:stCondLst>
                                        </p:cTn>
                                        <p:tgtEl>
                                          <p:spTgt spid="10"/>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249"/>
                                          </p:stCondLst>
                                        </p:cTn>
                                        <p:tgtEl>
                                          <p:spTgt spid="18"/>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grpId="0" nodeType="afterEffect">
                                  <p:stCondLst>
                                    <p:cond delay="0"/>
                                  </p:stCondLst>
                                  <p:childTnLst>
                                    <p:set>
                                      <p:cBhvr>
                                        <p:cTn id="27" dur="1" fill="hold">
                                          <p:stCondLst>
                                            <p:cond delay="249"/>
                                          </p:stCondLst>
                                        </p:cTn>
                                        <p:tgtEl>
                                          <p:spTgt spid="15"/>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249"/>
                                          </p:stCondLst>
                                        </p:cTn>
                                        <p:tgtEl>
                                          <p:spTgt spid="16"/>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grpId="0" nodeType="afterEffect">
                                  <p:stCondLst>
                                    <p:cond delay="0"/>
                                  </p:stCondLst>
                                  <p:childTnLst>
                                    <p:set>
                                      <p:cBhvr>
                                        <p:cTn id="33" dur="1" fill="hold">
                                          <p:stCondLst>
                                            <p:cond delay="249"/>
                                          </p:stCondLst>
                                        </p:cTn>
                                        <p:tgtEl>
                                          <p:spTgt spid="7"/>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grpId="0" nodeType="afterEffect">
                                  <p:stCondLst>
                                    <p:cond delay="0"/>
                                  </p:stCondLst>
                                  <p:childTnLst>
                                    <p:set>
                                      <p:cBhvr>
                                        <p:cTn id="36" dur="1" fill="hold">
                                          <p:stCondLst>
                                            <p:cond delay="249"/>
                                          </p:stCondLst>
                                        </p:cTn>
                                        <p:tgtEl>
                                          <p:spTgt spid="22"/>
                                        </p:tgtEl>
                                        <p:attrNameLst>
                                          <p:attrName>style.visibility</p:attrName>
                                        </p:attrNameLst>
                                      </p:cBhvr>
                                      <p:to>
                                        <p:strVal val="visible"/>
                                      </p:to>
                                    </p:set>
                                  </p:childTnLst>
                                </p:cTn>
                              </p:par>
                            </p:childTnLst>
                          </p:cTn>
                        </p:par>
                        <p:par>
                          <p:cTn id="37" fill="hold">
                            <p:stCondLst>
                              <p:cond delay="2750"/>
                            </p:stCondLst>
                            <p:childTnLst>
                              <p:par>
                                <p:cTn id="38" presetID="1" presetClass="entr" presetSubtype="0" fill="hold" grpId="0" nodeType="afterEffect">
                                  <p:stCondLst>
                                    <p:cond delay="0"/>
                                  </p:stCondLst>
                                  <p:childTnLst>
                                    <p:set>
                                      <p:cBhvr>
                                        <p:cTn id="39" dur="1" fill="hold">
                                          <p:stCondLst>
                                            <p:cond delay="249"/>
                                          </p:stCondLst>
                                        </p:cTn>
                                        <p:tgtEl>
                                          <p:spTgt spid="14"/>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249"/>
                                          </p:stCondLst>
                                        </p:cTn>
                                        <p:tgtEl>
                                          <p:spTgt spid="20"/>
                                        </p:tgtEl>
                                        <p:attrNameLst>
                                          <p:attrName>style.visibility</p:attrName>
                                        </p:attrNameLst>
                                      </p:cBhvr>
                                      <p:to>
                                        <p:strVal val="visible"/>
                                      </p:to>
                                    </p:set>
                                  </p:childTnLst>
                                </p:cTn>
                              </p:par>
                            </p:childTnLst>
                          </p:cTn>
                        </p:par>
                        <p:par>
                          <p:cTn id="43" fill="hold">
                            <p:stCondLst>
                              <p:cond delay="3250"/>
                            </p:stCondLst>
                            <p:childTnLst>
                              <p:par>
                                <p:cTn id="44" presetID="1" presetClass="entr" presetSubtype="0" fill="hold" grpId="0" nodeType="afterEffect">
                                  <p:stCondLst>
                                    <p:cond delay="0"/>
                                  </p:stCondLst>
                                  <p:childTnLst>
                                    <p:set>
                                      <p:cBhvr>
                                        <p:cTn id="45" dur="1" fill="hold">
                                          <p:stCondLst>
                                            <p:cond delay="249"/>
                                          </p:stCondLst>
                                        </p:cTn>
                                        <p:tgtEl>
                                          <p:spTgt spid="21"/>
                                        </p:tgtEl>
                                        <p:attrNameLst>
                                          <p:attrName>style.visibility</p:attrName>
                                        </p:attrNameLst>
                                      </p:cBhvr>
                                      <p:to>
                                        <p:strVal val="visible"/>
                                      </p:to>
                                    </p:set>
                                  </p:childTnLst>
                                </p:cTn>
                              </p:par>
                            </p:childTnLst>
                          </p:cTn>
                        </p:par>
                        <p:par>
                          <p:cTn id="46" fill="hold">
                            <p:stCondLst>
                              <p:cond delay="3500"/>
                            </p:stCondLst>
                            <p:childTnLst>
                              <p:par>
                                <p:cTn id="47" presetID="1" presetClass="entr" presetSubtype="0" fill="hold" grpId="0" nodeType="afterEffect">
                                  <p:stCondLst>
                                    <p:cond delay="0"/>
                                  </p:stCondLst>
                                  <p:childTnLst>
                                    <p:set>
                                      <p:cBhvr>
                                        <p:cTn id="48" dur="1" fill="hold">
                                          <p:stCondLst>
                                            <p:cond delay="249"/>
                                          </p:stCondLst>
                                        </p:cTn>
                                        <p:tgtEl>
                                          <p:spTgt spid="17"/>
                                        </p:tgtEl>
                                        <p:attrNameLst>
                                          <p:attrName>style.visibility</p:attrName>
                                        </p:attrNameLst>
                                      </p:cBhvr>
                                      <p:to>
                                        <p:strVal val="visible"/>
                                      </p:to>
                                    </p:set>
                                  </p:childTnLst>
                                </p:cTn>
                              </p:par>
                            </p:childTnLst>
                          </p:cTn>
                        </p:par>
                        <p:par>
                          <p:cTn id="49" fill="hold">
                            <p:stCondLst>
                              <p:cond delay="3750"/>
                            </p:stCondLst>
                            <p:childTnLst>
                              <p:par>
                                <p:cTn id="50" presetID="1" presetClass="entr" presetSubtype="0" fill="hold" grpId="0" nodeType="afterEffect">
                                  <p:stCondLst>
                                    <p:cond delay="0"/>
                                  </p:stCondLst>
                                  <p:childTnLst>
                                    <p:set>
                                      <p:cBhvr>
                                        <p:cTn id="51" dur="1" fill="hold">
                                          <p:stCondLst>
                                            <p:cond delay="24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88696" y="2474279"/>
            <a:ext cx="10972800" cy="1143000"/>
          </a:xfrm>
        </p:spPr>
        <p:txBody>
          <a:bodyPr>
            <a:normAutofit fontScale="90000"/>
          </a:bodyPr>
          <a:lstStyle/>
          <a:p>
            <a:r>
              <a:rPr lang="nb-NO" sz="6700" dirty="0">
                <a:solidFill>
                  <a:srgbClr val="00B050"/>
                </a:solidFill>
                <a:latin typeface="+mn-lt"/>
              </a:rPr>
              <a:t>2030 KLIMAMÅL</a:t>
            </a:r>
            <a:br>
              <a:rPr lang="nb-NO" sz="6700" dirty="0">
                <a:solidFill>
                  <a:srgbClr val="00B050"/>
                </a:solidFill>
                <a:latin typeface="+mn-lt"/>
              </a:rPr>
            </a:br>
            <a:r>
              <a:rPr lang="nb-NO" sz="6700" dirty="0">
                <a:solidFill>
                  <a:srgbClr val="00B050"/>
                </a:solidFill>
                <a:latin typeface="+mn-lt"/>
              </a:rPr>
              <a:t> </a:t>
            </a:r>
            <a:br>
              <a:rPr lang="nb-NO" dirty="0">
                <a:latin typeface="+mn-lt"/>
              </a:rPr>
            </a:br>
            <a:r>
              <a:rPr lang="nb-NO" dirty="0">
                <a:latin typeface="+mn-lt"/>
              </a:rPr>
              <a:t>NORGE MÅ </a:t>
            </a:r>
            <a:r>
              <a:rPr lang="nb-NO" b="1" dirty="0">
                <a:latin typeface="+mn-lt"/>
              </a:rPr>
              <a:t>HALVERE </a:t>
            </a:r>
            <a:r>
              <a:rPr lang="nb-NO" dirty="0">
                <a:latin typeface="+mn-lt"/>
              </a:rPr>
              <a:t>KLIMAUTSLIPPENE </a:t>
            </a:r>
            <a:br>
              <a:rPr lang="nb-NO" dirty="0">
                <a:latin typeface="+mn-lt"/>
              </a:rPr>
            </a:br>
            <a:r>
              <a:rPr lang="nb-NO" b="1" dirty="0">
                <a:latin typeface="+mn-lt"/>
              </a:rPr>
              <a:t>INNEN </a:t>
            </a:r>
            <a:r>
              <a:rPr lang="nb-NO" dirty="0">
                <a:latin typeface="+mn-lt"/>
              </a:rPr>
              <a:t>2030 *</a:t>
            </a:r>
          </a:p>
        </p:txBody>
      </p:sp>
      <p:sp>
        <p:nvSpPr>
          <p:cNvPr id="3" name="TekstSylinder 2"/>
          <p:cNvSpPr txBox="1"/>
          <p:nvPr/>
        </p:nvSpPr>
        <p:spPr>
          <a:xfrm>
            <a:off x="488696" y="5261429"/>
            <a:ext cx="11142472" cy="1077218"/>
          </a:xfrm>
          <a:prstGeom prst="rect">
            <a:avLst/>
          </a:prstGeom>
          <a:noFill/>
        </p:spPr>
        <p:txBody>
          <a:bodyPr wrap="square" rtlCol="0">
            <a:spAutoFit/>
          </a:bodyPr>
          <a:lstStyle/>
          <a:p>
            <a:pPr algn="ctr"/>
            <a:r>
              <a:rPr lang="nb-NO" sz="2400" dirty="0">
                <a:solidFill>
                  <a:srgbClr val="00B050"/>
                </a:solidFill>
              </a:rPr>
              <a:t>#Parisavtalen</a:t>
            </a:r>
          </a:p>
          <a:p>
            <a:pPr algn="ctr"/>
            <a:endParaRPr lang="nb-NO" sz="2400" dirty="0">
              <a:solidFill>
                <a:srgbClr val="003B3A"/>
              </a:solidFill>
            </a:endParaRPr>
          </a:p>
          <a:p>
            <a:pPr algn="ctr"/>
            <a:r>
              <a:rPr lang="nb-NO" sz="1600" dirty="0">
                <a:solidFill>
                  <a:srgbClr val="003B3A"/>
                </a:solidFill>
              </a:rPr>
              <a:t>*) Kilde: Bjørn K. Haugland i www.norge203040.no</a:t>
            </a:r>
          </a:p>
        </p:txBody>
      </p:sp>
      <p:sp>
        <p:nvSpPr>
          <p:cNvPr id="2" name="Snakkeboble: rektangel med avrundede hjørner 1">
            <a:extLst>
              <a:ext uri="{FF2B5EF4-FFF2-40B4-BE49-F238E27FC236}">
                <a16:creationId xmlns:a16="http://schemas.microsoft.com/office/drawing/2014/main" id="{4269FA96-32B2-4E35-AEE4-70EE6FC528FB}"/>
              </a:ext>
            </a:extLst>
          </p:cNvPr>
          <p:cNvSpPr/>
          <p:nvPr/>
        </p:nvSpPr>
        <p:spPr>
          <a:xfrm>
            <a:off x="9345168" y="4809744"/>
            <a:ext cx="2286000" cy="722376"/>
          </a:xfrm>
          <a:prstGeom prst="wedgeRoundRectCallou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hlinkClick r:id="rId2"/>
              </a:rPr>
              <a:t>Lær mer om Parisavtalen her &gt;</a:t>
            </a:r>
            <a:endParaRPr lang="nb-NO" dirty="0"/>
          </a:p>
        </p:txBody>
      </p:sp>
    </p:spTree>
    <p:extLst>
      <p:ext uri="{BB962C8B-B14F-4D97-AF65-F5344CB8AC3E}">
        <p14:creationId xmlns:p14="http://schemas.microsoft.com/office/powerpoint/2010/main" val="1350616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Politiske satsingsområder</a:t>
            </a:r>
          </a:p>
        </p:txBody>
      </p:sp>
      <p:sp>
        <p:nvSpPr>
          <p:cNvPr id="4" name="Plassholder for innhold 3"/>
          <p:cNvSpPr>
            <a:spLocks noGrp="1"/>
          </p:cNvSpPr>
          <p:nvPr>
            <p:ph idx="1"/>
          </p:nvPr>
        </p:nvSpPr>
        <p:spPr>
          <a:xfrm>
            <a:off x="609600" y="1600201"/>
            <a:ext cx="7097486" cy="4525963"/>
          </a:xfrm>
        </p:spPr>
        <p:txBody>
          <a:bodyPr>
            <a:normAutofit/>
          </a:bodyPr>
          <a:lstStyle/>
          <a:p>
            <a:pPr marL="0" indent="0">
              <a:buNone/>
            </a:pPr>
            <a:r>
              <a:rPr lang="nb-NO" sz="2800" dirty="0"/>
              <a:t>Stortinget ble i forbindelse med </a:t>
            </a:r>
            <a:r>
              <a:rPr lang="nb-NO" sz="2800" dirty="0" err="1"/>
              <a:t>Parisavtalen</a:t>
            </a:r>
            <a:r>
              <a:rPr lang="nb-NO" sz="2800" dirty="0"/>
              <a:t> enige om følgende fem prioriterte innsatsområder i klimapolitikken:</a:t>
            </a:r>
          </a:p>
          <a:p>
            <a:r>
              <a:rPr lang="nb-NO" sz="2000" dirty="0"/>
              <a:t>Redusere utslippene i transportsektoren</a:t>
            </a:r>
          </a:p>
          <a:p>
            <a:r>
              <a:rPr lang="nb-NO" sz="2000" dirty="0"/>
              <a:t>Utvikling av lavutslippsteknologi i industrien, og ren produksjonsteknologi</a:t>
            </a:r>
          </a:p>
          <a:p>
            <a:r>
              <a:rPr lang="nb-NO" sz="2000" dirty="0"/>
              <a:t>CO2-håndtering</a:t>
            </a:r>
          </a:p>
          <a:p>
            <a:r>
              <a:rPr lang="nb-NO" sz="2000" dirty="0"/>
              <a:t>Styrke Norges rolle som leverandør av fornybar energi</a:t>
            </a:r>
          </a:p>
          <a:p>
            <a:r>
              <a:rPr lang="nb-NO" sz="2000" dirty="0"/>
              <a:t>Miljøvennlig skipsfart</a:t>
            </a:r>
          </a:p>
          <a:p>
            <a:endParaRPr lang="nb-NO" dirty="0"/>
          </a:p>
        </p:txBody>
      </p:sp>
      <p:sp>
        <p:nvSpPr>
          <p:cNvPr id="5" name="Høyre klammeparentes 4"/>
          <p:cNvSpPr/>
          <p:nvPr/>
        </p:nvSpPr>
        <p:spPr>
          <a:xfrm>
            <a:off x="7627257" y="2808515"/>
            <a:ext cx="493486" cy="251329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 name="TekstSylinder 5"/>
          <p:cNvSpPr txBox="1"/>
          <p:nvPr/>
        </p:nvSpPr>
        <p:spPr>
          <a:xfrm>
            <a:off x="8469086" y="3062514"/>
            <a:ext cx="3564418" cy="1200329"/>
          </a:xfrm>
          <a:prstGeom prst="rect">
            <a:avLst/>
          </a:prstGeom>
          <a:noFill/>
        </p:spPr>
        <p:txBody>
          <a:bodyPr wrap="square" rtlCol="0">
            <a:spAutoFit/>
          </a:bodyPr>
          <a:lstStyle/>
          <a:p>
            <a:r>
              <a:rPr lang="nb-NO" sz="2400" dirty="0"/>
              <a:t>Selskaper som løser disse problemene, kan bli «fremtidens vinnere»</a:t>
            </a:r>
          </a:p>
        </p:txBody>
      </p:sp>
    </p:spTree>
    <p:extLst>
      <p:ext uri="{BB962C8B-B14F-4D97-AF65-F5344CB8AC3E}">
        <p14:creationId xmlns:p14="http://schemas.microsoft.com/office/powerpoint/2010/main" val="1542256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normAutofit/>
          </a:bodyPr>
          <a:lstStyle/>
          <a:p>
            <a:r>
              <a:rPr lang="nb-NO" dirty="0"/>
              <a:t>Krav til selskapene</a:t>
            </a:r>
          </a:p>
        </p:txBody>
      </p:sp>
      <p:sp>
        <p:nvSpPr>
          <p:cNvPr id="9" name="Plassholder for innhold 8"/>
          <p:cNvSpPr>
            <a:spLocks noGrp="1"/>
          </p:cNvSpPr>
          <p:nvPr>
            <p:ph sz="half" idx="1"/>
          </p:nvPr>
        </p:nvSpPr>
        <p:spPr>
          <a:xfrm>
            <a:off x="609600" y="1600201"/>
            <a:ext cx="11161690" cy="4525963"/>
          </a:xfrm>
        </p:spPr>
        <p:txBody>
          <a:bodyPr>
            <a:normAutofit/>
          </a:bodyPr>
          <a:lstStyle/>
          <a:p>
            <a:r>
              <a:rPr lang="nb-NO" sz="2400" b="1" dirty="0"/>
              <a:t>Regnskapsloven paragraf §3-3c</a:t>
            </a:r>
            <a:r>
              <a:rPr lang="nb-NO" sz="2400" dirty="0"/>
              <a:t>:  Redegjørelse om samfunnsansvar. Lovpålagt årlig rapportering om samfunnsansvar i </a:t>
            </a:r>
            <a:r>
              <a:rPr lang="nb-NO" sz="2400" u="sng" dirty="0"/>
              <a:t>store</a:t>
            </a:r>
            <a:r>
              <a:rPr lang="nb-NO" sz="2400" dirty="0"/>
              <a:t> foretak.</a:t>
            </a:r>
          </a:p>
          <a:p>
            <a:endParaRPr lang="nb-NO" sz="2400" dirty="0"/>
          </a:p>
          <a:p>
            <a:r>
              <a:rPr lang="nb-NO" sz="2400" dirty="0"/>
              <a:t>Hvis foretaket ikke har retningslinjer, prinsipper, prosedyrer og standarder som nevnt, skal det opplyses om dette.</a:t>
            </a:r>
          </a:p>
          <a:p>
            <a:endParaRPr lang="nb-NO" sz="2400" dirty="0"/>
          </a:p>
          <a:p>
            <a:r>
              <a:rPr lang="nb-NO" sz="2400" dirty="0"/>
              <a:t>Staten som eier forventer av selskaper av en </a:t>
            </a:r>
            <a:br>
              <a:rPr lang="nb-NO" sz="2400" dirty="0"/>
            </a:br>
            <a:r>
              <a:rPr lang="nb-NO" sz="2400" dirty="0"/>
              <a:t>viss størrelse å benytte Global Reporting </a:t>
            </a:r>
            <a:br>
              <a:rPr lang="nb-NO" sz="2400" dirty="0"/>
            </a:br>
            <a:r>
              <a:rPr lang="nb-NO" sz="2400" dirty="0"/>
              <a:t>Initiativs (</a:t>
            </a:r>
            <a:r>
              <a:rPr lang="nb-NO" sz="2400" b="1" dirty="0"/>
              <a:t>GRI</a:t>
            </a:r>
            <a:r>
              <a:rPr lang="nb-NO" sz="2400" dirty="0"/>
              <a:t>) retningslinjer.</a:t>
            </a:r>
          </a:p>
          <a:p>
            <a:endParaRPr lang="nb-NO" sz="2400" dirty="0"/>
          </a:p>
        </p:txBody>
      </p:sp>
      <p:pic>
        <p:nvPicPr>
          <p:cNvPr id="5" name="Plassholder for innhold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905488" y="3812147"/>
            <a:ext cx="3676912" cy="2451274"/>
          </a:xfrm>
        </p:spPr>
      </p:pic>
    </p:spTree>
    <p:extLst>
      <p:ext uri="{BB962C8B-B14F-4D97-AF65-F5344CB8AC3E}">
        <p14:creationId xmlns:p14="http://schemas.microsoft.com/office/powerpoint/2010/main" val="2151931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9815D70-CFD6-4352-98BC-8DC14B823669}"/>
              </a:ext>
            </a:extLst>
          </p:cNvPr>
          <p:cNvSpPr>
            <a:spLocks noGrp="1"/>
          </p:cNvSpPr>
          <p:nvPr>
            <p:ph type="title"/>
          </p:nvPr>
        </p:nvSpPr>
        <p:spPr/>
        <p:txBody>
          <a:bodyPr>
            <a:normAutofit/>
          </a:bodyPr>
          <a:lstStyle/>
          <a:p>
            <a:r>
              <a:rPr lang="nb-NO" dirty="0" err="1"/>
              <a:t>Bærekraftsmålene</a:t>
            </a:r>
            <a:r>
              <a:rPr lang="nb-NO" dirty="0"/>
              <a:t> forenkler</a:t>
            </a:r>
          </a:p>
        </p:txBody>
      </p:sp>
      <p:sp>
        <p:nvSpPr>
          <p:cNvPr id="9" name="Plassholder for innhold 8"/>
          <p:cNvSpPr>
            <a:spLocks noGrp="1"/>
          </p:cNvSpPr>
          <p:nvPr>
            <p:ph sz="half" idx="1"/>
          </p:nvPr>
        </p:nvSpPr>
        <p:spPr>
          <a:xfrm>
            <a:off x="609600" y="1600201"/>
            <a:ext cx="6184006" cy="4525963"/>
          </a:xfrm>
        </p:spPr>
        <p:txBody>
          <a:bodyPr>
            <a:normAutofit/>
          </a:bodyPr>
          <a:lstStyle/>
          <a:p>
            <a:r>
              <a:rPr lang="nb-NO" sz="2000" dirty="0"/>
              <a:t>SDG = </a:t>
            </a:r>
            <a:r>
              <a:rPr lang="nb-NO" sz="2000" dirty="0" err="1"/>
              <a:t>Sustainable</a:t>
            </a:r>
            <a:r>
              <a:rPr lang="nb-NO" sz="2000" dirty="0"/>
              <a:t> Development Goals</a:t>
            </a:r>
          </a:p>
          <a:p>
            <a:r>
              <a:rPr lang="nb-NO" sz="2000" dirty="0"/>
              <a:t>FNs bærekraftsmål er verdens felles arbeidsplan for å utrydde fattigdom, bekjempe ulikhet og stoppe klimaendringene innen 2030.</a:t>
            </a:r>
            <a:br>
              <a:rPr lang="nb-NO" sz="2000" dirty="0"/>
            </a:br>
            <a:r>
              <a:rPr lang="nb-NO" sz="2000" dirty="0"/>
              <a:t> </a:t>
            </a:r>
          </a:p>
          <a:p>
            <a:r>
              <a:rPr lang="nb-NO" sz="2000" dirty="0"/>
              <a:t>Består av 17 mål og 169 delmål.</a:t>
            </a:r>
          </a:p>
          <a:p>
            <a:br>
              <a:rPr lang="nb-NO" sz="2000" dirty="0"/>
            </a:br>
            <a:r>
              <a:rPr lang="nb-NO" sz="2000" dirty="0"/>
              <a:t>Skal fungere som en felles global retning for land, næringsliv og sivilsamfunn. </a:t>
            </a:r>
          </a:p>
          <a:p>
            <a:br>
              <a:rPr lang="nb-NO" sz="2000" dirty="0"/>
            </a:br>
            <a:r>
              <a:rPr lang="nb-NO" sz="2000" dirty="0"/>
              <a:t>Reflekterer de tre dimensjonene i bærekraftig utvikling: </a:t>
            </a:r>
            <a:r>
              <a:rPr lang="nb-NO" sz="2000" b="1" dirty="0"/>
              <a:t>klima og miljø</a:t>
            </a:r>
            <a:r>
              <a:rPr lang="nb-NO" sz="2000" dirty="0"/>
              <a:t>, </a:t>
            </a:r>
            <a:r>
              <a:rPr lang="nb-NO" sz="2000" b="1" dirty="0"/>
              <a:t>økonomi </a:t>
            </a:r>
            <a:r>
              <a:rPr lang="nb-NO" sz="2000" dirty="0"/>
              <a:t>og </a:t>
            </a:r>
            <a:r>
              <a:rPr lang="nb-NO" sz="2000" b="1" dirty="0"/>
              <a:t>sosiale forhold</a:t>
            </a:r>
            <a:r>
              <a:rPr lang="nb-NO" sz="2000" dirty="0"/>
              <a:t>. </a:t>
            </a:r>
          </a:p>
          <a:p>
            <a:endParaRPr lang="nb-NO" sz="2000" dirty="0"/>
          </a:p>
        </p:txBody>
      </p:sp>
      <p:pic>
        <p:nvPicPr>
          <p:cNvPr id="11" name="Plassholder for innhold 10">
            <a:hlinkClick r:id="rId2"/>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66932" y="1417639"/>
            <a:ext cx="4336853" cy="3351204"/>
          </a:xfrm>
        </p:spPr>
      </p:pic>
      <p:sp>
        <p:nvSpPr>
          <p:cNvPr id="2" name="TekstSylinder 1">
            <a:extLst>
              <a:ext uri="{FF2B5EF4-FFF2-40B4-BE49-F238E27FC236}">
                <a16:creationId xmlns:a16="http://schemas.microsoft.com/office/drawing/2014/main" id="{92CD33D7-706E-46F0-9154-00DF8BBDEC43}"/>
              </a:ext>
            </a:extLst>
          </p:cNvPr>
          <p:cNvSpPr txBox="1"/>
          <p:nvPr/>
        </p:nvSpPr>
        <p:spPr>
          <a:xfrm>
            <a:off x="7735824" y="5129784"/>
            <a:ext cx="4023360" cy="1077218"/>
          </a:xfrm>
          <a:prstGeom prst="rect">
            <a:avLst/>
          </a:prstGeom>
          <a:noFill/>
        </p:spPr>
        <p:txBody>
          <a:bodyPr wrap="square" rtlCol="0">
            <a:spAutoFit/>
          </a:bodyPr>
          <a:lstStyle/>
          <a:p>
            <a:r>
              <a:rPr lang="nb-NO" sz="1600" dirty="0"/>
              <a:t>Det er enkelt for selskaper å identifisere hvilke </a:t>
            </a:r>
            <a:r>
              <a:rPr lang="nb-NO" sz="1600" dirty="0" err="1"/>
              <a:t>bærekraftsmål</a:t>
            </a:r>
            <a:r>
              <a:rPr lang="nb-NO" sz="1600" dirty="0"/>
              <a:t> som passer deres type virksomhet og jobbe mer aktivt med disse. Men viktig at arbeidet er genuint.</a:t>
            </a:r>
          </a:p>
        </p:txBody>
      </p:sp>
    </p:spTree>
    <p:extLst>
      <p:ext uri="{BB962C8B-B14F-4D97-AF65-F5344CB8AC3E}">
        <p14:creationId xmlns:p14="http://schemas.microsoft.com/office/powerpoint/2010/main" val="1132629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esultat for rapport om samfunnsansv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755" y="627886"/>
            <a:ext cx="2363595" cy="343865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3"/>
          <a:stretch>
            <a:fillRect/>
          </a:stretch>
        </p:blipFill>
        <p:spPr>
          <a:xfrm>
            <a:off x="1526074" y="2183363"/>
            <a:ext cx="2306304" cy="3281265"/>
          </a:xfrm>
          <a:prstGeom prst="rect">
            <a:avLst/>
          </a:prstGeom>
          <a:ln>
            <a:solidFill>
              <a:schemeClr val="accent1"/>
            </a:solidFill>
          </a:ln>
        </p:spPr>
      </p:pic>
      <p:pic>
        <p:nvPicPr>
          <p:cNvPr id="3076" name="Picture 4" descr="Bilderesultat for rapport om samfunnsansv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7403" y="2100194"/>
            <a:ext cx="2434385" cy="344760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p:cNvPicPr>
            <a:picLocks noChangeAspect="1"/>
          </p:cNvPicPr>
          <p:nvPr/>
        </p:nvPicPr>
        <p:blipFill>
          <a:blip r:embed="rId5"/>
          <a:stretch>
            <a:fillRect/>
          </a:stretch>
        </p:blipFill>
        <p:spPr>
          <a:xfrm>
            <a:off x="4032738" y="627886"/>
            <a:ext cx="2414305" cy="3447601"/>
          </a:xfrm>
          <a:prstGeom prst="rect">
            <a:avLst/>
          </a:prstGeom>
          <a:ln>
            <a:solidFill>
              <a:schemeClr val="accent1"/>
            </a:solidFill>
          </a:ln>
        </p:spPr>
      </p:pic>
      <p:pic>
        <p:nvPicPr>
          <p:cNvPr id="6" name="Bilde 5"/>
          <p:cNvPicPr>
            <a:picLocks noChangeAspect="1"/>
          </p:cNvPicPr>
          <p:nvPr/>
        </p:nvPicPr>
        <p:blipFill>
          <a:blip r:embed="rId6"/>
          <a:stretch>
            <a:fillRect/>
          </a:stretch>
        </p:blipFill>
        <p:spPr>
          <a:xfrm>
            <a:off x="9197270" y="627885"/>
            <a:ext cx="2415689" cy="3438659"/>
          </a:xfrm>
          <a:prstGeom prst="rect">
            <a:avLst/>
          </a:prstGeom>
        </p:spPr>
      </p:pic>
    </p:spTree>
    <p:extLst>
      <p:ext uri="{BB962C8B-B14F-4D97-AF65-F5344CB8AC3E}">
        <p14:creationId xmlns:p14="http://schemas.microsoft.com/office/powerpoint/2010/main" val="894291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79B0B87-A787-4561-BEEA-A8C380355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 y="0"/>
            <a:ext cx="12262104" cy="8175381"/>
          </a:xfrm>
          <a:prstGeom prst="rect">
            <a:avLst/>
          </a:prstGeom>
        </p:spPr>
      </p:pic>
      <p:sp>
        <p:nvSpPr>
          <p:cNvPr id="4" name="TekstSylinder 3">
            <a:extLst>
              <a:ext uri="{FF2B5EF4-FFF2-40B4-BE49-F238E27FC236}">
                <a16:creationId xmlns:a16="http://schemas.microsoft.com/office/drawing/2014/main" id="{F7621303-10FC-43DB-B0B0-82C380E2853D}"/>
              </a:ext>
            </a:extLst>
          </p:cNvPr>
          <p:cNvSpPr txBox="1"/>
          <p:nvPr/>
        </p:nvSpPr>
        <p:spPr>
          <a:xfrm>
            <a:off x="5120640" y="859536"/>
            <a:ext cx="7071360" cy="415819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nb-NO" sz="3200" dirty="0">
                <a:solidFill>
                  <a:schemeClr val="bg1"/>
                </a:solidFill>
                <a:latin typeface="Museo Sans Rounded 900" panose="02000000000000000000" pitchFamily="50" charset="0"/>
              </a:rPr>
              <a:t>Ta på de lange sparebrillene</a:t>
            </a:r>
          </a:p>
          <a:p>
            <a:pPr marL="457200" indent="-457200">
              <a:lnSpc>
                <a:spcPct val="150000"/>
              </a:lnSpc>
              <a:buFont typeface="Wingdings" panose="05000000000000000000" pitchFamily="2" charset="2"/>
              <a:buChar char="Ø"/>
            </a:pPr>
            <a:r>
              <a:rPr lang="nb-NO" sz="3200" dirty="0">
                <a:solidFill>
                  <a:schemeClr val="bg1"/>
                </a:solidFill>
                <a:latin typeface="Museo Sans Rounded 900" panose="02000000000000000000" pitchFamily="50" charset="0"/>
              </a:rPr>
              <a:t>Opprett Aksjesparekonto</a:t>
            </a:r>
          </a:p>
          <a:p>
            <a:pPr marL="457200" indent="-457200">
              <a:lnSpc>
                <a:spcPct val="150000"/>
              </a:lnSpc>
              <a:buFont typeface="Wingdings" panose="05000000000000000000" pitchFamily="2" charset="2"/>
              <a:buChar char="Ø"/>
            </a:pPr>
            <a:r>
              <a:rPr lang="nb-NO" sz="3200" dirty="0">
                <a:solidFill>
                  <a:schemeClr val="bg1"/>
                </a:solidFill>
                <a:latin typeface="Museo Sans Rounded 900" panose="02000000000000000000" pitchFamily="50" charset="0"/>
              </a:rPr>
              <a:t>Velg globalt (indeks) aksjefond</a:t>
            </a:r>
          </a:p>
          <a:p>
            <a:pPr marL="457200" indent="-457200">
              <a:lnSpc>
                <a:spcPct val="150000"/>
              </a:lnSpc>
              <a:buFont typeface="Wingdings" panose="05000000000000000000" pitchFamily="2" charset="2"/>
              <a:buChar char="Ø"/>
            </a:pPr>
            <a:r>
              <a:rPr lang="nb-NO" sz="3200" dirty="0">
                <a:solidFill>
                  <a:schemeClr val="bg1"/>
                </a:solidFill>
                <a:latin typeface="Museo Sans Rounded 900" panose="02000000000000000000" pitchFamily="50" charset="0"/>
              </a:rPr>
              <a:t>Velg fast sparebeløp (snitt 1.000)</a:t>
            </a:r>
          </a:p>
          <a:p>
            <a:pPr marL="457200" indent="-457200">
              <a:lnSpc>
                <a:spcPct val="150000"/>
              </a:lnSpc>
              <a:buFont typeface="Wingdings" panose="05000000000000000000" pitchFamily="2" charset="2"/>
              <a:buChar char="Ø"/>
            </a:pPr>
            <a:r>
              <a:rPr lang="nb-NO" sz="3200" dirty="0">
                <a:solidFill>
                  <a:srgbClr val="D45D00"/>
                </a:solidFill>
                <a:latin typeface="Museo Sans Rounded 900" panose="02000000000000000000" pitchFamily="50" charset="0"/>
              </a:rPr>
              <a:t>Kickstart</a:t>
            </a:r>
            <a:r>
              <a:rPr lang="nb-NO" sz="3200" dirty="0">
                <a:solidFill>
                  <a:schemeClr val="bg1"/>
                </a:solidFill>
                <a:latin typeface="Museo Sans Rounded 900" panose="02000000000000000000" pitchFamily="50" charset="0"/>
              </a:rPr>
              <a:t> sparingen</a:t>
            </a:r>
          </a:p>
          <a:p>
            <a:pPr>
              <a:lnSpc>
                <a:spcPct val="150000"/>
              </a:lnSpc>
            </a:pPr>
            <a:endParaRPr lang="nb-NO" dirty="0"/>
          </a:p>
        </p:txBody>
      </p:sp>
      <p:sp>
        <p:nvSpPr>
          <p:cNvPr id="6" name="TekstSylinder 5">
            <a:extLst>
              <a:ext uri="{FF2B5EF4-FFF2-40B4-BE49-F238E27FC236}">
                <a16:creationId xmlns:a16="http://schemas.microsoft.com/office/drawing/2014/main" id="{DDB711A4-A69D-40FA-B27B-3F6D181B553C}"/>
              </a:ext>
            </a:extLst>
          </p:cNvPr>
          <p:cNvSpPr txBox="1"/>
          <p:nvPr/>
        </p:nvSpPr>
        <p:spPr>
          <a:xfrm>
            <a:off x="545592" y="105227"/>
            <a:ext cx="7071360" cy="754309"/>
          </a:xfrm>
          <a:prstGeom prst="rect">
            <a:avLst/>
          </a:prstGeom>
          <a:noFill/>
        </p:spPr>
        <p:txBody>
          <a:bodyPr wrap="square" rtlCol="0">
            <a:spAutoFit/>
          </a:bodyPr>
          <a:lstStyle/>
          <a:p>
            <a:pPr>
              <a:lnSpc>
                <a:spcPct val="150000"/>
              </a:lnSpc>
            </a:pPr>
            <a:r>
              <a:rPr lang="nb-NO" sz="3200" dirty="0">
                <a:solidFill>
                  <a:schemeClr val="bg1"/>
                </a:solidFill>
                <a:latin typeface="Museo Sans Rounded 900" panose="02000000000000000000" pitchFamily="50" charset="0"/>
              </a:rPr>
              <a:t>Du som er nybegynner:</a:t>
            </a:r>
            <a:endParaRPr lang="nb-NO" dirty="0"/>
          </a:p>
        </p:txBody>
      </p:sp>
      <p:sp>
        <p:nvSpPr>
          <p:cNvPr id="5" name="TekstSylinder 4">
            <a:extLst>
              <a:ext uri="{FF2B5EF4-FFF2-40B4-BE49-F238E27FC236}">
                <a16:creationId xmlns:a16="http://schemas.microsoft.com/office/drawing/2014/main" id="{3B849931-76F0-4530-B80C-3A69D22EC19E}"/>
              </a:ext>
            </a:extLst>
          </p:cNvPr>
          <p:cNvSpPr txBox="1"/>
          <p:nvPr/>
        </p:nvSpPr>
        <p:spPr>
          <a:xfrm>
            <a:off x="6522720" y="5576360"/>
            <a:ext cx="5465064" cy="1674626"/>
          </a:xfrm>
          <a:prstGeom prst="rect">
            <a:avLst/>
          </a:prstGeom>
          <a:solidFill>
            <a:schemeClr val="bg2">
              <a:lumMod val="20000"/>
              <a:lumOff val="80000"/>
            </a:schemeClr>
          </a:solidFill>
        </p:spPr>
        <p:txBody>
          <a:bodyPr wrap="square" rtlCol="0">
            <a:spAutoFit/>
          </a:bodyPr>
          <a:lstStyle/>
          <a:p>
            <a:pPr>
              <a:lnSpc>
                <a:spcPct val="150000"/>
              </a:lnSpc>
            </a:pPr>
            <a:r>
              <a:rPr lang="nb-NO" sz="1400" dirty="0">
                <a:latin typeface="Museo Sans Rounded 900" panose="02000000000000000000" pitchFamily="50" charset="0"/>
              </a:rPr>
              <a:t>Men har du ventet i mange år med å komme i gang…. Da kan det hende du ikke bør gå inn akkurat nå. Det er svært usikkert og det kan se ut som om det er flere selgere enn kjøpere. </a:t>
            </a:r>
            <a:br>
              <a:rPr lang="nb-NO" sz="1400" dirty="0">
                <a:latin typeface="Museo Sans Rounded 900" panose="02000000000000000000" pitchFamily="50" charset="0"/>
              </a:rPr>
            </a:br>
            <a:r>
              <a:rPr lang="nb-NO" sz="1400" dirty="0" err="1">
                <a:latin typeface="Museo Sans Rounded 900" panose="02000000000000000000" pitchFamily="50" charset="0"/>
              </a:rPr>
              <a:t>Dvs</a:t>
            </a:r>
            <a:r>
              <a:rPr lang="nb-NO" sz="1400" dirty="0">
                <a:latin typeface="Museo Sans Rounded 900" panose="02000000000000000000" pitchFamily="50" charset="0"/>
              </a:rPr>
              <a:t> at vi ikke har sett bunnen enda. Uansett er det umulig å time dette….</a:t>
            </a:r>
            <a:endParaRPr lang="nb-NO" sz="1000" dirty="0"/>
          </a:p>
        </p:txBody>
      </p:sp>
    </p:spTree>
    <p:extLst>
      <p:ext uri="{BB962C8B-B14F-4D97-AF65-F5344CB8AC3E}">
        <p14:creationId xmlns:p14="http://schemas.microsoft.com/office/powerpoint/2010/main" val="25163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B9BE0281-8949-40D2-A852-85634352F93B}"/>
              </a:ext>
            </a:extLst>
          </p:cNvPr>
          <p:cNvSpPr txBox="1"/>
          <p:nvPr/>
        </p:nvSpPr>
        <p:spPr>
          <a:xfrm>
            <a:off x="3150704" y="2256183"/>
            <a:ext cx="7046844" cy="1323439"/>
          </a:xfrm>
          <a:prstGeom prst="rect">
            <a:avLst/>
          </a:prstGeom>
          <a:noFill/>
        </p:spPr>
        <p:txBody>
          <a:bodyPr wrap="square" rtlCol="0">
            <a:spAutoFit/>
          </a:bodyPr>
          <a:lstStyle/>
          <a:p>
            <a:r>
              <a:rPr lang="nb-NO" sz="8000" dirty="0"/>
              <a:t>Takk for meg!</a:t>
            </a:r>
          </a:p>
        </p:txBody>
      </p:sp>
    </p:spTree>
    <p:extLst>
      <p:ext uri="{BB962C8B-B14F-4D97-AF65-F5344CB8AC3E}">
        <p14:creationId xmlns:p14="http://schemas.microsoft.com/office/powerpoint/2010/main" val="669459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758EE0-9497-46CB-804C-3BF86E864DAA}"/>
              </a:ext>
            </a:extLst>
          </p:cNvPr>
          <p:cNvSpPr>
            <a:spLocks noGrp="1"/>
          </p:cNvSpPr>
          <p:nvPr>
            <p:ph type="title"/>
          </p:nvPr>
        </p:nvSpPr>
        <p:spPr/>
        <p:txBody>
          <a:bodyPr>
            <a:normAutofit/>
          </a:bodyPr>
          <a:lstStyle/>
          <a:p>
            <a:r>
              <a:rPr lang="nb-NO" sz="4800" b="1" dirty="0">
                <a:latin typeface="+mn-lt"/>
              </a:rPr>
              <a:t>OSLO BØRS OG STYRINGSRENTEN</a:t>
            </a:r>
          </a:p>
        </p:txBody>
      </p:sp>
      <p:pic>
        <p:nvPicPr>
          <p:cNvPr id="5" name="Bilde 4">
            <a:extLst>
              <a:ext uri="{FF2B5EF4-FFF2-40B4-BE49-F238E27FC236}">
                <a16:creationId xmlns:a16="http://schemas.microsoft.com/office/drawing/2014/main" id="{89C30E77-F20E-40EB-9C05-79C2393888F7}"/>
              </a:ext>
            </a:extLst>
          </p:cNvPr>
          <p:cNvPicPr>
            <a:picLocks noChangeAspect="1"/>
          </p:cNvPicPr>
          <p:nvPr/>
        </p:nvPicPr>
        <p:blipFill rotWithShape="1">
          <a:blip r:embed="rId2">
            <a:extLst>
              <a:ext uri="{28A0092B-C50C-407E-A947-70E740481C1C}">
                <a14:useLocalDpi xmlns:a14="http://schemas.microsoft.com/office/drawing/2010/main" val="0"/>
              </a:ext>
            </a:extLst>
          </a:blip>
          <a:srcRect t="6011" b="15857"/>
          <a:stretch/>
        </p:blipFill>
        <p:spPr>
          <a:xfrm>
            <a:off x="1736072" y="1183340"/>
            <a:ext cx="8961897" cy="5015753"/>
          </a:xfrm>
          <a:prstGeom prst="rect">
            <a:avLst/>
          </a:prstGeom>
        </p:spPr>
      </p:pic>
    </p:spTree>
    <p:extLst>
      <p:ext uri="{BB962C8B-B14F-4D97-AF65-F5344CB8AC3E}">
        <p14:creationId xmlns:p14="http://schemas.microsoft.com/office/powerpoint/2010/main" val="3480773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88696" y="2474279"/>
            <a:ext cx="10972800" cy="1143000"/>
          </a:xfrm>
        </p:spPr>
        <p:txBody>
          <a:bodyPr>
            <a:normAutofit fontScale="90000"/>
          </a:bodyPr>
          <a:lstStyle/>
          <a:p>
            <a:r>
              <a:rPr lang="nb-NO" dirty="0">
                <a:latin typeface="+mn-lt"/>
              </a:rPr>
              <a:t>DE ALLER FLESTE BEDRIFTER </a:t>
            </a:r>
            <a:br>
              <a:rPr lang="nb-NO" dirty="0">
                <a:latin typeface="+mn-lt"/>
              </a:rPr>
            </a:br>
            <a:r>
              <a:rPr lang="nb-NO" dirty="0">
                <a:latin typeface="+mn-lt"/>
              </a:rPr>
              <a:t>ETABLERES FOR Å</a:t>
            </a:r>
            <a:br>
              <a:rPr lang="nb-NO" dirty="0">
                <a:latin typeface="+mn-lt"/>
              </a:rPr>
            </a:br>
            <a:r>
              <a:rPr lang="nb-NO" sz="6700" dirty="0">
                <a:solidFill>
                  <a:srgbClr val="D45D00"/>
                </a:solidFill>
                <a:latin typeface="+mn-lt"/>
              </a:rPr>
              <a:t>TJENE PENGER </a:t>
            </a:r>
            <a:r>
              <a:rPr lang="nb-NO" dirty="0">
                <a:latin typeface="+mn-lt"/>
              </a:rPr>
              <a:t>OG DERMED </a:t>
            </a:r>
            <a:br>
              <a:rPr lang="nb-NO" dirty="0">
                <a:latin typeface="+mn-lt"/>
              </a:rPr>
            </a:br>
            <a:r>
              <a:rPr lang="nb-NO" sz="6700" dirty="0">
                <a:solidFill>
                  <a:srgbClr val="D45D00"/>
                </a:solidFill>
                <a:latin typeface="+mn-lt"/>
              </a:rPr>
              <a:t>SKAPE OVERSKUDD </a:t>
            </a:r>
            <a:r>
              <a:rPr lang="nb-NO" dirty="0">
                <a:latin typeface="+mn-lt"/>
              </a:rPr>
              <a:t>TIL SINE EIERE</a:t>
            </a:r>
          </a:p>
        </p:txBody>
      </p:sp>
      <p:sp>
        <p:nvSpPr>
          <p:cNvPr id="2" name="TekstSylinder 1">
            <a:extLst>
              <a:ext uri="{FF2B5EF4-FFF2-40B4-BE49-F238E27FC236}">
                <a16:creationId xmlns:a16="http://schemas.microsoft.com/office/drawing/2014/main" id="{A5D6EC26-23C8-4223-8EC5-2A109001579F}"/>
              </a:ext>
            </a:extLst>
          </p:cNvPr>
          <p:cNvSpPr txBox="1"/>
          <p:nvPr/>
        </p:nvSpPr>
        <p:spPr>
          <a:xfrm>
            <a:off x="4608576" y="5276088"/>
            <a:ext cx="3127248" cy="523220"/>
          </a:xfrm>
          <a:prstGeom prst="rect">
            <a:avLst/>
          </a:prstGeom>
          <a:noFill/>
        </p:spPr>
        <p:txBody>
          <a:bodyPr wrap="square" rtlCol="0">
            <a:spAutoFit/>
          </a:bodyPr>
          <a:lstStyle/>
          <a:p>
            <a:r>
              <a:rPr lang="nb-NO" sz="2800" dirty="0">
                <a:solidFill>
                  <a:srgbClr val="D45D00"/>
                </a:solidFill>
              </a:rPr>
              <a:t>#verdiskapning</a:t>
            </a:r>
          </a:p>
        </p:txBody>
      </p:sp>
    </p:spTree>
    <p:extLst>
      <p:ext uri="{BB962C8B-B14F-4D97-AF65-F5344CB8AC3E}">
        <p14:creationId xmlns:p14="http://schemas.microsoft.com/office/powerpoint/2010/main" val="208755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mj-lt"/>
              </a:rPr>
              <a:t>Hva er en aksje</a:t>
            </a:r>
          </a:p>
        </p:txBody>
      </p:sp>
      <p:sp>
        <p:nvSpPr>
          <p:cNvPr id="3" name="Plassholder for innhold 2"/>
          <p:cNvSpPr>
            <a:spLocks noGrp="1"/>
          </p:cNvSpPr>
          <p:nvPr>
            <p:ph idx="1"/>
          </p:nvPr>
        </p:nvSpPr>
        <p:spPr>
          <a:xfrm>
            <a:off x="609600" y="1572768"/>
            <a:ext cx="10972800" cy="4255853"/>
          </a:xfrm>
        </p:spPr>
        <p:txBody>
          <a:bodyPr>
            <a:noAutofit/>
          </a:bodyPr>
          <a:lstStyle/>
          <a:p>
            <a:r>
              <a:rPr lang="nb-NO" sz="2800" dirty="0">
                <a:latin typeface="+mn-lt"/>
              </a:rPr>
              <a:t>En aksje er </a:t>
            </a:r>
            <a:r>
              <a:rPr lang="nb-NO" sz="2800" b="1" dirty="0">
                <a:latin typeface="+mn-lt"/>
              </a:rPr>
              <a:t>et bevis </a:t>
            </a:r>
            <a:r>
              <a:rPr lang="nb-NO" sz="2800" dirty="0">
                <a:latin typeface="+mn-lt"/>
              </a:rPr>
              <a:t>på at du </a:t>
            </a:r>
            <a:r>
              <a:rPr lang="nb-NO" sz="2800" b="1" dirty="0">
                <a:latin typeface="+mn-lt"/>
              </a:rPr>
              <a:t>eier en andel i et selskap</a:t>
            </a:r>
          </a:p>
          <a:p>
            <a:endParaRPr lang="nb-NO" sz="2800" dirty="0">
              <a:latin typeface="+mn-lt"/>
            </a:endParaRPr>
          </a:p>
          <a:p>
            <a:r>
              <a:rPr lang="nb-NO" sz="2800" dirty="0">
                <a:latin typeface="+mn-lt"/>
              </a:rPr>
              <a:t>En </a:t>
            </a:r>
            <a:r>
              <a:rPr lang="nb-NO" sz="2800" b="1" dirty="0">
                <a:latin typeface="+mn-lt"/>
              </a:rPr>
              <a:t>aksjonær </a:t>
            </a:r>
            <a:r>
              <a:rPr lang="nb-NO" sz="2800" dirty="0">
                <a:latin typeface="+mn-lt"/>
              </a:rPr>
              <a:t>er en person som eier aksjer</a:t>
            </a:r>
          </a:p>
          <a:p>
            <a:endParaRPr lang="nb-NO" sz="2800" dirty="0">
              <a:latin typeface="+mn-lt"/>
            </a:endParaRPr>
          </a:p>
          <a:p>
            <a:r>
              <a:rPr lang="nb-NO" sz="2800" dirty="0">
                <a:latin typeface="+mn-lt"/>
              </a:rPr>
              <a:t>Et </a:t>
            </a:r>
            <a:r>
              <a:rPr lang="nb-NO" sz="2800" b="1" dirty="0">
                <a:latin typeface="+mn-lt"/>
              </a:rPr>
              <a:t>selskap utsteder nye aksjer </a:t>
            </a:r>
            <a:r>
              <a:rPr lang="nb-NO" sz="2800" dirty="0">
                <a:latin typeface="+mn-lt"/>
              </a:rPr>
              <a:t>(emisjon) og </a:t>
            </a:r>
            <a:r>
              <a:rPr lang="nb-NO" sz="2800" b="1" dirty="0">
                <a:latin typeface="+mn-lt"/>
              </a:rPr>
              <a:t>sprer aksjene </a:t>
            </a:r>
            <a:r>
              <a:rPr lang="nb-NO" sz="2800" dirty="0">
                <a:latin typeface="+mn-lt"/>
              </a:rPr>
              <a:t>over flere med-eiere, med den hensikt å </a:t>
            </a:r>
            <a:r>
              <a:rPr lang="nb-NO" sz="2800" b="1" dirty="0">
                <a:latin typeface="+mn-lt"/>
              </a:rPr>
              <a:t>øke kapitalen </a:t>
            </a:r>
            <a:r>
              <a:rPr lang="nb-NO" sz="2800" dirty="0">
                <a:latin typeface="+mn-lt"/>
              </a:rPr>
              <a:t>og kunne investere i vekst-fremmende tiltak</a:t>
            </a:r>
          </a:p>
          <a:p>
            <a:endParaRPr lang="nb-NO" sz="1600" dirty="0">
              <a:latin typeface="Museo Sans Rounded 100" panose="02000000000000000000" pitchFamily="50" charset="0"/>
            </a:endParaRPr>
          </a:p>
        </p:txBody>
      </p:sp>
    </p:spTree>
    <p:extLst>
      <p:ext uri="{BB962C8B-B14F-4D97-AF65-F5344CB8AC3E}">
        <p14:creationId xmlns:p14="http://schemas.microsoft.com/office/powerpoint/2010/main" val="41884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589AD8-B53E-44A3-A2FE-6AE213DC7F03}"/>
              </a:ext>
            </a:extLst>
          </p:cNvPr>
          <p:cNvSpPr>
            <a:spLocks noGrp="1"/>
          </p:cNvSpPr>
          <p:nvPr>
            <p:ph type="title"/>
          </p:nvPr>
        </p:nvSpPr>
        <p:spPr/>
        <p:txBody>
          <a:bodyPr/>
          <a:lstStyle/>
          <a:p>
            <a:r>
              <a:rPr lang="en-US" b="1" dirty="0" err="1">
                <a:latin typeface="+mn-lt"/>
              </a:rPr>
              <a:t>Derfor</a:t>
            </a:r>
            <a:r>
              <a:rPr lang="en-US" b="1" dirty="0">
                <a:latin typeface="+mn-lt"/>
              </a:rPr>
              <a:t> har vi </a:t>
            </a:r>
            <a:r>
              <a:rPr lang="en-US" b="1" dirty="0" err="1">
                <a:latin typeface="+mn-lt"/>
              </a:rPr>
              <a:t>aksjer</a:t>
            </a:r>
            <a:endParaRPr lang="en-US" b="1" dirty="0">
              <a:latin typeface="+mn-lt"/>
            </a:endParaRPr>
          </a:p>
        </p:txBody>
      </p:sp>
      <p:sp>
        <p:nvSpPr>
          <p:cNvPr id="3" name="Plassholder for innhold 2">
            <a:extLst>
              <a:ext uri="{FF2B5EF4-FFF2-40B4-BE49-F238E27FC236}">
                <a16:creationId xmlns:a16="http://schemas.microsoft.com/office/drawing/2014/main" id="{45452E6B-FB5A-4075-A26B-51E7C96DE824}"/>
              </a:ext>
            </a:extLst>
          </p:cNvPr>
          <p:cNvSpPr>
            <a:spLocks noGrp="1"/>
          </p:cNvSpPr>
          <p:nvPr>
            <p:ph idx="1"/>
          </p:nvPr>
        </p:nvSpPr>
        <p:spPr>
          <a:xfrm>
            <a:off x="609600" y="1600201"/>
            <a:ext cx="10573512" cy="4525963"/>
          </a:xfrm>
        </p:spPr>
        <p:txBody>
          <a:bodyPr/>
          <a:lstStyle/>
          <a:p>
            <a:r>
              <a:rPr lang="en-US" dirty="0" err="1">
                <a:latin typeface="+mn-lt"/>
              </a:rPr>
              <a:t>Bedre</a:t>
            </a:r>
            <a:r>
              <a:rPr lang="en-US" dirty="0">
                <a:latin typeface="+mn-lt"/>
              </a:rPr>
              <a:t> </a:t>
            </a:r>
            <a:r>
              <a:rPr lang="en-US" b="1" dirty="0" err="1">
                <a:latin typeface="+mn-lt"/>
              </a:rPr>
              <a:t>tilgang</a:t>
            </a:r>
            <a:r>
              <a:rPr lang="en-US" b="1" dirty="0">
                <a:latin typeface="+mn-lt"/>
              </a:rPr>
              <a:t> </a:t>
            </a:r>
            <a:r>
              <a:rPr lang="en-US" b="1" dirty="0" err="1">
                <a:latin typeface="+mn-lt"/>
              </a:rPr>
              <a:t>til</a:t>
            </a:r>
            <a:r>
              <a:rPr lang="en-US" b="1" dirty="0">
                <a:latin typeface="+mn-lt"/>
              </a:rPr>
              <a:t> </a:t>
            </a:r>
            <a:r>
              <a:rPr lang="en-US" b="1" dirty="0" err="1">
                <a:latin typeface="+mn-lt"/>
              </a:rPr>
              <a:t>kapital</a:t>
            </a:r>
            <a:r>
              <a:rPr lang="en-US" b="1" dirty="0">
                <a:latin typeface="+mn-lt"/>
              </a:rPr>
              <a:t> </a:t>
            </a:r>
            <a:r>
              <a:rPr lang="en-US" dirty="0">
                <a:latin typeface="+mn-lt"/>
              </a:rPr>
              <a:t>for </a:t>
            </a:r>
            <a:r>
              <a:rPr lang="en-US" dirty="0" err="1">
                <a:latin typeface="+mn-lt"/>
              </a:rPr>
              <a:t>selskapene</a:t>
            </a:r>
            <a:endParaRPr lang="en-US" dirty="0">
              <a:latin typeface="+mn-lt"/>
            </a:endParaRPr>
          </a:p>
          <a:p>
            <a:r>
              <a:rPr lang="en-US" dirty="0" err="1">
                <a:latin typeface="+mn-lt"/>
              </a:rPr>
              <a:t>Muligheten</a:t>
            </a:r>
            <a:r>
              <a:rPr lang="en-US" dirty="0">
                <a:latin typeface="+mn-lt"/>
              </a:rPr>
              <a:t> </a:t>
            </a:r>
            <a:r>
              <a:rPr lang="en-US" dirty="0" err="1">
                <a:latin typeface="+mn-lt"/>
              </a:rPr>
              <a:t>til</a:t>
            </a:r>
            <a:r>
              <a:rPr lang="en-US" dirty="0">
                <a:latin typeface="+mn-lt"/>
              </a:rPr>
              <a:t> å </a:t>
            </a:r>
            <a:r>
              <a:rPr lang="en-US" b="1" dirty="0" err="1">
                <a:latin typeface="+mn-lt"/>
              </a:rPr>
              <a:t>spre</a:t>
            </a:r>
            <a:r>
              <a:rPr lang="en-US" b="1" dirty="0">
                <a:latin typeface="+mn-lt"/>
              </a:rPr>
              <a:t> </a:t>
            </a:r>
            <a:r>
              <a:rPr lang="en-US" b="1" dirty="0" err="1">
                <a:latin typeface="+mn-lt"/>
              </a:rPr>
              <a:t>eierskap</a:t>
            </a:r>
            <a:r>
              <a:rPr lang="en-US" b="1" dirty="0">
                <a:latin typeface="+mn-lt"/>
              </a:rPr>
              <a:t> </a:t>
            </a:r>
            <a:r>
              <a:rPr lang="en-US" dirty="0" err="1">
                <a:latin typeface="+mn-lt"/>
              </a:rPr>
              <a:t>på</a:t>
            </a:r>
            <a:r>
              <a:rPr lang="en-US" dirty="0">
                <a:latin typeface="+mn-lt"/>
              </a:rPr>
              <a:t> </a:t>
            </a:r>
            <a:r>
              <a:rPr lang="en-US" dirty="0" err="1">
                <a:latin typeface="+mn-lt"/>
              </a:rPr>
              <a:t>flere</a:t>
            </a:r>
            <a:endParaRPr lang="en-US" dirty="0">
              <a:latin typeface="+mn-lt"/>
            </a:endParaRPr>
          </a:p>
          <a:p>
            <a:endParaRPr lang="en-US" dirty="0">
              <a:latin typeface="+mn-lt"/>
            </a:endParaRPr>
          </a:p>
          <a:p>
            <a:endParaRPr lang="en-US" dirty="0">
              <a:latin typeface="+mn-lt"/>
            </a:endParaRPr>
          </a:p>
          <a:p>
            <a:r>
              <a:rPr lang="en-US" dirty="0">
                <a:latin typeface="+mn-lt"/>
              </a:rPr>
              <a:t>For </a:t>
            </a:r>
            <a:r>
              <a:rPr lang="en-US" dirty="0" err="1">
                <a:latin typeface="+mn-lt"/>
              </a:rPr>
              <a:t>selskapet</a:t>
            </a:r>
            <a:r>
              <a:rPr lang="en-US" dirty="0">
                <a:latin typeface="+mn-lt"/>
              </a:rPr>
              <a:t> </a:t>
            </a:r>
            <a:r>
              <a:rPr lang="en-US" dirty="0" err="1">
                <a:latin typeface="+mn-lt"/>
              </a:rPr>
              <a:t>er</a:t>
            </a:r>
            <a:r>
              <a:rPr lang="en-US" dirty="0">
                <a:latin typeface="+mn-lt"/>
              </a:rPr>
              <a:t> du </a:t>
            </a:r>
            <a:r>
              <a:rPr lang="en-US" dirty="0" err="1">
                <a:latin typeface="+mn-lt"/>
              </a:rPr>
              <a:t>en</a:t>
            </a:r>
            <a:r>
              <a:rPr lang="en-US" dirty="0">
                <a:latin typeface="+mn-lt"/>
              </a:rPr>
              <a:t> </a:t>
            </a:r>
            <a:r>
              <a:rPr lang="en-US" dirty="0" err="1">
                <a:latin typeface="+mn-lt"/>
              </a:rPr>
              <a:t>kapitalkilde</a:t>
            </a:r>
            <a:r>
              <a:rPr lang="en-US" dirty="0">
                <a:latin typeface="+mn-lt"/>
              </a:rPr>
              <a:t> for </a:t>
            </a:r>
            <a:r>
              <a:rPr lang="en-US" dirty="0" err="1">
                <a:latin typeface="+mn-lt"/>
              </a:rPr>
              <a:t>fremtidig</a:t>
            </a:r>
            <a:r>
              <a:rPr lang="en-US" dirty="0">
                <a:latin typeface="+mn-lt"/>
              </a:rPr>
              <a:t> </a:t>
            </a:r>
            <a:r>
              <a:rPr lang="en-US" dirty="0" err="1">
                <a:latin typeface="+mn-lt"/>
              </a:rPr>
              <a:t>vekst</a:t>
            </a:r>
            <a:endParaRPr lang="en-US" dirty="0">
              <a:latin typeface="+mn-lt"/>
            </a:endParaRPr>
          </a:p>
          <a:p>
            <a:r>
              <a:rPr lang="en-US" dirty="0">
                <a:latin typeface="+mn-lt"/>
              </a:rPr>
              <a:t>For deg </a:t>
            </a:r>
            <a:r>
              <a:rPr lang="en-US" dirty="0" err="1">
                <a:latin typeface="+mn-lt"/>
              </a:rPr>
              <a:t>er</a:t>
            </a:r>
            <a:r>
              <a:rPr lang="en-US" dirty="0">
                <a:latin typeface="+mn-lt"/>
              </a:rPr>
              <a:t> </a:t>
            </a:r>
            <a:r>
              <a:rPr lang="en-US" dirty="0" err="1">
                <a:latin typeface="+mn-lt"/>
              </a:rPr>
              <a:t>selskapet</a:t>
            </a:r>
            <a:r>
              <a:rPr lang="en-US" dirty="0">
                <a:latin typeface="+mn-lt"/>
              </a:rPr>
              <a:t> </a:t>
            </a:r>
            <a:r>
              <a:rPr lang="en-US" dirty="0" err="1">
                <a:latin typeface="+mn-lt"/>
              </a:rPr>
              <a:t>en</a:t>
            </a:r>
            <a:r>
              <a:rPr lang="en-US" dirty="0">
                <a:latin typeface="+mn-lt"/>
              </a:rPr>
              <a:t> </a:t>
            </a:r>
            <a:r>
              <a:rPr lang="en-US" dirty="0" err="1">
                <a:latin typeface="+mn-lt"/>
              </a:rPr>
              <a:t>mulighet</a:t>
            </a:r>
            <a:r>
              <a:rPr lang="en-US" dirty="0">
                <a:latin typeface="+mn-lt"/>
              </a:rPr>
              <a:t> </a:t>
            </a:r>
            <a:r>
              <a:rPr lang="en-US" dirty="0" err="1">
                <a:latin typeface="+mn-lt"/>
              </a:rPr>
              <a:t>til</a:t>
            </a:r>
            <a:r>
              <a:rPr lang="en-US" dirty="0">
                <a:latin typeface="+mn-lt"/>
              </a:rPr>
              <a:t> å </a:t>
            </a:r>
            <a:r>
              <a:rPr lang="en-US" dirty="0" err="1">
                <a:latin typeface="+mn-lt"/>
              </a:rPr>
              <a:t>få</a:t>
            </a:r>
            <a:r>
              <a:rPr lang="en-US" dirty="0">
                <a:latin typeface="+mn-lt"/>
              </a:rPr>
              <a:t> </a:t>
            </a:r>
            <a:r>
              <a:rPr lang="en-US" dirty="0" err="1">
                <a:latin typeface="+mn-lt"/>
              </a:rPr>
              <a:t>en</a:t>
            </a:r>
            <a:r>
              <a:rPr lang="en-US" dirty="0">
                <a:latin typeface="+mn-lt"/>
              </a:rPr>
              <a:t> del av </a:t>
            </a:r>
            <a:r>
              <a:rPr lang="en-US" dirty="0" err="1">
                <a:latin typeface="+mn-lt"/>
              </a:rPr>
              <a:t>kaken</a:t>
            </a:r>
            <a:r>
              <a:rPr lang="en-US" dirty="0">
                <a:latin typeface="+mn-lt"/>
              </a:rPr>
              <a:t>…</a:t>
            </a:r>
          </a:p>
        </p:txBody>
      </p:sp>
    </p:spTree>
    <p:extLst>
      <p:ext uri="{BB962C8B-B14F-4D97-AF65-F5344CB8AC3E}">
        <p14:creationId xmlns:p14="http://schemas.microsoft.com/office/powerpoint/2010/main" val="635374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mj-lt"/>
              </a:rPr>
              <a:t>Du tjener penger på aksjer når:</a:t>
            </a:r>
          </a:p>
        </p:txBody>
      </p:sp>
      <p:sp>
        <p:nvSpPr>
          <p:cNvPr id="3" name="Plassholder for innhold 2"/>
          <p:cNvSpPr>
            <a:spLocks noGrp="1"/>
          </p:cNvSpPr>
          <p:nvPr>
            <p:ph idx="1"/>
          </p:nvPr>
        </p:nvSpPr>
        <p:spPr>
          <a:xfrm>
            <a:off x="609600" y="1572768"/>
            <a:ext cx="10972800" cy="4255853"/>
          </a:xfrm>
        </p:spPr>
        <p:txBody>
          <a:bodyPr>
            <a:noAutofit/>
          </a:bodyPr>
          <a:lstStyle/>
          <a:p>
            <a:r>
              <a:rPr lang="nb-NO" sz="2800" dirty="0">
                <a:latin typeface="+mn-lt"/>
              </a:rPr>
              <a:t>Kursen på aksjene stiger i verdi </a:t>
            </a:r>
            <a:br>
              <a:rPr lang="nb-NO" sz="2800" dirty="0">
                <a:latin typeface="+mn-lt"/>
              </a:rPr>
            </a:br>
            <a:r>
              <a:rPr lang="nb-NO" sz="2800" dirty="0">
                <a:latin typeface="+mn-lt"/>
              </a:rPr>
              <a:t>Merk at du må faktisk selge for å realisere gevinsten!</a:t>
            </a:r>
            <a:endParaRPr lang="nb-NO" sz="2800" b="1" dirty="0">
              <a:latin typeface="+mn-lt"/>
            </a:endParaRPr>
          </a:p>
          <a:p>
            <a:endParaRPr lang="nb-NO" sz="2800" dirty="0">
              <a:latin typeface="+mn-lt"/>
            </a:endParaRPr>
          </a:p>
          <a:p>
            <a:r>
              <a:rPr lang="nb-NO" sz="2800" dirty="0">
                <a:latin typeface="+mn-lt"/>
              </a:rPr>
              <a:t>Utbetaling av utbytte </a:t>
            </a:r>
            <a:br>
              <a:rPr lang="nb-NO" sz="2800" dirty="0">
                <a:latin typeface="+mn-lt"/>
              </a:rPr>
            </a:br>
            <a:r>
              <a:rPr lang="nb-NO" sz="2800" dirty="0">
                <a:latin typeface="+mn-lt"/>
              </a:rPr>
              <a:t>Dette er din andel av overskuddet til bedriften</a:t>
            </a:r>
            <a:br>
              <a:rPr lang="nb-NO" sz="2800" dirty="0">
                <a:latin typeface="+mn-lt"/>
              </a:rPr>
            </a:br>
            <a:r>
              <a:rPr lang="nb-NO" sz="2800" dirty="0">
                <a:latin typeface="+mn-lt"/>
              </a:rPr>
              <a:t>Du må eie aksjen under Generalforsamling for utbyttet-utbetaling</a:t>
            </a:r>
            <a:br>
              <a:rPr lang="nb-NO" sz="2800" dirty="0">
                <a:latin typeface="+mn-lt"/>
              </a:rPr>
            </a:br>
            <a:endParaRPr lang="nb-NO" sz="2800" dirty="0">
              <a:latin typeface="+mn-lt"/>
            </a:endParaRPr>
          </a:p>
        </p:txBody>
      </p:sp>
    </p:spTree>
    <p:extLst>
      <p:ext uri="{BB962C8B-B14F-4D97-AF65-F5344CB8AC3E}">
        <p14:creationId xmlns:p14="http://schemas.microsoft.com/office/powerpoint/2010/main" val="414954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AksjeNorge">
      <a:dk1>
        <a:sysClr val="windowText" lastClr="000000"/>
      </a:dk1>
      <a:lt1>
        <a:srgbClr val="FFFFFF"/>
      </a:lt1>
      <a:dk2>
        <a:srgbClr val="003B5C"/>
      </a:dk2>
      <a:lt2>
        <a:srgbClr val="D45D00"/>
      </a:lt2>
      <a:accent1>
        <a:srgbClr val="4F868E"/>
      </a:accent1>
      <a:accent2>
        <a:srgbClr val="A0D1CA"/>
      </a:accent2>
      <a:accent3>
        <a:srgbClr val="F2A900"/>
      </a:accent3>
      <a:accent4>
        <a:srgbClr val="99D6EA"/>
      </a:accent4>
      <a:accent5>
        <a:srgbClr val="768692"/>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a:themeElements>
    <a:clrScheme name="AksjeNorge">
      <a:dk1>
        <a:sysClr val="windowText" lastClr="000000"/>
      </a:dk1>
      <a:lt1>
        <a:srgbClr val="FFFFFF"/>
      </a:lt1>
      <a:dk2>
        <a:srgbClr val="003B5C"/>
      </a:dk2>
      <a:lt2>
        <a:srgbClr val="D45D00"/>
      </a:lt2>
      <a:accent1>
        <a:srgbClr val="4F868E"/>
      </a:accent1>
      <a:accent2>
        <a:srgbClr val="A0D1CA"/>
      </a:accent2>
      <a:accent3>
        <a:srgbClr val="F2A900"/>
      </a:accent3>
      <a:accent4>
        <a:srgbClr val="99D6EA"/>
      </a:accent4>
      <a:accent5>
        <a:srgbClr val="768692"/>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BF"/>
    </a:custClr>
  </a:custClrLst>
</a:theme>
</file>

<file path=ppt/theme/theme5.xml><?xml version="1.0" encoding="utf-8"?>
<a:theme xmlns:a="http://schemas.openxmlformats.org/drawingml/2006/main" name="2_Blank">
  <a:themeElements>
    <a:clrScheme name="AksjeNorge">
      <a:dk1>
        <a:sysClr val="windowText" lastClr="000000"/>
      </a:dk1>
      <a:lt1>
        <a:srgbClr val="FFFFFF"/>
      </a:lt1>
      <a:dk2>
        <a:srgbClr val="003B5C"/>
      </a:dk2>
      <a:lt2>
        <a:srgbClr val="D45D00"/>
      </a:lt2>
      <a:accent1>
        <a:srgbClr val="4F868E"/>
      </a:accent1>
      <a:accent2>
        <a:srgbClr val="A0D1CA"/>
      </a:accent2>
      <a:accent3>
        <a:srgbClr val="F2A900"/>
      </a:accent3>
      <a:accent4>
        <a:srgbClr val="99D6EA"/>
      </a:accent4>
      <a:accent5>
        <a:srgbClr val="768692"/>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uronext - Excel">
    <a:dk1>
      <a:sysClr val="windowText" lastClr="000000"/>
    </a:dk1>
    <a:lt1>
      <a:srgbClr val="FFFFFF"/>
    </a:lt1>
    <a:dk2>
      <a:srgbClr val="008D7F"/>
    </a:dk2>
    <a:lt2>
      <a:srgbClr val="E5F3F2"/>
    </a:lt2>
    <a:accent1>
      <a:srgbClr val="008D7F"/>
    </a:accent1>
    <a:accent2>
      <a:srgbClr val="79D100"/>
    </a:accent2>
    <a:accent3>
      <a:srgbClr val="7FC6BF"/>
    </a:accent3>
    <a:accent4>
      <a:srgbClr val="00685E"/>
    </a:accent4>
    <a:accent5>
      <a:srgbClr val="41B6E6"/>
    </a:accent5>
    <a:accent6>
      <a:srgbClr val="FF7979"/>
    </a:accent6>
    <a:hlink>
      <a:srgbClr val="008D7F"/>
    </a:hlink>
    <a:folHlink>
      <a:srgbClr val="0092D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4544</TotalTime>
  <Words>2268</Words>
  <Application>Microsoft Office PowerPoint</Application>
  <PresentationFormat>Widescreen</PresentationFormat>
  <Paragraphs>358</Paragraphs>
  <Slides>47</Slides>
  <Notes>7</Notes>
  <HiddenSlides>0</HiddenSlides>
  <MMClips>0</MMClips>
  <ScaleCrop>false</ScaleCrop>
  <HeadingPairs>
    <vt:vector size="6" baseType="variant">
      <vt:variant>
        <vt:lpstr>Brukte skrifter</vt:lpstr>
      </vt:variant>
      <vt:variant>
        <vt:i4>10</vt:i4>
      </vt:variant>
      <vt:variant>
        <vt:lpstr>Tema</vt:lpstr>
      </vt:variant>
      <vt:variant>
        <vt:i4>5</vt:i4>
      </vt:variant>
      <vt:variant>
        <vt:lpstr>Lysbildetitler</vt:lpstr>
      </vt:variant>
      <vt:variant>
        <vt:i4>47</vt:i4>
      </vt:variant>
    </vt:vector>
  </HeadingPairs>
  <TitlesOfParts>
    <vt:vector size="62" baseType="lpstr">
      <vt:lpstr>Arial</vt:lpstr>
      <vt:lpstr>Calibri</vt:lpstr>
      <vt:lpstr>Calibri Light</vt:lpstr>
      <vt:lpstr>Cambria</vt:lpstr>
      <vt:lpstr>Geneva</vt:lpstr>
      <vt:lpstr>Museo Sans Rounded 100</vt:lpstr>
      <vt:lpstr>Museo Sans Rounded 500</vt:lpstr>
      <vt:lpstr>Museo Sans Rounded 900</vt:lpstr>
      <vt:lpstr>SourceSansPro</vt:lpstr>
      <vt:lpstr>Wingdings</vt:lpstr>
      <vt:lpstr>Office-tema</vt:lpstr>
      <vt:lpstr>1_Blank</vt:lpstr>
      <vt:lpstr>Blank</vt:lpstr>
      <vt:lpstr>Nordea</vt:lpstr>
      <vt:lpstr>2_Blank</vt:lpstr>
      <vt:lpstr>Introduksjon til aksjer og fond</vt:lpstr>
      <vt:lpstr>AksjeNorge</vt:lpstr>
      <vt:lpstr>Hvorfor bry meg?</vt:lpstr>
      <vt:lpstr>Innskuddspensjon</vt:lpstr>
      <vt:lpstr>OSLO BØRS OG STYRINGSRENTEN</vt:lpstr>
      <vt:lpstr>DE ALLER FLESTE BEDRIFTER  ETABLERES FOR Å TJENE PENGER OG DERMED  SKAPE OVERSKUDD TIL SINE EIERE</vt:lpstr>
      <vt:lpstr>Hva er en aksje</vt:lpstr>
      <vt:lpstr>Derfor har vi aksjer</vt:lpstr>
      <vt:lpstr>Du tjener penger på aksjer når:</vt:lpstr>
      <vt:lpstr>Hva påvirker aksjekursene?</vt:lpstr>
      <vt:lpstr>Selskapsrisiko</vt:lpstr>
      <vt:lpstr>Bransjerisiko</vt:lpstr>
      <vt:lpstr>Andre risiki</vt:lpstr>
      <vt:lpstr>Diversifisering = Spre risiko</vt:lpstr>
      <vt:lpstr>PowerPoint-presentasjon</vt:lpstr>
      <vt:lpstr>PowerPoint-presentasjon</vt:lpstr>
      <vt:lpstr>DINE SPAREALTERNATIVER - får du betalt for risikoen du tar? (les: Risikopremie)</vt:lpstr>
      <vt:lpstr>PowerPoint-presentasjon</vt:lpstr>
      <vt:lpstr>DINE AKSJE-ALTERNATIVER (i Norge)</vt:lpstr>
      <vt:lpstr>Oslo Børs: Sektorer og største selskaper merk at energi har falt med nesten 150 milliarder kroner fra årsskiftet</vt:lpstr>
      <vt:lpstr>PowerPoint-presentasjon</vt:lpstr>
      <vt:lpstr>PowerPoint-presentasjon</vt:lpstr>
      <vt:lpstr>Finne informasjon om fond</vt:lpstr>
      <vt:lpstr>Norges mest populære fond? DNB Teknologi</vt:lpstr>
      <vt:lpstr>Aksjefond (aktivt forvaltet;  skape mer avkastning enn referanseindeks)</vt:lpstr>
      <vt:lpstr>Indeksfond  Aksjefond som skal følge en aksjeindeks nært</vt:lpstr>
      <vt:lpstr>HVOR STARTER DU?</vt:lpstr>
      <vt:lpstr>PowerPoint-presentasjon</vt:lpstr>
      <vt:lpstr>Porteføljen kan endre seg over tid</vt:lpstr>
      <vt:lpstr>Populære aksjer hos alle</vt:lpstr>
      <vt:lpstr>Populære aksjer hos daytradere</vt:lpstr>
      <vt:lpstr>PowerPoint-presentasjon</vt:lpstr>
      <vt:lpstr>PowerPoint-presentasjon</vt:lpstr>
      <vt:lpstr>AKSJER – kjekt å vite</vt:lpstr>
      <vt:lpstr>AKSJER I PRAKSIS</vt:lpstr>
      <vt:lpstr>Fondshandel i praksis</vt:lpstr>
      <vt:lpstr>PowerPoint-presentasjon</vt:lpstr>
      <vt:lpstr>PowerPoint-presentasjon</vt:lpstr>
      <vt:lpstr>PowerPoint-presentasjon</vt:lpstr>
      <vt:lpstr>Hva er bærekraft?</vt:lpstr>
      <vt:lpstr>2030 KLIMAMÅL   NORGE MÅ HALVERE KLIMAUTSLIPPENE  INNEN 2030 *</vt:lpstr>
      <vt:lpstr>Politiske satsingsområder</vt:lpstr>
      <vt:lpstr>Krav til selskapene</vt:lpstr>
      <vt:lpstr>Bærekraftsmålene forenkler</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Kristin Skaug</dc:creator>
  <cp:lastModifiedBy>Kristin Skaug</cp:lastModifiedBy>
  <cp:revision>213</cp:revision>
  <dcterms:created xsi:type="dcterms:W3CDTF">2019-05-16T06:33:27Z</dcterms:created>
  <dcterms:modified xsi:type="dcterms:W3CDTF">2020-03-04T11:26:17Z</dcterms:modified>
</cp:coreProperties>
</file>