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5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6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7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8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.xml" ContentType="application/vnd.openxmlformats-officedocument.presentationml.notesSlide+xml"/>
  <Override PartName="/ppt/charts/chartEx2.xml" ContentType="application/vnd.ms-office.chartex+xml"/>
  <Override PartName="/ppt/charts/style15.xml" ContentType="application/vnd.ms-office.chartstyle+xml"/>
  <Override PartName="/ppt/charts/colors1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8" r:id="rId2"/>
  </p:sldMasterIdLst>
  <p:notesMasterIdLst>
    <p:notesMasterId r:id="rId27"/>
  </p:notesMasterIdLst>
  <p:sldIdLst>
    <p:sldId id="852" r:id="rId3"/>
    <p:sldId id="2650" r:id="rId4"/>
    <p:sldId id="853" r:id="rId5"/>
    <p:sldId id="2684" r:id="rId6"/>
    <p:sldId id="2697" r:id="rId7"/>
    <p:sldId id="2685" r:id="rId8"/>
    <p:sldId id="2687" r:id="rId9"/>
    <p:sldId id="2688" r:id="rId10"/>
    <p:sldId id="2702" r:id="rId11"/>
    <p:sldId id="2696" r:id="rId12"/>
    <p:sldId id="2694" r:id="rId13"/>
    <p:sldId id="2695" r:id="rId14"/>
    <p:sldId id="2693" r:id="rId15"/>
    <p:sldId id="2690" r:id="rId16"/>
    <p:sldId id="2691" r:id="rId17"/>
    <p:sldId id="2692" r:id="rId18"/>
    <p:sldId id="2698" r:id="rId19"/>
    <p:sldId id="2700" r:id="rId20"/>
    <p:sldId id="2665" r:id="rId21"/>
    <p:sldId id="2686" r:id="rId22"/>
    <p:sldId id="2699" r:id="rId23"/>
    <p:sldId id="2666" r:id="rId24"/>
    <p:sldId id="879" r:id="rId25"/>
    <p:sldId id="867" r:id="rId26"/>
  </p:sldIdLst>
  <p:sldSz cx="12192000" cy="6858000"/>
  <p:notesSz cx="6889750" cy="1002188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A9D18E"/>
    <a:srgbClr val="548235"/>
    <a:srgbClr val="4F868E"/>
    <a:srgbClr val="130A46"/>
    <a:srgbClr val="002060"/>
    <a:srgbClr val="A0D1CA"/>
    <a:srgbClr val="FFFFFF"/>
    <a:srgbClr val="FF330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6357" autoAdjust="0"/>
  </p:normalViewPr>
  <p:slideViewPr>
    <p:cSldViewPr snapToGrid="0">
      <p:cViewPr varScale="1">
        <p:scale>
          <a:sx n="101" d="100"/>
          <a:sy n="101" d="100"/>
        </p:scale>
        <p:origin x="144" y="3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tiftelsenaksjenorgecom-my.sharepoint.com/personal/kristin_skaug_aksjenorge_no/Documents/Team%20AksjeNorge/Statistikk%20B&#248;rs-utvikling/Juni%202021/osebx%20oppsummering%20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5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6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ksje\OneDrive%20-%20Stiftelsen%20AksjeNorge\Team%20AksjeNorge\VPS%20statistikk\2021%20Q4\Selskapene%20endringer%20inkl%20Q4%202021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7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ksje\Downloads\OSLO%20SEAFOOD%20GR_historical_price%20(5).xls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tiftelsenaksjenorgecom-my.sharepoint.com/personal/kristin_skaug_aksjenorge_no/Documents/Team%20AksjeNorge/VPS%20statistikk/2021%20Q4/START%20Q4%20basert%20p&#229;%20eldre%20Q3%20ar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stiftelsenaksjenorgecom-my.sharepoint.com/personal/kristin_skaug_aksjenorge_no/Documents/Team%20AksjeNorge/VPS%20statistikk/2021%20Q4/START%20Q4%20basert%20p&#229;%20eldre%20Q3%20ark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ksje\OneDrive%20-%20Stiftelsen%20AksjeNorge\Team%20AksjeNorge\VPS%20statistikk\2021%20Q4\Selskapene%20endringer%20inkl%20Q4%20202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1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2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3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4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https://stiftelsenaksjenorgecom-my.sharepoint.com/personal/kristin_skaug_aksjenorge_no/Documents/Team%20AksjeNorge/VPS%20statistikk/2021%20Q4/START%20Q4%20basert%20p&#229;%20eldre%20Q3%20ark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15.xml"/><Relationship Id="rId2" Type="http://schemas.microsoft.com/office/2011/relationships/chartStyle" Target="style15.xml"/><Relationship Id="rId1" Type="http://schemas.openxmlformats.org/officeDocument/2006/relationships/oleObject" Target="https://stiftelsenaksjenorgecom-my.sharepoint.com/personal/kristin_skaug_aksjenorge_no/Documents/Team%20AksjeNorge/Statistikk%20B&#248;rs-utvikling/September%202021/indekser%20store%20selskaper%20sektorer%20sep%20202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611295681063124E-2"/>
          <c:y val="4.9886621315192746E-2"/>
          <c:w val="0.97563676633444074"/>
          <c:h val="0.95011337868480727"/>
        </c:manualLayout>
      </c:layout>
      <c:lineChart>
        <c:grouping val="standard"/>
        <c:varyColors val="0"/>
        <c:ser>
          <c:idx val="0"/>
          <c:order val="0"/>
          <c:tx>
            <c:strRef>
              <c:f>'Ark3'!$B$3</c:f>
              <c:strCache>
                <c:ptCount val="1"/>
                <c:pt idx="0">
                  <c:v>Siste</c:v>
                </c:pt>
              </c:strCache>
            </c:strRef>
          </c:tx>
          <c:spPr>
            <a:ln w="44450" cap="rnd">
              <a:solidFill>
                <a:schemeClr val="bg2"/>
              </a:solidFill>
              <a:round/>
            </a:ln>
            <a:effectLst/>
          </c:spPr>
          <c:marker>
            <c:symbol val="none"/>
          </c:marker>
          <c:cat>
            <c:numRef>
              <c:f>'Ark3'!$A$4:$A$509</c:f>
              <c:numCache>
                <c:formatCode>m/d/yyyy</c:formatCode>
                <c:ptCount val="506"/>
                <c:pt idx="0">
                  <c:v>43829</c:v>
                </c:pt>
                <c:pt idx="1">
                  <c:v>43832</c:v>
                </c:pt>
                <c:pt idx="2">
                  <c:v>43833</c:v>
                </c:pt>
                <c:pt idx="3">
                  <c:v>43836</c:v>
                </c:pt>
                <c:pt idx="4">
                  <c:v>43837</c:v>
                </c:pt>
                <c:pt idx="5">
                  <c:v>43838</c:v>
                </c:pt>
                <c:pt idx="6">
                  <c:v>43839</c:v>
                </c:pt>
                <c:pt idx="7">
                  <c:v>43840</c:v>
                </c:pt>
                <c:pt idx="8">
                  <c:v>43843</c:v>
                </c:pt>
                <c:pt idx="9">
                  <c:v>43844</c:v>
                </c:pt>
                <c:pt idx="10">
                  <c:v>43845</c:v>
                </c:pt>
                <c:pt idx="11">
                  <c:v>43846</c:v>
                </c:pt>
                <c:pt idx="12">
                  <c:v>43847</c:v>
                </c:pt>
                <c:pt idx="13">
                  <c:v>43850</c:v>
                </c:pt>
                <c:pt idx="14">
                  <c:v>43851</c:v>
                </c:pt>
                <c:pt idx="15">
                  <c:v>43852</c:v>
                </c:pt>
                <c:pt idx="16">
                  <c:v>43853</c:v>
                </c:pt>
                <c:pt idx="17">
                  <c:v>43854</c:v>
                </c:pt>
                <c:pt idx="18">
                  <c:v>43857</c:v>
                </c:pt>
                <c:pt idx="19">
                  <c:v>43858</c:v>
                </c:pt>
                <c:pt idx="20">
                  <c:v>43859</c:v>
                </c:pt>
                <c:pt idx="21">
                  <c:v>43860</c:v>
                </c:pt>
                <c:pt idx="22">
                  <c:v>43861</c:v>
                </c:pt>
                <c:pt idx="23">
                  <c:v>43864</c:v>
                </c:pt>
                <c:pt idx="24">
                  <c:v>43865</c:v>
                </c:pt>
                <c:pt idx="25">
                  <c:v>43866</c:v>
                </c:pt>
                <c:pt idx="26">
                  <c:v>43867</c:v>
                </c:pt>
                <c:pt idx="27">
                  <c:v>43868</c:v>
                </c:pt>
                <c:pt idx="28">
                  <c:v>43871</c:v>
                </c:pt>
                <c:pt idx="29">
                  <c:v>43872</c:v>
                </c:pt>
                <c:pt idx="30">
                  <c:v>43873</c:v>
                </c:pt>
                <c:pt idx="31">
                  <c:v>43874</c:v>
                </c:pt>
                <c:pt idx="32">
                  <c:v>43875</c:v>
                </c:pt>
                <c:pt idx="33">
                  <c:v>43878</c:v>
                </c:pt>
                <c:pt idx="34">
                  <c:v>43879</c:v>
                </c:pt>
                <c:pt idx="35">
                  <c:v>43880</c:v>
                </c:pt>
                <c:pt idx="36">
                  <c:v>43881</c:v>
                </c:pt>
                <c:pt idx="37">
                  <c:v>43882</c:v>
                </c:pt>
                <c:pt idx="38">
                  <c:v>43885</c:v>
                </c:pt>
                <c:pt idx="39">
                  <c:v>43886</c:v>
                </c:pt>
                <c:pt idx="40">
                  <c:v>43887</c:v>
                </c:pt>
                <c:pt idx="41">
                  <c:v>43888</c:v>
                </c:pt>
                <c:pt idx="42">
                  <c:v>43889</c:v>
                </c:pt>
                <c:pt idx="43">
                  <c:v>43892</c:v>
                </c:pt>
                <c:pt idx="44">
                  <c:v>43893</c:v>
                </c:pt>
                <c:pt idx="45">
                  <c:v>43894</c:v>
                </c:pt>
                <c:pt idx="46">
                  <c:v>43895</c:v>
                </c:pt>
                <c:pt idx="47">
                  <c:v>43896</c:v>
                </c:pt>
                <c:pt idx="48">
                  <c:v>43899</c:v>
                </c:pt>
                <c:pt idx="49">
                  <c:v>43900</c:v>
                </c:pt>
                <c:pt idx="50">
                  <c:v>43901</c:v>
                </c:pt>
                <c:pt idx="51">
                  <c:v>43902</c:v>
                </c:pt>
                <c:pt idx="52">
                  <c:v>43903</c:v>
                </c:pt>
                <c:pt idx="53">
                  <c:v>43906</c:v>
                </c:pt>
                <c:pt idx="54">
                  <c:v>43907</c:v>
                </c:pt>
                <c:pt idx="55">
                  <c:v>43908</c:v>
                </c:pt>
                <c:pt idx="56">
                  <c:v>43909</c:v>
                </c:pt>
                <c:pt idx="57">
                  <c:v>43910</c:v>
                </c:pt>
                <c:pt idx="58">
                  <c:v>43913</c:v>
                </c:pt>
                <c:pt idx="59">
                  <c:v>43914</c:v>
                </c:pt>
                <c:pt idx="60">
                  <c:v>43915</c:v>
                </c:pt>
                <c:pt idx="61">
                  <c:v>43916</c:v>
                </c:pt>
                <c:pt idx="62">
                  <c:v>43917</c:v>
                </c:pt>
                <c:pt idx="63">
                  <c:v>43920</c:v>
                </c:pt>
                <c:pt idx="64">
                  <c:v>43921</c:v>
                </c:pt>
                <c:pt idx="65">
                  <c:v>43922</c:v>
                </c:pt>
                <c:pt idx="66">
                  <c:v>43923</c:v>
                </c:pt>
                <c:pt idx="67">
                  <c:v>43924</c:v>
                </c:pt>
                <c:pt idx="68">
                  <c:v>43927</c:v>
                </c:pt>
                <c:pt idx="69">
                  <c:v>43928</c:v>
                </c:pt>
                <c:pt idx="70">
                  <c:v>43929</c:v>
                </c:pt>
                <c:pt idx="71">
                  <c:v>43935</c:v>
                </c:pt>
                <c:pt idx="72">
                  <c:v>43936</c:v>
                </c:pt>
                <c:pt idx="73">
                  <c:v>43937</c:v>
                </c:pt>
                <c:pt idx="74">
                  <c:v>43938</c:v>
                </c:pt>
                <c:pt idx="75">
                  <c:v>43941</c:v>
                </c:pt>
                <c:pt idx="76">
                  <c:v>43942</c:v>
                </c:pt>
                <c:pt idx="77">
                  <c:v>43943</c:v>
                </c:pt>
                <c:pt idx="78">
                  <c:v>43944</c:v>
                </c:pt>
                <c:pt idx="79">
                  <c:v>43945</c:v>
                </c:pt>
                <c:pt idx="80">
                  <c:v>43948</c:v>
                </c:pt>
                <c:pt idx="81">
                  <c:v>43949</c:v>
                </c:pt>
                <c:pt idx="82">
                  <c:v>43950</c:v>
                </c:pt>
                <c:pt idx="83">
                  <c:v>43951</c:v>
                </c:pt>
                <c:pt idx="84">
                  <c:v>43955</c:v>
                </c:pt>
                <c:pt idx="85">
                  <c:v>43956</c:v>
                </c:pt>
                <c:pt idx="86">
                  <c:v>43957</c:v>
                </c:pt>
                <c:pt idx="87">
                  <c:v>43958</c:v>
                </c:pt>
                <c:pt idx="88">
                  <c:v>43959</c:v>
                </c:pt>
                <c:pt idx="89">
                  <c:v>43962</c:v>
                </c:pt>
                <c:pt idx="90">
                  <c:v>43963</c:v>
                </c:pt>
                <c:pt idx="91">
                  <c:v>43964</c:v>
                </c:pt>
                <c:pt idx="92">
                  <c:v>43965</c:v>
                </c:pt>
                <c:pt idx="93">
                  <c:v>43966</c:v>
                </c:pt>
                <c:pt idx="94">
                  <c:v>43969</c:v>
                </c:pt>
                <c:pt idx="95">
                  <c:v>43970</c:v>
                </c:pt>
                <c:pt idx="96">
                  <c:v>43971</c:v>
                </c:pt>
                <c:pt idx="97">
                  <c:v>43973</c:v>
                </c:pt>
                <c:pt idx="98">
                  <c:v>43976</c:v>
                </c:pt>
                <c:pt idx="99">
                  <c:v>43977</c:v>
                </c:pt>
                <c:pt idx="100">
                  <c:v>43978</c:v>
                </c:pt>
                <c:pt idx="101">
                  <c:v>43979</c:v>
                </c:pt>
                <c:pt idx="102">
                  <c:v>43980</c:v>
                </c:pt>
                <c:pt idx="103">
                  <c:v>43984</c:v>
                </c:pt>
                <c:pt idx="104">
                  <c:v>43985</c:v>
                </c:pt>
                <c:pt idx="105">
                  <c:v>43986</c:v>
                </c:pt>
                <c:pt idx="106">
                  <c:v>43987</c:v>
                </c:pt>
                <c:pt idx="107">
                  <c:v>43990</c:v>
                </c:pt>
                <c:pt idx="108">
                  <c:v>43991</c:v>
                </c:pt>
                <c:pt idx="109">
                  <c:v>43992</c:v>
                </c:pt>
                <c:pt idx="110">
                  <c:v>43993</c:v>
                </c:pt>
                <c:pt idx="111">
                  <c:v>43994</c:v>
                </c:pt>
                <c:pt idx="112">
                  <c:v>43997</c:v>
                </c:pt>
                <c:pt idx="113">
                  <c:v>43998</c:v>
                </c:pt>
                <c:pt idx="114">
                  <c:v>43999</c:v>
                </c:pt>
                <c:pt idx="115">
                  <c:v>44000</c:v>
                </c:pt>
                <c:pt idx="116">
                  <c:v>44001</c:v>
                </c:pt>
                <c:pt idx="117">
                  <c:v>44004</c:v>
                </c:pt>
                <c:pt idx="118">
                  <c:v>44005</c:v>
                </c:pt>
                <c:pt idx="119">
                  <c:v>44006</c:v>
                </c:pt>
                <c:pt idx="120">
                  <c:v>44007</c:v>
                </c:pt>
                <c:pt idx="121">
                  <c:v>44008</c:v>
                </c:pt>
                <c:pt idx="122">
                  <c:v>44011</c:v>
                </c:pt>
                <c:pt idx="123">
                  <c:v>44012</c:v>
                </c:pt>
                <c:pt idx="124">
                  <c:v>44013</c:v>
                </c:pt>
                <c:pt idx="125">
                  <c:v>44014</c:v>
                </c:pt>
                <c:pt idx="126">
                  <c:v>44015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44025</c:v>
                </c:pt>
                <c:pt idx="133">
                  <c:v>44026</c:v>
                </c:pt>
                <c:pt idx="134">
                  <c:v>44027</c:v>
                </c:pt>
                <c:pt idx="135">
                  <c:v>44028</c:v>
                </c:pt>
                <c:pt idx="136">
                  <c:v>44029</c:v>
                </c:pt>
                <c:pt idx="137">
                  <c:v>44032</c:v>
                </c:pt>
                <c:pt idx="138">
                  <c:v>44033</c:v>
                </c:pt>
                <c:pt idx="139">
                  <c:v>44034</c:v>
                </c:pt>
                <c:pt idx="140">
                  <c:v>44035</c:v>
                </c:pt>
                <c:pt idx="141">
                  <c:v>44036</c:v>
                </c:pt>
                <c:pt idx="142">
                  <c:v>44039</c:v>
                </c:pt>
                <c:pt idx="143">
                  <c:v>44040</c:v>
                </c:pt>
                <c:pt idx="144">
                  <c:v>44041</c:v>
                </c:pt>
                <c:pt idx="145">
                  <c:v>44042</c:v>
                </c:pt>
                <c:pt idx="146">
                  <c:v>44043</c:v>
                </c:pt>
                <c:pt idx="147">
                  <c:v>44046</c:v>
                </c:pt>
                <c:pt idx="148">
                  <c:v>44047</c:v>
                </c:pt>
                <c:pt idx="149">
                  <c:v>44048</c:v>
                </c:pt>
                <c:pt idx="150">
                  <c:v>44049</c:v>
                </c:pt>
                <c:pt idx="151">
                  <c:v>44050</c:v>
                </c:pt>
                <c:pt idx="152">
                  <c:v>44053</c:v>
                </c:pt>
                <c:pt idx="153">
                  <c:v>44054</c:v>
                </c:pt>
                <c:pt idx="154">
                  <c:v>44055</c:v>
                </c:pt>
                <c:pt idx="155">
                  <c:v>44056</c:v>
                </c:pt>
                <c:pt idx="156">
                  <c:v>44057</c:v>
                </c:pt>
                <c:pt idx="157">
                  <c:v>44060</c:v>
                </c:pt>
                <c:pt idx="158">
                  <c:v>44061</c:v>
                </c:pt>
                <c:pt idx="159">
                  <c:v>44062</c:v>
                </c:pt>
                <c:pt idx="160">
                  <c:v>44063</c:v>
                </c:pt>
                <c:pt idx="161">
                  <c:v>44064</c:v>
                </c:pt>
                <c:pt idx="162">
                  <c:v>44067</c:v>
                </c:pt>
                <c:pt idx="163">
                  <c:v>44068</c:v>
                </c:pt>
                <c:pt idx="164">
                  <c:v>44069</c:v>
                </c:pt>
                <c:pt idx="165">
                  <c:v>44070</c:v>
                </c:pt>
                <c:pt idx="166">
                  <c:v>44071</c:v>
                </c:pt>
                <c:pt idx="167">
                  <c:v>44074</c:v>
                </c:pt>
                <c:pt idx="168">
                  <c:v>44075</c:v>
                </c:pt>
                <c:pt idx="169">
                  <c:v>44076</c:v>
                </c:pt>
                <c:pt idx="170">
                  <c:v>44077</c:v>
                </c:pt>
                <c:pt idx="171">
                  <c:v>44078</c:v>
                </c:pt>
                <c:pt idx="172">
                  <c:v>44081</c:v>
                </c:pt>
                <c:pt idx="173">
                  <c:v>44082</c:v>
                </c:pt>
                <c:pt idx="174">
                  <c:v>44083</c:v>
                </c:pt>
                <c:pt idx="175">
                  <c:v>44084</c:v>
                </c:pt>
                <c:pt idx="176">
                  <c:v>44085</c:v>
                </c:pt>
                <c:pt idx="177">
                  <c:v>44088</c:v>
                </c:pt>
                <c:pt idx="178">
                  <c:v>44089</c:v>
                </c:pt>
                <c:pt idx="179">
                  <c:v>44090</c:v>
                </c:pt>
                <c:pt idx="180">
                  <c:v>44091</c:v>
                </c:pt>
                <c:pt idx="181">
                  <c:v>44092</c:v>
                </c:pt>
                <c:pt idx="182">
                  <c:v>44095</c:v>
                </c:pt>
                <c:pt idx="183">
                  <c:v>44096</c:v>
                </c:pt>
                <c:pt idx="184">
                  <c:v>44097</c:v>
                </c:pt>
                <c:pt idx="185">
                  <c:v>44098</c:v>
                </c:pt>
                <c:pt idx="186">
                  <c:v>44099</c:v>
                </c:pt>
                <c:pt idx="187">
                  <c:v>44102</c:v>
                </c:pt>
                <c:pt idx="188">
                  <c:v>44103</c:v>
                </c:pt>
                <c:pt idx="189">
                  <c:v>44104</c:v>
                </c:pt>
                <c:pt idx="190">
                  <c:v>44105</c:v>
                </c:pt>
                <c:pt idx="191">
                  <c:v>44106</c:v>
                </c:pt>
                <c:pt idx="192">
                  <c:v>44109</c:v>
                </c:pt>
                <c:pt idx="193">
                  <c:v>44110</c:v>
                </c:pt>
                <c:pt idx="194">
                  <c:v>44111</c:v>
                </c:pt>
                <c:pt idx="195">
                  <c:v>44112</c:v>
                </c:pt>
                <c:pt idx="196">
                  <c:v>44113</c:v>
                </c:pt>
                <c:pt idx="197">
                  <c:v>44116</c:v>
                </c:pt>
                <c:pt idx="198">
                  <c:v>44117</c:v>
                </c:pt>
                <c:pt idx="199">
                  <c:v>44118</c:v>
                </c:pt>
                <c:pt idx="200">
                  <c:v>44119</c:v>
                </c:pt>
                <c:pt idx="201">
                  <c:v>44120</c:v>
                </c:pt>
                <c:pt idx="202">
                  <c:v>44123</c:v>
                </c:pt>
                <c:pt idx="203">
                  <c:v>44124</c:v>
                </c:pt>
                <c:pt idx="204">
                  <c:v>44125</c:v>
                </c:pt>
                <c:pt idx="205">
                  <c:v>44126</c:v>
                </c:pt>
                <c:pt idx="206">
                  <c:v>44127</c:v>
                </c:pt>
                <c:pt idx="207">
                  <c:v>44130</c:v>
                </c:pt>
                <c:pt idx="208">
                  <c:v>44131</c:v>
                </c:pt>
                <c:pt idx="209">
                  <c:v>44132</c:v>
                </c:pt>
                <c:pt idx="210">
                  <c:v>44133</c:v>
                </c:pt>
                <c:pt idx="211">
                  <c:v>44134</c:v>
                </c:pt>
                <c:pt idx="212">
                  <c:v>44137</c:v>
                </c:pt>
                <c:pt idx="213">
                  <c:v>44138</c:v>
                </c:pt>
                <c:pt idx="214">
                  <c:v>44139</c:v>
                </c:pt>
                <c:pt idx="215">
                  <c:v>44140</c:v>
                </c:pt>
                <c:pt idx="216">
                  <c:v>44141</c:v>
                </c:pt>
                <c:pt idx="217">
                  <c:v>44144</c:v>
                </c:pt>
                <c:pt idx="218">
                  <c:v>44145</c:v>
                </c:pt>
                <c:pt idx="219">
                  <c:v>44146</c:v>
                </c:pt>
                <c:pt idx="220">
                  <c:v>44147</c:v>
                </c:pt>
                <c:pt idx="221">
                  <c:v>44148</c:v>
                </c:pt>
                <c:pt idx="222">
                  <c:v>44151</c:v>
                </c:pt>
                <c:pt idx="223">
                  <c:v>44152</c:v>
                </c:pt>
                <c:pt idx="224">
                  <c:v>44153</c:v>
                </c:pt>
                <c:pt idx="225">
                  <c:v>44154</c:v>
                </c:pt>
                <c:pt idx="226">
                  <c:v>44155</c:v>
                </c:pt>
                <c:pt idx="227">
                  <c:v>44158</c:v>
                </c:pt>
                <c:pt idx="228">
                  <c:v>44159</c:v>
                </c:pt>
                <c:pt idx="229">
                  <c:v>44160</c:v>
                </c:pt>
                <c:pt idx="230">
                  <c:v>44161</c:v>
                </c:pt>
                <c:pt idx="231">
                  <c:v>44162</c:v>
                </c:pt>
                <c:pt idx="232">
                  <c:v>44165</c:v>
                </c:pt>
                <c:pt idx="233">
                  <c:v>44166</c:v>
                </c:pt>
                <c:pt idx="234">
                  <c:v>44167</c:v>
                </c:pt>
                <c:pt idx="235">
                  <c:v>44168</c:v>
                </c:pt>
                <c:pt idx="236">
                  <c:v>44169</c:v>
                </c:pt>
                <c:pt idx="237">
                  <c:v>44172</c:v>
                </c:pt>
                <c:pt idx="238">
                  <c:v>44173</c:v>
                </c:pt>
                <c:pt idx="239">
                  <c:v>44174</c:v>
                </c:pt>
                <c:pt idx="240">
                  <c:v>44175</c:v>
                </c:pt>
                <c:pt idx="241">
                  <c:v>44176</c:v>
                </c:pt>
                <c:pt idx="242">
                  <c:v>44179</c:v>
                </c:pt>
                <c:pt idx="243">
                  <c:v>44180</c:v>
                </c:pt>
                <c:pt idx="244">
                  <c:v>44181</c:v>
                </c:pt>
                <c:pt idx="245">
                  <c:v>44182</c:v>
                </c:pt>
                <c:pt idx="246">
                  <c:v>44183</c:v>
                </c:pt>
                <c:pt idx="247">
                  <c:v>44186</c:v>
                </c:pt>
                <c:pt idx="248">
                  <c:v>44187</c:v>
                </c:pt>
                <c:pt idx="249">
                  <c:v>44188</c:v>
                </c:pt>
                <c:pt idx="250">
                  <c:v>44193</c:v>
                </c:pt>
                <c:pt idx="251">
                  <c:v>44194</c:v>
                </c:pt>
                <c:pt idx="252">
                  <c:v>44195</c:v>
                </c:pt>
                <c:pt idx="253">
                  <c:v>44200</c:v>
                </c:pt>
                <c:pt idx="254">
                  <c:v>44201</c:v>
                </c:pt>
                <c:pt idx="255">
                  <c:v>44202</c:v>
                </c:pt>
                <c:pt idx="256">
                  <c:v>44203</c:v>
                </c:pt>
                <c:pt idx="257">
                  <c:v>44204</c:v>
                </c:pt>
                <c:pt idx="258">
                  <c:v>44207</c:v>
                </c:pt>
                <c:pt idx="259">
                  <c:v>44208</c:v>
                </c:pt>
                <c:pt idx="260">
                  <c:v>44209</c:v>
                </c:pt>
                <c:pt idx="261">
                  <c:v>44210</c:v>
                </c:pt>
                <c:pt idx="262">
                  <c:v>44211</c:v>
                </c:pt>
                <c:pt idx="263">
                  <c:v>44214</c:v>
                </c:pt>
                <c:pt idx="264">
                  <c:v>44215</c:v>
                </c:pt>
                <c:pt idx="265">
                  <c:v>44216</c:v>
                </c:pt>
                <c:pt idx="266">
                  <c:v>44217</c:v>
                </c:pt>
                <c:pt idx="267">
                  <c:v>44218</c:v>
                </c:pt>
                <c:pt idx="268">
                  <c:v>44221</c:v>
                </c:pt>
                <c:pt idx="269">
                  <c:v>44222</c:v>
                </c:pt>
                <c:pt idx="270">
                  <c:v>44223</c:v>
                </c:pt>
                <c:pt idx="271">
                  <c:v>44224</c:v>
                </c:pt>
                <c:pt idx="272">
                  <c:v>44225</c:v>
                </c:pt>
                <c:pt idx="273">
                  <c:v>44228</c:v>
                </c:pt>
                <c:pt idx="274">
                  <c:v>44229</c:v>
                </c:pt>
                <c:pt idx="275">
                  <c:v>44230</c:v>
                </c:pt>
                <c:pt idx="276">
                  <c:v>44231</c:v>
                </c:pt>
                <c:pt idx="277">
                  <c:v>44232</c:v>
                </c:pt>
                <c:pt idx="278">
                  <c:v>44235</c:v>
                </c:pt>
                <c:pt idx="279">
                  <c:v>44236</c:v>
                </c:pt>
                <c:pt idx="280">
                  <c:v>44237</c:v>
                </c:pt>
                <c:pt idx="281">
                  <c:v>44238</c:v>
                </c:pt>
                <c:pt idx="282">
                  <c:v>44239</c:v>
                </c:pt>
                <c:pt idx="283">
                  <c:v>44242</c:v>
                </c:pt>
                <c:pt idx="284">
                  <c:v>44243</c:v>
                </c:pt>
                <c:pt idx="285">
                  <c:v>44244</c:v>
                </c:pt>
                <c:pt idx="286">
                  <c:v>44245</c:v>
                </c:pt>
                <c:pt idx="287">
                  <c:v>44246</c:v>
                </c:pt>
                <c:pt idx="288">
                  <c:v>44249</c:v>
                </c:pt>
                <c:pt idx="289">
                  <c:v>44250</c:v>
                </c:pt>
                <c:pt idx="290">
                  <c:v>44251</c:v>
                </c:pt>
                <c:pt idx="291">
                  <c:v>44252</c:v>
                </c:pt>
                <c:pt idx="292">
                  <c:v>44253</c:v>
                </c:pt>
                <c:pt idx="293">
                  <c:v>44256</c:v>
                </c:pt>
                <c:pt idx="294">
                  <c:v>44257</c:v>
                </c:pt>
                <c:pt idx="295">
                  <c:v>44258</c:v>
                </c:pt>
                <c:pt idx="296">
                  <c:v>44259</c:v>
                </c:pt>
                <c:pt idx="297">
                  <c:v>44260</c:v>
                </c:pt>
                <c:pt idx="298">
                  <c:v>44263</c:v>
                </c:pt>
                <c:pt idx="299">
                  <c:v>44264</c:v>
                </c:pt>
                <c:pt idx="300">
                  <c:v>44265</c:v>
                </c:pt>
                <c:pt idx="301">
                  <c:v>44266</c:v>
                </c:pt>
                <c:pt idx="302">
                  <c:v>44267</c:v>
                </c:pt>
                <c:pt idx="303">
                  <c:v>44270</c:v>
                </c:pt>
                <c:pt idx="304">
                  <c:v>44271</c:v>
                </c:pt>
                <c:pt idx="305">
                  <c:v>44272</c:v>
                </c:pt>
                <c:pt idx="306">
                  <c:v>44273</c:v>
                </c:pt>
                <c:pt idx="307">
                  <c:v>44274</c:v>
                </c:pt>
                <c:pt idx="308">
                  <c:v>44277</c:v>
                </c:pt>
                <c:pt idx="309">
                  <c:v>44278</c:v>
                </c:pt>
                <c:pt idx="310">
                  <c:v>44279</c:v>
                </c:pt>
                <c:pt idx="311">
                  <c:v>44280</c:v>
                </c:pt>
                <c:pt idx="312">
                  <c:v>44281</c:v>
                </c:pt>
                <c:pt idx="313">
                  <c:v>44284</c:v>
                </c:pt>
                <c:pt idx="314">
                  <c:v>44285</c:v>
                </c:pt>
                <c:pt idx="315">
                  <c:v>44286</c:v>
                </c:pt>
                <c:pt idx="316">
                  <c:v>44287</c:v>
                </c:pt>
                <c:pt idx="317">
                  <c:v>44292</c:v>
                </c:pt>
                <c:pt idx="318">
                  <c:v>44293</c:v>
                </c:pt>
                <c:pt idx="319">
                  <c:v>44294</c:v>
                </c:pt>
                <c:pt idx="320">
                  <c:v>44295</c:v>
                </c:pt>
                <c:pt idx="321">
                  <c:v>44298</c:v>
                </c:pt>
                <c:pt idx="322">
                  <c:v>44299</c:v>
                </c:pt>
                <c:pt idx="323">
                  <c:v>44300</c:v>
                </c:pt>
                <c:pt idx="324">
                  <c:v>44301</c:v>
                </c:pt>
                <c:pt idx="325">
                  <c:v>44302</c:v>
                </c:pt>
                <c:pt idx="326">
                  <c:v>44305</c:v>
                </c:pt>
                <c:pt idx="327">
                  <c:v>44306</c:v>
                </c:pt>
                <c:pt idx="328">
                  <c:v>44307</c:v>
                </c:pt>
                <c:pt idx="329">
                  <c:v>44308</c:v>
                </c:pt>
                <c:pt idx="330">
                  <c:v>44309</c:v>
                </c:pt>
                <c:pt idx="331">
                  <c:v>44312</c:v>
                </c:pt>
                <c:pt idx="332">
                  <c:v>44313</c:v>
                </c:pt>
                <c:pt idx="333">
                  <c:v>44314</c:v>
                </c:pt>
                <c:pt idx="334">
                  <c:v>44315</c:v>
                </c:pt>
                <c:pt idx="335">
                  <c:v>44316</c:v>
                </c:pt>
                <c:pt idx="336">
                  <c:v>44319</c:v>
                </c:pt>
                <c:pt idx="337">
                  <c:v>44320</c:v>
                </c:pt>
                <c:pt idx="338">
                  <c:v>44321</c:v>
                </c:pt>
                <c:pt idx="339">
                  <c:v>44322</c:v>
                </c:pt>
                <c:pt idx="340">
                  <c:v>44323</c:v>
                </c:pt>
                <c:pt idx="341">
                  <c:v>44326</c:v>
                </c:pt>
                <c:pt idx="342">
                  <c:v>44327</c:v>
                </c:pt>
                <c:pt idx="343">
                  <c:v>44328</c:v>
                </c:pt>
                <c:pt idx="344">
                  <c:v>44330</c:v>
                </c:pt>
                <c:pt idx="345">
                  <c:v>44334</c:v>
                </c:pt>
                <c:pt idx="346">
                  <c:v>44335</c:v>
                </c:pt>
                <c:pt idx="347">
                  <c:v>44336</c:v>
                </c:pt>
                <c:pt idx="348">
                  <c:v>44337</c:v>
                </c:pt>
                <c:pt idx="349">
                  <c:v>44341</c:v>
                </c:pt>
                <c:pt idx="350">
                  <c:v>44342</c:v>
                </c:pt>
                <c:pt idx="351">
                  <c:v>44343</c:v>
                </c:pt>
                <c:pt idx="352">
                  <c:v>44344</c:v>
                </c:pt>
                <c:pt idx="353">
                  <c:v>44347</c:v>
                </c:pt>
                <c:pt idx="354">
                  <c:v>44348</c:v>
                </c:pt>
                <c:pt idx="355">
                  <c:v>44349</c:v>
                </c:pt>
                <c:pt idx="356">
                  <c:v>44350</c:v>
                </c:pt>
                <c:pt idx="357">
                  <c:v>44351</c:v>
                </c:pt>
                <c:pt idx="358">
                  <c:v>44354</c:v>
                </c:pt>
                <c:pt idx="359">
                  <c:v>44355</c:v>
                </c:pt>
                <c:pt idx="360">
                  <c:v>44356</c:v>
                </c:pt>
                <c:pt idx="361">
                  <c:v>44357</c:v>
                </c:pt>
                <c:pt idx="362">
                  <c:v>44358</c:v>
                </c:pt>
                <c:pt idx="363">
                  <c:v>44361</c:v>
                </c:pt>
                <c:pt idx="364">
                  <c:v>44362</c:v>
                </c:pt>
                <c:pt idx="365">
                  <c:v>44363</c:v>
                </c:pt>
                <c:pt idx="366">
                  <c:v>44364</c:v>
                </c:pt>
                <c:pt idx="367">
                  <c:v>44365</c:v>
                </c:pt>
                <c:pt idx="368">
                  <c:v>44368</c:v>
                </c:pt>
                <c:pt idx="369">
                  <c:v>44369</c:v>
                </c:pt>
                <c:pt idx="370">
                  <c:v>44370</c:v>
                </c:pt>
                <c:pt idx="371">
                  <c:v>44371</c:v>
                </c:pt>
                <c:pt idx="372">
                  <c:v>44372</c:v>
                </c:pt>
                <c:pt idx="373">
                  <c:v>44375</c:v>
                </c:pt>
                <c:pt idx="374">
                  <c:v>44376</c:v>
                </c:pt>
                <c:pt idx="375">
                  <c:v>44377</c:v>
                </c:pt>
                <c:pt idx="376">
                  <c:v>44378</c:v>
                </c:pt>
                <c:pt idx="377">
                  <c:v>44379</c:v>
                </c:pt>
                <c:pt idx="378">
                  <c:v>44382</c:v>
                </c:pt>
                <c:pt idx="379">
                  <c:v>44383</c:v>
                </c:pt>
                <c:pt idx="380">
                  <c:v>44384</c:v>
                </c:pt>
                <c:pt idx="381">
                  <c:v>44385</c:v>
                </c:pt>
                <c:pt idx="382">
                  <c:v>44386</c:v>
                </c:pt>
                <c:pt idx="383">
                  <c:v>44389</c:v>
                </c:pt>
                <c:pt idx="384">
                  <c:v>44390</c:v>
                </c:pt>
                <c:pt idx="385">
                  <c:v>44391</c:v>
                </c:pt>
                <c:pt idx="386">
                  <c:v>44392</c:v>
                </c:pt>
                <c:pt idx="387">
                  <c:v>44393</c:v>
                </c:pt>
                <c:pt idx="388">
                  <c:v>44396</c:v>
                </c:pt>
                <c:pt idx="389">
                  <c:v>44397</c:v>
                </c:pt>
                <c:pt idx="390">
                  <c:v>44398</c:v>
                </c:pt>
                <c:pt idx="391">
                  <c:v>44399</c:v>
                </c:pt>
                <c:pt idx="392">
                  <c:v>44400</c:v>
                </c:pt>
                <c:pt idx="393">
                  <c:v>44403</c:v>
                </c:pt>
                <c:pt idx="394">
                  <c:v>44404</c:v>
                </c:pt>
                <c:pt idx="395">
                  <c:v>44405</c:v>
                </c:pt>
                <c:pt idx="396">
                  <c:v>44406</c:v>
                </c:pt>
                <c:pt idx="397">
                  <c:v>44407</c:v>
                </c:pt>
                <c:pt idx="398">
                  <c:v>44410</c:v>
                </c:pt>
                <c:pt idx="399">
                  <c:v>44411</c:v>
                </c:pt>
                <c:pt idx="400">
                  <c:v>44412</c:v>
                </c:pt>
                <c:pt idx="401">
                  <c:v>44413</c:v>
                </c:pt>
                <c:pt idx="402">
                  <c:v>44414</c:v>
                </c:pt>
                <c:pt idx="403">
                  <c:v>44417</c:v>
                </c:pt>
                <c:pt idx="404">
                  <c:v>44418</c:v>
                </c:pt>
                <c:pt idx="405">
                  <c:v>44419</c:v>
                </c:pt>
                <c:pt idx="406">
                  <c:v>44420</c:v>
                </c:pt>
                <c:pt idx="407">
                  <c:v>44421</c:v>
                </c:pt>
                <c:pt idx="408">
                  <c:v>44424</c:v>
                </c:pt>
                <c:pt idx="409">
                  <c:v>44425</c:v>
                </c:pt>
                <c:pt idx="410">
                  <c:v>44426</c:v>
                </c:pt>
                <c:pt idx="411">
                  <c:v>44427</c:v>
                </c:pt>
                <c:pt idx="412">
                  <c:v>44428</c:v>
                </c:pt>
                <c:pt idx="413">
                  <c:v>44431</c:v>
                </c:pt>
                <c:pt idx="414">
                  <c:v>44432</c:v>
                </c:pt>
                <c:pt idx="415">
                  <c:v>44433</c:v>
                </c:pt>
                <c:pt idx="416">
                  <c:v>44434</c:v>
                </c:pt>
                <c:pt idx="417">
                  <c:v>44435</c:v>
                </c:pt>
                <c:pt idx="418">
                  <c:v>44438</c:v>
                </c:pt>
                <c:pt idx="419">
                  <c:v>44439</c:v>
                </c:pt>
                <c:pt idx="420">
                  <c:v>44440</c:v>
                </c:pt>
                <c:pt idx="421">
                  <c:v>44441</c:v>
                </c:pt>
                <c:pt idx="422">
                  <c:v>44442</c:v>
                </c:pt>
                <c:pt idx="423">
                  <c:v>44445</c:v>
                </c:pt>
                <c:pt idx="424">
                  <c:v>44446</c:v>
                </c:pt>
                <c:pt idx="425">
                  <c:v>44447</c:v>
                </c:pt>
                <c:pt idx="426">
                  <c:v>44448</c:v>
                </c:pt>
                <c:pt idx="427">
                  <c:v>44449</c:v>
                </c:pt>
                <c:pt idx="428">
                  <c:v>44452</c:v>
                </c:pt>
                <c:pt idx="429">
                  <c:v>44453</c:v>
                </c:pt>
                <c:pt idx="430">
                  <c:v>44454</c:v>
                </c:pt>
                <c:pt idx="431">
                  <c:v>44455</c:v>
                </c:pt>
                <c:pt idx="432">
                  <c:v>44456</c:v>
                </c:pt>
                <c:pt idx="433">
                  <c:v>44459</c:v>
                </c:pt>
                <c:pt idx="434">
                  <c:v>44460</c:v>
                </c:pt>
                <c:pt idx="435">
                  <c:v>44461</c:v>
                </c:pt>
                <c:pt idx="436">
                  <c:v>44462</c:v>
                </c:pt>
                <c:pt idx="437">
                  <c:v>44463</c:v>
                </c:pt>
                <c:pt idx="438">
                  <c:v>44466</c:v>
                </c:pt>
                <c:pt idx="439">
                  <c:v>44467</c:v>
                </c:pt>
                <c:pt idx="440">
                  <c:v>44468</c:v>
                </c:pt>
                <c:pt idx="441">
                  <c:v>44469</c:v>
                </c:pt>
                <c:pt idx="442">
                  <c:v>44470</c:v>
                </c:pt>
                <c:pt idx="443">
                  <c:v>44473</c:v>
                </c:pt>
                <c:pt idx="444">
                  <c:v>44474</c:v>
                </c:pt>
                <c:pt idx="445">
                  <c:v>44475</c:v>
                </c:pt>
                <c:pt idx="446">
                  <c:v>44476</c:v>
                </c:pt>
                <c:pt idx="447">
                  <c:v>44477</c:v>
                </c:pt>
                <c:pt idx="448">
                  <c:v>44480</c:v>
                </c:pt>
                <c:pt idx="449">
                  <c:v>44481</c:v>
                </c:pt>
                <c:pt idx="450">
                  <c:v>44482</c:v>
                </c:pt>
                <c:pt idx="451">
                  <c:v>44483</c:v>
                </c:pt>
                <c:pt idx="452">
                  <c:v>44484</c:v>
                </c:pt>
                <c:pt idx="453">
                  <c:v>44487</c:v>
                </c:pt>
                <c:pt idx="454">
                  <c:v>44488</c:v>
                </c:pt>
                <c:pt idx="455">
                  <c:v>44489</c:v>
                </c:pt>
                <c:pt idx="456">
                  <c:v>44490</c:v>
                </c:pt>
                <c:pt idx="457">
                  <c:v>44491</c:v>
                </c:pt>
                <c:pt idx="458">
                  <c:v>44494</c:v>
                </c:pt>
                <c:pt idx="459">
                  <c:v>44495</c:v>
                </c:pt>
                <c:pt idx="460">
                  <c:v>44496</c:v>
                </c:pt>
                <c:pt idx="461">
                  <c:v>44497</c:v>
                </c:pt>
                <c:pt idx="462">
                  <c:v>44498</c:v>
                </c:pt>
                <c:pt idx="463">
                  <c:v>44501</c:v>
                </c:pt>
                <c:pt idx="464">
                  <c:v>44502</c:v>
                </c:pt>
                <c:pt idx="465">
                  <c:v>44503</c:v>
                </c:pt>
                <c:pt idx="466">
                  <c:v>44504</c:v>
                </c:pt>
                <c:pt idx="467">
                  <c:v>44505</c:v>
                </c:pt>
                <c:pt idx="468">
                  <c:v>44508</c:v>
                </c:pt>
                <c:pt idx="469">
                  <c:v>44509</c:v>
                </c:pt>
                <c:pt idx="470">
                  <c:v>44510</c:v>
                </c:pt>
                <c:pt idx="471">
                  <c:v>44511</c:v>
                </c:pt>
                <c:pt idx="472">
                  <c:v>44512</c:v>
                </c:pt>
                <c:pt idx="473">
                  <c:v>44515</c:v>
                </c:pt>
                <c:pt idx="474">
                  <c:v>44516</c:v>
                </c:pt>
                <c:pt idx="475">
                  <c:v>44517</c:v>
                </c:pt>
                <c:pt idx="476">
                  <c:v>44518</c:v>
                </c:pt>
                <c:pt idx="477">
                  <c:v>44519</c:v>
                </c:pt>
                <c:pt idx="478">
                  <c:v>44522</c:v>
                </c:pt>
                <c:pt idx="479">
                  <c:v>44523</c:v>
                </c:pt>
                <c:pt idx="480">
                  <c:v>44524</c:v>
                </c:pt>
                <c:pt idx="481">
                  <c:v>44525</c:v>
                </c:pt>
                <c:pt idx="482">
                  <c:v>44526</c:v>
                </c:pt>
                <c:pt idx="483">
                  <c:v>44529</c:v>
                </c:pt>
                <c:pt idx="484">
                  <c:v>44530</c:v>
                </c:pt>
                <c:pt idx="485">
                  <c:v>44531</c:v>
                </c:pt>
                <c:pt idx="486">
                  <c:v>44532</c:v>
                </c:pt>
                <c:pt idx="487">
                  <c:v>44533</c:v>
                </c:pt>
                <c:pt idx="488">
                  <c:v>44536</c:v>
                </c:pt>
                <c:pt idx="489">
                  <c:v>44537</c:v>
                </c:pt>
                <c:pt idx="490">
                  <c:v>44538</c:v>
                </c:pt>
                <c:pt idx="491">
                  <c:v>44539</c:v>
                </c:pt>
                <c:pt idx="492">
                  <c:v>44540</c:v>
                </c:pt>
                <c:pt idx="493">
                  <c:v>44543</c:v>
                </c:pt>
                <c:pt idx="494">
                  <c:v>44544</c:v>
                </c:pt>
                <c:pt idx="495">
                  <c:v>44545</c:v>
                </c:pt>
                <c:pt idx="496">
                  <c:v>44546</c:v>
                </c:pt>
                <c:pt idx="497">
                  <c:v>44547</c:v>
                </c:pt>
                <c:pt idx="498">
                  <c:v>44550</c:v>
                </c:pt>
                <c:pt idx="499">
                  <c:v>44551</c:v>
                </c:pt>
                <c:pt idx="500">
                  <c:v>44552</c:v>
                </c:pt>
                <c:pt idx="501">
                  <c:v>44553</c:v>
                </c:pt>
                <c:pt idx="502">
                  <c:v>44557</c:v>
                </c:pt>
                <c:pt idx="503">
                  <c:v>44558</c:v>
                </c:pt>
                <c:pt idx="504">
                  <c:v>44559</c:v>
                </c:pt>
                <c:pt idx="505">
                  <c:v>44560</c:v>
                </c:pt>
              </c:numCache>
            </c:numRef>
          </c:cat>
          <c:val>
            <c:numRef>
              <c:f>'Ark3'!$B$4:$B$509</c:f>
              <c:numCache>
                <c:formatCode>General</c:formatCode>
                <c:ptCount val="506"/>
                <c:pt idx="0">
                  <c:v>931.45</c:v>
                </c:pt>
                <c:pt idx="1">
                  <c:v>941.27</c:v>
                </c:pt>
                <c:pt idx="2">
                  <c:v>942.68</c:v>
                </c:pt>
                <c:pt idx="3">
                  <c:v>940.06</c:v>
                </c:pt>
                <c:pt idx="4">
                  <c:v>937.4</c:v>
                </c:pt>
                <c:pt idx="5">
                  <c:v>938.49</c:v>
                </c:pt>
                <c:pt idx="6">
                  <c:v>938.29</c:v>
                </c:pt>
                <c:pt idx="7">
                  <c:v>939.38</c:v>
                </c:pt>
                <c:pt idx="8">
                  <c:v>940.63</c:v>
                </c:pt>
                <c:pt idx="9">
                  <c:v>938.61</c:v>
                </c:pt>
                <c:pt idx="10">
                  <c:v>937.01</c:v>
                </c:pt>
                <c:pt idx="11">
                  <c:v>936.59</c:v>
                </c:pt>
                <c:pt idx="12">
                  <c:v>946.63</c:v>
                </c:pt>
                <c:pt idx="13">
                  <c:v>946.21</c:v>
                </c:pt>
                <c:pt idx="14">
                  <c:v>941.68</c:v>
                </c:pt>
                <c:pt idx="15">
                  <c:v>943.9</c:v>
                </c:pt>
                <c:pt idx="16">
                  <c:v>930.29</c:v>
                </c:pt>
                <c:pt idx="17">
                  <c:v>939.99</c:v>
                </c:pt>
                <c:pt idx="18">
                  <c:v>921.31</c:v>
                </c:pt>
                <c:pt idx="19">
                  <c:v>925.7</c:v>
                </c:pt>
                <c:pt idx="20">
                  <c:v>925.32</c:v>
                </c:pt>
                <c:pt idx="21">
                  <c:v>915.87</c:v>
                </c:pt>
                <c:pt idx="22">
                  <c:v>913.81</c:v>
                </c:pt>
                <c:pt idx="23">
                  <c:v>913.99</c:v>
                </c:pt>
                <c:pt idx="24">
                  <c:v>917.33</c:v>
                </c:pt>
                <c:pt idx="25">
                  <c:v>930.92</c:v>
                </c:pt>
                <c:pt idx="26">
                  <c:v>936.26</c:v>
                </c:pt>
                <c:pt idx="27">
                  <c:v>920.82</c:v>
                </c:pt>
                <c:pt idx="28">
                  <c:v>912.25</c:v>
                </c:pt>
                <c:pt idx="29">
                  <c:v>925.66</c:v>
                </c:pt>
                <c:pt idx="30">
                  <c:v>930.77</c:v>
                </c:pt>
                <c:pt idx="31">
                  <c:v>926.25</c:v>
                </c:pt>
                <c:pt idx="32">
                  <c:v>929.24</c:v>
                </c:pt>
                <c:pt idx="33">
                  <c:v>927.98</c:v>
                </c:pt>
                <c:pt idx="34">
                  <c:v>926.68</c:v>
                </c:pt>
                <c:pt idx="35">
                  <c:v>934.93</c:v>
                </c:pt>
                <c:pt idx="36">
                  <c:v>942.89</c:v>
                </c:pt>
                <c:pt idx="37">
                  <c:v>936.7</c:v>
                </c:pt>
                <c:pt idx="38">
                  <c:v>898.4</c:v>
                </c:pt>
                <c:pt idx="39">
                  <c:v>894.98</c:v>
                </c:pt>
                <c:pt idx="40">
                  <c:v>886.48</c:v>
                </c:pt>
                <c:pt idx="41">
                  <c:v>843.19</c:v>
                </c:pt>
                <c:pt idx="42">
                  <c:v>830.26</c:v>
                </c:pt>
                <c:pt idx="43">
                  <c:v>833.83</c:v>
                </c:pt>
                <c:pt idx="44">
                  <c:v>859.17</c:v>
                </c:pt>
                <c:pt idx="45">
                  <c:v>858.59</c:v>
                </c:pt>
                <c:pt idx="46">
                  <c:v>838.47</c:v>
                </c:pt>
                <c:pt idx="47">
                  <c:v>801.34</c:v>
                </c:pt>
                <c:pt idx="48">
                  <c:v>736.08</c:v>
                </c:pt>
                <c:pt idx="49">
                  <c:v>739.68</c:v>
                </c:pt>
                <c:pt idx="50">
                  <c:v>713.12</c:v>
                </c:pt>
                <c:pt idx="51">
                  <c:v>650.6</c:v>
                </c:pt>
                <c:pt idx="52">
                  <c:v>675.08</c:v>
                </c:pt>
                <c:pt idx="53">
                  <c:v>639.04999999999995</c:v>
                </c:pt>
                <c:pt idx="54">
                  <c:v>645.07000000000005</c:v>
                </c:pt>
                <c:pt idx="55">
                  <c:v>637.75</c:v>
                </c:pt>
                <c:pt idx="56">
                  <c:v>667.32</c:v>
                </c:pt>
                <c:pt idx="57">
                  <c:v>668.77</c:v>
                </c:pt>
                <c:pt idx="58">
                  <c:v>635.92999999999995</c:v>
                </c:pt>
                <c:pt idx="59">
                  <c:v>671.59</c:v>
                </c:pt>
                <c:pt idx="60">
                  <c:v>682.47</c:v>
                </c:pt>
                <c:pt idx="61">
                  <c:v>692.04</c:v>
                </c:pt>
                <c:pt idx="62">
                  <c:v>666.86</c:v>
                </c:pt>
                <c:pt idx="63">
                  <c:v>686.93</c:v>
                </c:pt>
                <c:pt idx="64">
                  <c:v>707.13</c:v>
                </c:pt>
                <c:pt idx="65">
                  <c:v>719.58</c:v>
                </c:pt>
                <c:pt idx="66">
                  <c:v>713.01</c:v>
                </c:pt>
                <c:pt idx="67">
                  <c:v>712.21</c:v>
                </c:pt>
                <c:pt idx="68">
                  <c:v>728.51</c:v>
                </c:pt>
                <c:pt idx="69">
                  <c:v>744.39</c:v>
                </c:pt>
                <c:pt idx="70">
                  <c:v>734.38</c:v>
                </c:pt>
                <c:pt idx="71">
                  <c:v>755.4</c:v>
                </c:pt>
                <c:pt idx="72">
                  <c:v>737.47</c:v>
                </c:pt>
                <c:pt idx="73">
                  <c:v>727.68</c:v>
                </c:pt>
                <c:pt idx="74">
                  <c:v>748.45</c:v>
                </c:pt>
                <c:pt idx="75">
                  <c:v>740.9</c:v>
                </c:pt>
                <c:pt idx="76">
                  <c:v>726.7</c:v>
                </c:pt>
                <c:pt idx="77">
                  <c:v>738.12</c:v>
                </c:pt>
                <c:pt idx="78">
                  <c:v>750.14</c:v>
                </c:pt>
                <c:pt idx="79">
                  <c:v>738.13</c:v>
                </c:pt>
                <c:pt idx="80">
                  <c:v>743.42</c:v>
                </c:pt>
                <c:pt idx="81">
                  <c:v>757.53</c:v>
                </c:pt>
                <c:pt idx="82">
                  <c:v>772.15</c:v>
                </c:pt>
                <c:pt idx="83">
                  <c:v>775.11</c:v>
                </c:pt>
                <c:pt idx="84">
                  <c:v>751.27</c:v>
                </c:pt>
                <c:pt idx="85">
                  <c:v>757.81</c:v>
                </c:pt>
                <c:pt idx="86">
                  <c:v>747.58</c:v>
                </c:pt>
                <c:pt idx="87">
                  <c:v>756.59</c:v>
                </c:pt>
                <c:pt idx="88">
                  <c:v>769.62</c:v>
                </c:pt>
                <c:pt idx="89">
                  <c:v>764.08</c:v>
                </c:pt>
                <c:pt idx="90">
                  <c:v>770.02</c:v>
                </c:pt>
                <c:pt idx="91">
                  <c:v>758.14</c:v>
                </c:pt>
                <c:pt idx="92">
                  <c:v>737.25</c:v>
                </c:pt>
                <c:pt idx="93">
                  <c:v>753.61</c:v>
                </c:pt>
                <c:pt idx="94">
                  <c:v>771.58</c:v>
                </c:pt>
                <c:pt idx="95">
                  <c:v>780.37</c:v>
                </c:pt>
                <c:pt idx="96">
                  <c:v>789.33</c:v>
                </c:pt>
                <c:pt idx="97">
                  <c:v>776.65</c:v>
                </c:pt>
                <c:pt idx="98">
                  <c:v>793.12</c:v>
                </c:pt>
                <c:pt idx="99">
                  <c:v>804.86</c:v>
                </c:pt>
                <c:pt idx="100">
                  <c:v>806.2</c:v>
                </c:pt>
                <c:pt idx="101">
                  <c:v>806.19</c:v>
                </c:pt>
                <c:pt idx="102">
                  <c:v>796.77</c:v>
                </c:pt>
                <c:pt idx="103">
                  <c:v>815.08</c:v>
                </c:pt>
                <c:pt idx="104">
                  <c:v>830.43</c:v>
                </c:pt>
                <c:pt idx="105">
                  <c:v>833.31</c:v>
                </c:pt>
                <c:pt idx="106">
                  <c:v>849.66</c:v>
                </c:pt>
                <c:pt idx="107">
                  <c:v>856.83</c:v>
                </c:pt>
                <c:pt idx="108">
                  <c:v>839.09</c:v>
                </c:pt>
                <c:pt idx="109">
                  <c:v>839.68</c:v>
                </c:pt>
                <c:pt idx="110">
                  <c:v>813.72</c:v>
                </c:pt>
                <c:pt idx="111">
                  <c:v>820.32</c:v>
                </c:pt>
                <c:pt idx="112">
                  <c:v>802.9</c:v>
                </c:pt>
                <c:pt idx="113">
                  <c:v>824.45</c:v>
                </c:pt>
                <c:pt idx="114">
                  <c:v>819.44</c:v>
                </c:pt>
                <c:pt idx="115">
                  <c:v>813.4</c:v>
                </c:pt>
                <c:pt idx="116">
                  <c:v>815.14</c:v>
                </c:pt>
                <c:pt idx="117">
                  <c:v>805.97</c:v>
                </c:pt>
                <c:pt idx="118">
                  <c:v>813.42</c:v>
                </c:pt>
                <c:pt idx="119">
                  <c:v>804.15</c:v>
                </c:pt>
                <c:pt idx="120">
                  <c:v>801.21</c:v>
                </c:pt>
                <c:pt idx="121">
                  <c:v>794.72</c:v>
                </c:pt>
                <c:pt idx="122">
                  <c:v>800.06</c:v>
                </c:pt>
                <c:pt idx="123">
                  <c:v>795.22</c:v>
                </c:pt>
                <c:pt idx="124">
                  <c:v>802.77</c:v>
                </c:pt>
                <c:pt idx="125">
                  <c:v>807.28</c:v>
                </c:pt>
                <c:pt idx="126">
                  <c:v>801.68</c:v>
                </c:pt>
                <c:pt idx="127">
                  <c:v>810</c:v>
                </c:pt>
                <c:pt idx="128">
                  <c:v>808.92</c:v>
                </c:pt>
                <c:pt idx="129">
                  <c:v>811.01</c:v>
                </c:pt>
                <c:pt idx="130">
                  <c:v>800.96</c:v>
                </c:pt>
                <c:pt idx="131">
                  <c:v>801.59</c:v>
                </c:pt>
                <c:pt idx="132">
                  <c:v>821</c:v>
                </c:pt>
                <c:pt idx="133">
                  <c:v>823.65</c:v>
                </c:pt>
                <c:pt idx="134">
                  <c:v>840.82</c:v>
                </c:pt>
                <c:pt idx="135">
                  <c:v>836.14</c:v>
                </c:pt>
                <c:pt idx="136">
                  <c:v>843.63</c:v>
                </c:pt>
                <c:pt idx="137">
                  <c:v>847.91</c:v>
                </c:pt>
                <c:pt idx="138">
                  <c:v>856.21299983999995</c:v>
                </c:pt>
                <c:pt idx="139">
                  <c:v>849.85</c:v>
                </c:pt>
                <c:pt idx="140">
                  <c:v>843.55</c:v>
                </c:pt>
                <c:pt idx="141">
                  <c:v>839.97</c:v>
                </c:pt>
                <c:pt idx="142">
                  <c:v>839.97</c:v>
                </c:pt>
                <c:pt idx="143">
                  <c:v>839.08</c:v>
                </c:pt>
                <c:pt idx="144">
                  <c:v>841.72</c:v>
                </c:pt>
                <c:pt idx="145">
                  <c:v>819.75</c:v>
                </c:pt>
                <c:pt idx="146">
                  <c:v>826.23</c:v>
                </c:pt>
                <c:pt idx="147">
                  <c:v>842.19</c:v>
                </c:pt>
                <c:pt idx="148">
                  <c:v>847.75</c:v>
                </c:pt>
                <c:pt idx="149">
                  <c:v>854.94</c:v>
                </c:pt>
                <c:pt idx="150">
                  <c:v>854.88</c:v>
                </c:pt>
                <c:pt idx="151">
                  <c:v>854.63</c:v>
                </c:pt>
                <c:pt idx="152">
                  <c:v>856.19</c:v>
                </c:pt>
                <c:pt idx="153">
                  <c:v>870.64</c:v>
                </c:pt>
                <c:pt idx="154">
                  <c:v>875.94</c:v>
                </c:pt>
                <c:pt idx="155">
                  <c:v>878.04</c:v>
                </c:pt>
                <c:pt idx="156">
                  <c:v>871.91</c:v>
                </c:pt>
                <c:pt idx="157">
                  <c:v>871.93</c:v>
                </c:pt>
                <c:pt idx="158">
                  <c:v>866.69</c:v>
                </c:pt>
                <c:pt idx="159">
                  <c:v>868.28</c:v>
                </c:pt>
                <c:pt idx="160">
                  <c:v>862</c:v>
                </c:pt>
                <c:pt idx="161">
                  <c:v>860.7</c:v>
                </c:pt>
                <c:pt idx="162">
                  <c:v>875.98</c:v>
                </c:pt>
                <c:pt idx="163">
                  <c:v>872.79</c:v>
                </c:pt>
                <c:pt idx="164">
                  <c:v>870.12</c:v>
                </c:pt>
                <c:pt idx="165">
                  <c:v>867.14</c:v>
                </c:pt>
                <c:pt idx="166">
                  <c:v>862.93</c:v>
                </c:pt>
                <c:pt idx="167">
                  <c:v>859.26</c:v>
                </c:pt>
                <c:pt idx="168">
                  <c:v>859.59</c:v>
                </c:pt>
                <c:pt idx="169">
                  <c:v>854.88</c:v>
                </c:pt>
                <c:pt idx="170">
                  <c:v>852.11</c:v>
                </c:pt>
                <c:pt idx="171">
                  <c:v>845.67</c:v>
                </c:pt>
                <c:pt idx="172">
                  <c:v>854.85</c:v>
                </c:pt>
                <c:pt idx="173">
                  <c:v>842.58</c:v>
                </c:pt>
                <c:pt idx="174">
                  <c:v>857.53</c:v>
                </c:pt>
                <c:pt idx="175">
                  <c:v>854.19</c:v>
                </c:pt>
                <c:pt idx="176">
                  <c:v>857.45</c:v>
                </c:pt>
                <c:pt idx="177">
                  <c:v>854.62</c:v>
                </c:pt>
                <c:pt idx="178">
                  <c:v>862.78</c:v>
                </c:pt>
                <c:pt idx="179">
                  <c:v>865.63</c:v>
                </c:pt>
                <c:pt idx="180">
                  <c:v>865.89</c:v>
                </c:pt>
                <c:pt idx="181">
                  <c:v>866.16</c:v>
                </c:pt>
                <c:pt idx="182">
                  <c:v>834.69</c:v>
                </c:pt>
                <c:pt idx="183">
                  <c:v>845.09</c:v>
                </c:pt>
                <c:pt idx="184">
                  <c:v>846.8</c:v>
                </c:pt>
                <c:pt idx="185">
                  <c:v>838.88</c:v>
                </c:pt>
                <c:pt idx="186">
                  <c:v>838.14</c:v>
                </c:pt>
                <c:pt idx="187">
                  <c:v>851.55</c:v>
                </c:pt>
                <c:pt idx="188">
                  <c:v>850.34</c:v>
                </c:pt>
                <c:pt idx="189">
                  <c:v>856.09</c:v>
                </c:pt>
                <c:pt idx="190">
                  <c:v>852.73</c:v>
                </c:pt>
                <c:pt idx="191">
                  <c:v>852.97</c:v>
                </c:pt>
                <c:pt idx="192">
                  <c:v>867.94</c:v>
                </c:pt>
                <c:pt idx="193">
                  <c:v>877.61</c:v>
                </c:pt>
                <c:pt idx="194">
                  <c:v>872.1</c:v>
                </c:pt>
                <c:pt idx="195">
                  <c:v>879.2</c:v>
                </c:pt>
                <c:pt idx="196">
                  <c:v>876.28</c:v>
                </c:pt>
                <c:pt idx="197">
                  <c:v>878.13</c:v>
                </c:pt>
                <c:pt idx="198">
                  <c:v>875.37</c:v>
                </c:pt>
                <c:pt idx="199">
                  <c:v>877.63</c:v>
                </c:pt>
                <c:pt idx="200">
                  <c:v>862.96</c:v>
                </c:pt>
                <c:pt idx="201">
                  <c:v>872.52</c:v>
                </c:pt>
                <c:pt idx="202">
                  <c:v>873.5</c:v>
                </c:pt>
                <c:pt idx="203">
                  <c:v>868.42</c:v>
                </c:pt>
                <c:pt idx="204">
                  <c:v>857.55</c:v>
                </c:pt>
                <c:pt idx="205">
                  <c:v>848.5</c:v>
                </c:pt>
                <c:pt idx="206">
                  <c:v>858.9</c:v>
                </c:pt>
                <c:pt idx="207">
                  <c:v>832.41</c:v>
                </c:pt>
                <c:pt idx="208">
                  <c:v>826</c:v>
                </c:pt>
                <c:pt idx="209">
                  <c:v>799.68</c:v>
                </c:pt>
                <c:pt idx="210">
                  <c:v>810.04</c:v>
                </c:pt>
                <c:pt idx="211">
                  <c:v>811.85</c:v>
                </c:pt>
                <c:pt idx="212">
                  <c:v>823.55</c:v>
                </c:pt>
                <c:pt idx="213">
                  <c:v>829.36</c:v>
                </c:pt>
                <c:pt idx="214">
                  <c:v>841.57</c:v>
                </c:pt>
                <c:pt idx="215">
                  <c:v>845.03</c:v>
                </c:pt>
                <c:pt idx="216">
                  <c:v>845.72</c:v>
                </c:pt>
                <c:pt idx="217">
                  <c:v>883.14</c:v>
                </c:pt>
                <c:pt idx="218">
                  <c:v>878.93</c:v>
                </c:pt>
                <c:pt idx="219">
                  <c:v>889.43</c:v>
                </c:pt>
                <c:pt idx="220">
                  <c:v>889.95</c:v>
                </c:pt>
                <c:pt idx="221">
                  <c:v>892.01</c:v>
                </c:pt>
                <c:pt idx="222">
                  <c:v>908.96</c:v>
                </c:pt>
                <c:pt idx="223">
                  <c:v>908.25</c:v>
                </c:pt>
                <c:pt idx="224">
                  <c:v>912.15</c:v>
                </c:pt>
                <c:pt idx="225">
                  <c:v>902.94</c:v>
                </c:pt>
                <c:pt idx="226">
                  <c:v>908.44</c:v>
                </c:pt>
                <c:pt idx="227">
                  <c:v>917.27</c:v>
                </c:pt>
                <c:pt idx="228">
                  <c:v>935.09</c:v>
                </c:pt>
                <c:pt idx="229">
                  <c:v>933.78</c:v>
                </c:pt>
                <c:pt idx="230">
                  <c:v>935.81</c:v>
                </c:pt>
                <c:pt idx="231">
                  <c:v>946.3</c:v>
                </c:pt>
                <c:pt idx="232">
                  <c:v>930.39</c:v>
                </c:pt>
                <c:pt idx="233">
                  <c:v>934.91</c:v>
                </c:pt>
                <c:pt idx="234">
                  <c:v>928.1</c:v>
                </c:pt>
                <c:pt idx="235">
                  <c:v>927.09</c:v>
                </c:pt>
                <c:pt idx="236">
                  <c:v>935.41</c:v>
                </c:pt>
                <c:pt idx="237">
                  <c:v>932.99</c:v>
                </c:pt>
                <c:pt idx="238">
                  <c:v>933.51</c:v>
                </c:pt>
                <c:pt idx="239">
                  <c:v>942.93</c:v>
                </c:pt>
                <c:pt idx="240">
                  <c:v>942.58</c:v>
                </c:pt>
                <c:pt idx="241">
                  <c:v>937.58</c:v>
                </c:pt>
                <c:pt idx="242">
                  <c:v>936.64</c:v>
                </c:pt>
                <c:pt idx="243">
                  <c:v>936.66</c:v>
                </c:pt>
                <c:pt idx="244">
                  <c:v>939.89</c:v>
                </c:pt>
                <c:pt idx="245">
                  <c:v>942.2</c:v>
                </c:pt>
                <c:pt idx="246">
                  <c:v>950.5</c:v>
                </c:pt>
                <c:pt idx="247">
                  <c:v>928.23</c:v>
                </c:pt>
                <c:pt idx="248">
                  <c:v>938.83</c:v>
                </c:pt>
                <c:pt idx="249">
                  <c:v>953.65</c:v>
                </c:pt>
                <c:pt idx="250">
                  <c:v>966.67</c:v>
                </c:pt>
                <c:pt idx="251">
                  <c:v>970.3</c:v>
                </c:pt>
                <c:pt idx="252">
                  <c:v>973.97</c:v>
                </c:pt>
                <c:pt idx="253">
                  <c:v>965.95</c:v>
                </c:pt>
                <c:pt idx="254">
                  <c:v>964.13</c:v>
                </c:pt>
                <c:pt idx="255">
                  <c:v>975.86</c:v>
                </c:pt>
                <c:pt idx="256">
                  <c:v>991.22</c:v>
                </c:pt>
                <c:pt idx="257">
                  <c:v>1001.16</c:v>
                </c:pt>
                <c:pt idx="258">
                  <c:v>990.91</c:v>
                </c:pt>
                <c:pt idx="259">
                  <c:v>998.56</c:v>
                </c:pt>
                <c:pt idx="260">
                  <c:v>990.4</c:v>
                </c:pt>
                <c:pt idx="261">
                  <c:v>998.77</c:v>
                </c:pt>
                <c:pt idx="262">
                  <c:v>987.92</c:v>
                </c:pt>
                <c:pt idx="263">
                  <c:v>993.8</c:v>
                </c:pt>
                <c:pt idx="264">
                  <c:v>1004.69</c:v>
                </c:pt>
                <c:pt idx="265">
                  <c:v>1002.69</c:v>
                </c:pt>
                <c:pt idx="266">
                  <c:v>1001.54</c:v>
                </c:pt>
                <c:pt idx="267">
                  <c:v>994.21</c:v>
                </c:pt>
                <c:pt idx="268">
                  <c:v>983.99</c:v>
                </c:pt>
                <c:pt idx="269">
                  <c:v>977.01</c:v>
                </c:pt>
                <c:pt idx="270">
                  <c:v>962.56</c:v>
                </c:pt>
                <c:pt idx="271">
                  <c:v>965.73</c:v>
                </c:pt>
                <c:pt idx="272">
                  <c:v>966.9</c:v>
                </c:pt>
                <c:pt idx="273">
                  <c:v>971.83</c:v>
                </c:pt>
                <c:pt idx="274">
                  <c:v>984.56</c:v>
                </c:pt>
                <c:pt idx="275">
                  <c:v>992.83</c:v>
                </c:pt>
                <c:pt idx="276">
                  <c:v>997.7</c:v>
                </c:pt>
                <c:pt idx="277">
                  <c:v>996.54</c:v>
                </c:pt>
                <c:pt idx="278">
                  <c:v>1000.49</c:v>
                </c:pt>
                <c:pt idx="279">
                  <c:v>992.53</c:v>
                </c:pt>
                <c:pt idx="280">
                  <c:v>991.27</c:v>
                </c:pt>
                <c:pt idx="281">
                  <c:v>995.65</c:v>
                </c:pt>
                <c:pt idx="282">
                  <c:v>991.78</c:v>
                </c:pt>
                <c:pt idx="283">
                  <c:v>995.59</c:v>
                </c:pt>
                <c:pt idx="284">
                  <c:v>999.65</c:v>
                </c:pt>
                <c:pt idx="285">
                  <c:v>995.78</c:v>
                </c:pt>
                <c:pt idx="286">
                  <c:v>981.17</c:v>
                </c:pt>
                <c:pt idx="287">
                  <c:v>993.62</c:v>
                </c:pt>
                <c:pt idx="288">
                  <c:v>1003.3</c:v>
                </c:pt>
                <c:pt idx="289">
                  <c:v>1007.47</c:v>
                </c:pt>
                <c:pt idx="290">
                  <c:v>1013.63</c:v>
                </c:pt>
                <c:pt idx="291">
                  <c:v>1027.1600000000001</c:v>
                </c:pt>
                <c:pt idx="292">
                  <c:v>1007.07</c:v>
                </c:pt>
                <c:pt idx="293">
                  <c:v>1028.3399999999999</c:v>
                </c:pt>
                <c:pt idx="294">
                  <c:v>1032.56</c:v>
                </c:pt>
                <c:pt idx="295">
                  <c:v>1030.79</c:v>
                </c:pt>
                <c:pt idx="296">
                  <c:v>1028.8900000000001</c:v>
                </c:pt>
                <c:pt idx="297">
                  <c:v>1042.08</c:v>
                </c:pt>
                <c:pt idx="298">
                  <c:v>1050.22</c:v>
                </c:pt>
                <c:pt idx="299">
                  <c:v>1057.67</c:v>
                </c:pt>
                <c:pt idx="300">
                  <c:v>1063.8900000000001</c:v>
                </c:pt>
                <c:pt idx="301">
                  <c:v>1064.29</c:v>
                </c:pt>
                <c:pt idx="302">
                  <c:v>1062.3699999999999</c:v>
                </c:pt>
                <c:pt idx="303">
                  <c:v>1064.9100000000001</c:v>
                </c:pt>
                <c:pt idx="304">
                  <c:v>1061.3599999999999</c:v>
                </c:pt>
                <c:pt idx="305">
                  <c:v>1057.94</c:v>
                </c:pt>
                <c:pt idx="306">
                  <c:v>1057.8</c:v>
                </c:pt>
                <c:pt idx="307">
                  <c:v>1050.54</c:v>
                </c:pt>
                <c:pt idx="308">
                  <c:v>1053.8699999999999</c:v>
                </c:pt>
                <c:pt idx="309">
                  <c:v>1041.51</c:v>
                </c:pt>
                <c:pt idx="310">
                  <c:v>1043.23</c:v>
                </c:pt>
                <c:pt idx="311">
                  <c:v>1032.33</c:v>
                </c:pt>
                <c:pt idx="312">
                  <c:v>1050.7</c:v>
                </c:pt>
                <c:pt idx="313">
                  <c:v>1056.8900000000001</c:v>
                </c:pt>
                <c:pt idx="314">
                  <c:v>1056.0999999999999</c:v>
                </c:pt>
                <c:pt idx="315">
                  <c:v>1058.8599999999999</c:v>
                </c:pt>
                <c:pt idx="316">
                  <c:v>1058.8599999999999</c:v>
                </c:pt>
                <c:pt idx="317">
                  <c:v>1071.73</c:v>
                </c:pt>
                <c:pt idx="318">
                  <c:v>1066.1199999999999</c:v>
                </c:pt>
                <c:pt idx="319">
                  <c:v>1063.45</c:v>
                </c:pt>
                <c:pt idx="320">
                  <c:v>1062.9000000000001</c:v>
                </c:pt>
                <c:pt idx="321">
                  <c:v>1056.74</c:v>
                </c:pt>
                <c:pt idx="322">
                  <c:v>1064.3800000000001</c:v>
                </c:pt>
                <c:pt idx="323">
                  <c:v>1065.69</c:v>
                </c:pt>
                <c:pt idx="324">
                  <c:v>1072.04</c:v>
                </c:pt>
                <c:pt idx="325">
                  <c:v>1085.4100000000001</c:v>
                </c:pt>
                <c:pt idx="326">
                  <c:v>1077.71</c:v>
                </c:pt>
                <c:pt idx="327">
                  <c:v>1061.97</c:v>
                </c:pt>
                <c:pt idx="328">
                  <c:v>1055.94</c:v>
                </c:pt>
                <c:pt idx="329">
                  <c:v>1069.1300000000001</c:v>
                </c:pt>
                <c:pt idx="330">
                  <c:v>1073.31</c:v>
                </c:pt>
                <c:pt idx="331">
                  <c:v>1085</c:v>
                </c:pt>
                <c:pt idx="332">
                  <c:v>1084.1400000000001</c:v>
                </c:pt>
                <c:pt idx="333">
                  <c:v>1092.33</c:v>
                </c:pt>
                <c:pt idx="334">
                  <c:v>1090.68</c:v>
                </c:pt>
                <c:pt idx="335">
                  <c:v>1076.45</c:v>
                </c:pt>
                <c:pt idx="336">
                  <c:v>1085.1400000000001</c:v>
                </c:pt>
                <c:pt idx="337">
                  <c:v>1077.01</c:v>
                </c:pt>
                <c:pt idx="338">
                  <c:v>1082.1199999999999</c:v>
                </c:pt>
                <c:pt idx="339">
                  <c:v>1073.8499999999999</c:v>
                </c:pt>
                <c:pt idx="340">
                  <c:v>1092.3900000000001</c:v>
                </c:pt>
                <c:pt idx="341">
                  <c:v>1088.73</c:v>
                </c:pt>
                <c:pt idx="342">
                  <c:v>1070.8399999999999</c:v>
                </c:pt>
                <c:pt idx="343">
                  <c:v>1065.76</c:v>
                </c:pt>
                <c:pt idx="344">
                  <c:v>1069.82</c:v>
                </c:pt>
                <c:pt idx="345">
                  <c:v>1078.8499999999999</c:v>
                </c:pt>
                <c:pt idx="346">
                  <c:v>1060.43</c:v>
                </c:pt>
                <c:pt idx="347">
                  <c:v>1077.22</c:v>
                </c:pt>
                <c:pt idx="348">
                  <c:v>1096.96</c:v>
                </c:pt>
                <c:pt idx="349">
                  <c:v>1090.97</c:v>
                </c:pt>
                <c:pt idx="350">
                  <c:v>1089.67</c:v>
                </c:pt>
                <c:pt idx="351">
                  <c:v>1098.8699999999999</c:v>
                </c:pt>
                <c:pt idx="352">
                  <c:v>1112.8599999999999</c:v>
                </c:pt>
                <c:pt idx="353">
                  <c:v>1106.5999999999999</c:v>
                </c:pt>
                <c:pt idx="354">
                  <c:v>1122.8900000000001</c:v>
                </c:pt>
                <c:pt idx="355">
                  <c:v>1124.04</c:v>
                </c:pt>
                <c:pt idx="356">
                  <c:v>1124.54</c:v>
                </c:pt>
                <c:pt idx="357">
                  <c:v>1133.48</c:v>
                </c:pt>
                <c:pt idx="358">
                  <c:v>1131.25</c:v>
                </c:pt>
                <c:pt idx="359">
                  <c:v>1129.01</c:v>
                </c:pt>
                <c:pt idx="360">
                  <c:v>1128.53</c:v>
                </c:pt>
                <c:pt idx="361">
                  <c:v>1126.8900000000001</c:v>
                </c:pt>
                <c:pt idx="362">
                  <c:v>1128.6400000000001</c:v>
                </c:pt>
                <c:pt idx="363">
                  <c:v>1137.9100000000001</c:v>
                </c:pt>
                <c:pt idx="364">
                  <c:v>1128.03</c:v>
                </c:pt>
                <c:pt idx="365">
                  <c:v>1128.5999999999999</c:v>
                </c:pt>
                <c:pt idx="366">
                  <c:v>1120.6500000000001</c:v>
                </c:pt>
                <c:pt idx="367">
                  <c:v>1106.74</c:v>
                </c:pt>
                <c:pt idx="368">
                  <c:v>1116.6099999999999</c:v>
                </c:pt>
                <c:pt idx="369">
                  <c:v>1124.33</c:v>
                </c:pt>
                <c:pt idx="370">
                  <c:v>1133.1400000000001</c:v>
                </c:pt>
                <c:pt idx="371">
                  <c:v>1132.47</c:v>
                </c:pt>
                <c:pt idx="372">
                  <c:v>1140.03</c:v>
                </c:pt>
                <c:pt idx="373">
                  <c:v>1129.33</c:v>
                </c:pt>
                <c:pt idx="374">
                  <c:v>1130.0899999999999</c:v>
                </c:pt>
                <c:pt idx="375">
                  <c:v>1120.96</c:v>
                </c:pt>
                <c:pt idx="376">
                  <c:v>1131.51</c:v>
                </c:pt>
                <c:pt idx="377">
                  <c:v>1137.06</c:v>
                </c:pt>
                <c:pt idx="378">
                  <c:v>1143.0899999999999</c:v>
                </c:pt>
                <c:pt idx="379">
                  <c:v>1142.3800000000001</c:v>
                </c:pt>
                <c:pt idx="380">
                  <c:v>1140.6500000000001</c:v>
                </c:pt>
                <c:pt idx="381">
                  <c:v>1120.96</c:v>
                </c:pt>
                <c:pt idx="382">
                  <c:v>1133.96</c:v>
                </c:pt>
                <c:pt idx="383">
                  <c:v>1145.07</c:v>
                </c:pt>
                <c:pt idx="384">
                  <c:v>1145.71</c:v>
                </c:pt>
                <c:pt idx="385">
                  <c:v>1153.1099999999999</c:v>
                </c:pt>
                <c:pt idx="386">
                  <c:v>1144.44</c:v>
                </c:pt>
                <c:pt idx="387">
                  <c:v>1131.03</c:v>
                </c:pt>
                <c:pt idx="388">
                  <c:v>1104.02</c:v>
                </c:pt>
                <c:pt idx="389">
                  <c:v>1119.5</c:v>
                </c:pt>
                <c:pt idx="390">
                  <c:v>1131.8800000000001</c:v>
                </c:pt>
                <c:pt idx="391">
                  <c:v>1132.45</c:v>
                </c:pt>
                <c:pt idx="392">
                  <c:v>1131.8800000000001</c:v>
                </c:pt>
                <c:pt idx="393">
                  <c:v>1137.58</c:v>
                </c:pt>
                <c:pt idx="394">
                  <c:v>1133.3699999999999</c:v>
                </c:pt>
                <c:pt idx="395">
                  <c:v>1131.8399999999999</c:v>
                </c:pt>
                <c:pt idx="396">
                  <c:v>1138.3800000000001</c:v>
                </c:pt>
                <c:pt idx="397">
                  <c:v>1134.28</c:v>
                </c:pt>
                <c:pt idx="398">
                  <c:v>1142.78</c:v>
                </c:pt>
                <c:pt idx="399">
                  <c:v>1141.8800000000001</c:v>
                </c:pt>
                <c:pt idx="400">
                  <c:v>1149.05</c:v>
                </c:pt>
                <c:pt idx="401">
                  <c:v>1148.33</c:v>
                </c:pt>
                <c:pt idx="402">
                  <c:v>1145.55</c:v>
                </c:pt>
                <c:pt idx="403">
                  <c:v>1147.45</c:v>
                </c:pt>
                <c:pt idx="404">
                  <c:v>1154.31</c:v>
                </c:pt>
                <c:pt idx="405">
                  <c:v>1154.53</c:v>
                </c:pt>
                <c:pt idx="406">
                  <c:v>1158.42</c:v>
                </c:pt>
                <c:pt idx="407">
                  <c:v>1159</c:v>
                </c:pt>
                <c:pt idx="408">
                  <c:v>1149.9100000000001</c:v>
                </c:pt>
                <c:pt idx="409">
                  <c:v>1151.73</c:v>
                </c:pt>
                <c:pt idx="410">
                  <c:v>1153.3499999999999</c:v>
                </c:pt>
                <c:pt idx="411">
                  <c:v>1132.56</c:v>
                </c:pt>
                <c:pt idx="412">
                  <c:v>1133.18</c:v>
                </c:pt>
                <c:pt idx="413">
                  <c:v>1149.01</c:v>
                </c:pt>
                <c:pt idx="414">
                  <c:v>1150.6300000000001</c:v>
                </c:pt>
                <c:pt idx="415">
                  <c:v>1155.74</c:v>
                </c:pt>
                <c:pt idx="416">
                  <c:v>1157.8699999999999</c:v>
                </c:pt>
                <c:pt idx="417">
                  <c:v>1164.58</c:v>
                </c:pt>
                <c:pt idx="418">
                  <c:v>1158.97</c:v>
                </c:pt>
                <c:pt idx="419">
                  <c:v>1141.8599999999999</c:v>
                </c:pt>
                <c:pt idx="420">
                  <c:v>1150.94</c:v>
                </c:pt>
                <c:pt idx="421">
                  <c:v>1168.75</c:v>
                </c:pt>
                <c:pt idx="422">
                  <c:v>1161.8599999999999</c:v>
                </c:pt>
                <c:pt idx="423">
                  <c:v>1175.03</c:v>
                </c:pt>
                <c:pt idx="424">
                  <c:v>1166.08</c:v>
                </c:pt>
                <c:pt idx="425">
                  <c:v>1162.44</c:v>
                </c:pt>
                <c:pt idx="426">
                  <c:v>1153.07</c:v>
                </c:pt>
                <c:pt idx="427">
                  <c:v>1152.02</c:v>
                </c:pt>
                <c:pt idx="428">
                  <c:v>1149.8399999999999</c:v>
                </c:pt>
                <c:pt idx="429">
                  <c:v>1147.02</c:v>
                </c:pt>
                <c:pt idx="430">
                  <c:v>1150.49</c:v>
                </c:pt>
                <c:pt idx="431">
                  <c:v>1149.67</c:v>
                </c:pt>
                <c:pt idx="432">
                  <c:v>1141.17</c:v>
                </c:pt>
                <c:pt idx="433">
                  <c:v>1114.32</c:v>
                </c:pt>
                <c:pt idx="434">
                  <c:v>1120.47</c:v>
                </c:pt>
                <c:pt idx="435">
                  <c:v>1139.68</c:v>
                </c:pt>
                <c:pt idx="436">
                  <c:v>1157.6400000000001</c:v>
                </c:pt>
                <c:pt idx="437">
                  <c:v>1155</c:v>
                </c:pt>
                <c:pt idx="438">
                  <c:v>1159.1400000000001</c:v>
                </c:pt>
                <c:pt idx="439">
                  <c:v>1151.1400000000001</c:v>
                </c:pt>
                <c:pt idx="440">
                  <c:v>1154</c:v>
                </c:pt>
                <c:pt idx="441">
                  <c:v>1163.32</c:v>
                </c:pt>
                <c:pt idx="442">
                  <c:v>1164.43</c:v>
                </c:pt>
                <c:pt idx="443">
                  <c:v>1168.1199999999999</c:v>
                </c:pt>
                <c:pt idx="444">
                  <c:v>1174.1199999999999</c:v>
                </c:pt>
                <c:pt idx="445">
                  <c:v>1154.81</c:v>
                </c:pt>
                <c:pt idx="446">
                  <c:v>1161.17</c:v>
                </c:pt>
                <c:pt idx="447">
                  <c:v>1167.3499999999999</c:v>
                </c:pt>
                <c:pt idx="448">
                  <c:v>1173.03</c:v>
                </c:pt>
                <c:pt idx="449">
                  <c:v>1175.47</c:v>
                </c:pt>
                <c:pt idx="450">
                  <c:v>1184.29</c:v>
                </c:pt>
                <c:pt idx="451">
                  <c:v>1200.02</c:v>
                </c:pt>
                <c:pt idx="452">
                  <c:v>1197.57</c:v>
                </c:pt>
                <c:pt idx="453">
                  <c:v>1204.17</c:v>
                </c:pt>
                <c:pt idx="454">
                  <c:v>1207.0899999999999</c:v>
                </c:pt>
                <c:pt idx="455">
                  <c:v>1217.47</c:v>
                </c:pt>
                <c:pt idx="456">
                  <c:v>1213.92</c:v>
                </c:pt>
                <c:pt idx="457">
                  <c:v>1217.71</c:v>
                </c:pt>
                <c:pt idx="458">
                  <c:v>1215.0999999999999</c:v>
                </c:pt>
                <c:pt idx="459">
                  <c:v>1215.74</c:v>
                </c:pt>
                <c:pt idx="460">
                  <c:v>1211.8699999999999</c:v>
                </c:pt>
                <c:pt idx="461">
                  <c:v>1202.0899999999999</c:v>
                </c:pt>
                <c:pt idx="462">
                  <c:v>1192.78</c:v>
                </c:pt>
                <c:pt idx="463">
                  <c:v>1210.83</c:v>
                </c:pt>
                <c:pt idx="464">
                  <c:v>1207.07</c:v>
                </c:pt>
                <c:pt idx="465">
                  <c:v>1216.25</c:v>
                </c:pt>
                <c:pt idx="466">
                  <c:v>1224.69</c:v>
                </c:pt>
                <c:pt idx="467">
                  <c:v>1232.48</c:v>
                </c:pt>
                <c:pt idx="468">
                  <c:v>1237.3800000000001</c:v>
                </c:pt>
                <c:pt idx="469">
                  <c:v>1227.03</c:v>
                </c:pt>
                <c:pt idx="470">
                  <c:v>1232.26</c:v>
                </c:pt>
                <c:pt idx="471">
                  <c:v>1234.83</c:v>
                </c:pt>
                <c:pt idx="472">
                  <c:v>1233.43</c:v>
                </c:pt>
                <c:pt idx="473">
                  <c:v>1233.24</c:v>
                </c:pt>
                <c:pt idx="474">
                  <c:v>1236.99</c:v>
                </c:pt>
                <c:pt idx="475">
                  <c:v>1235.6099999999999</c:v>
                </c:pt>
                <c:pt idx="476">
                  <c:v>1220.04</c:v>
                </c:pt>
                <c:pt idx="477">
                  <c:v>1222.8</c:v>
                </c:pt>
                <c:pt idx="478">
                  <c:v>1225.92</c:v>
                </c:pt>
                <c:pt idx="479">
                  <c:v>1217.8499999999999</c:v>
                </c:pt>
                <c:pt idx="480">
                  <c:v>1212.08</c:v>
                </c:pt>
                <c:pt idx="481">
                  <c:v>1213.72</c:v>
                </c:pt>
                <c:pt idx="482">
                  <c:v>1174.93</c:v>
                </c:pt>
                <c:pt idx="483">
                  <c:v>1188.29</c:v>
                </c:pt>
                <c:pt idx="484">
                  <c:v>1181.27</c:v>
                </c:pt>
                <c:pt idx="485">
                  <c:v>1189.68</c:v>
                </c:pt>
                <c:pt idx="486">
                  <c:v>1178.29</c:v>
                </c:pt>
                <c:pt idx="487">
                  <c:v>1174.74</c:v>
                </c:pt>
                <c:pt idx="488">
                  <c:v>1170.18</c:v>
                </c:pt>
                <c:pt idx="489">
                  <c:v>1199.44</c:v>
                </c:pt>
                <c:pt idx="490">
                  <c:v>1197.92</c:v>
                </c:pt>
                <c:pt idx="491">
                  <c:v>1188.32</c:v>
                </c:pt>
                <c:pt idx="492">
                  <c:v>1184.8900000000001</c:v>
                </c:pt>
                <c:pt idx="493">
                  <c:v>1175.56</c:v>
                </c:pt>
                <c:pt idx="494">
                  <c:v>1159.8599999999999</c:v>
                </c:pt>
                <c:pt idx="495">
                  <c:v>1153.6099999999999</c:v>
                </c:pt>
                <c:pt idx="496">
                  <c:v>1177.6099999999999</c:v>
                </c:pt>
                <c:pt idx="497">
                  <c:v>1168.46</c:v>
                </c:pt>
                <c:pt idx="498">
                  <c:v>1160.73</c:v>
                </c:pt>
                <c:pt idx="499">
                  <c:v>1185.26</c:v>
                </c:pt>
                <c:pt idx="500">
                  <c:v>1185.8800000000001</c:v>
                </c:pt>
                <c:pt idx="501">
                  <c:v>1195.42</c:v>
                </c:pt>
                <c:pt idx="502">
                  <c:v>1200.3</c:v>
                </c:pt>
                <c:pt idx="503">
                  <c:v>1204.76</c:v>
                </c:pt>
                <c:pt idx="504">
                  <c:v>1199.3399999999999</c:v>
                </c:pt>
                <c:pt idx="505">
                  <c:v>1201.43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D9-4290-BF3F-6ED8AF651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88582719"/>
        <c:axId val="1688577311"/>
      </c:lineChart>
      <c:dateAx>
        <c:axId val="1688582719"/>
        <c:scaling>
          <c:orientation val="minMax"/>
        </c:scaling>
        <c:delete val="1"/>
        <c:axPos val="b"/>
        <c:numFmt formatCode="[$-414]mmm\.\ yy;@" sourceLinked="0"/>
        <c:majorTickMark val="out"/>
        <c:minorTickMark val="none"/>
        <c:tickLblPos val="nextTo"/>
        <c:crossAx val="1688577311"/>
        <c:crosses val="autoZero"/>
        <c:auto val="1"/>
        <c:lblOffset val="100"/>
        <c:baseTimeUnit val="days"/>
        <c:majorUnit val="3"/>
        <c:majorTimeUnit val="months"/>
      </c:dateAx>
      <c:valAx>
        <c:axId val="1688577311"/>
        <c:scaling>
          <c:orientation val="minMax"/>
          <c:max val="1299"/>
          <c:min val="500"/>
        </c:scaling>
        <c:delete val="1"/>
        <c:axPos val="l"/>
        <c:numFmt formatCode="#,##0" sourceLinked="0"/>
        <c:majorTickMark val="none"/>
        <c:minorTickMark val="none"/>
        <c:tickLblPos val="nextTo"/>
        <c:crossAx val="16885827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60580126382611"/>
          <c:y val="3.6712552539420663E-2"/>
          <c:w val="0.74008641820629217"/>
          <c:h val="0.926574894921158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'Grafer Q4'!$B$4</c:f>
              <c:strCache>
                <c:ptCount val="1"/>
                <c:pt idx="0">
                  <c:v>Nye antall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rgbClr val="D45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FC1-4603-9D0A-6BC42F152018}"/>
              </c:ext>
            </c:extLst>
          </c:dPt>
          <c:dPt>
            <c:idx val="14"/>
            <c:invertIfNegative val="0"/>
            <c:bubble3D val="0"/>
            <c:spPr>
              <a:solidFill>
                <a:srgbClr val="D45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FC1-4603-9D0A-6BC42F15201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useo Sans Rounded 500" panose="02000000000000000000" pitchFamily="50" charset="0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'Grafer Q4'!$A$5:$A$19</c:f>
              <c:strCache>
                <c:ptCount val="15"/>
                <c:pt idx="0">
                  <c:v>SALMON EVOLUTION</c:v>
                </c:pt>
                <c:pt idx="1">
                  <c:v>KAHOOT! </c:v>
                </c:pt>
                <c:pt idx="2">
                  <c:v>ARENDALS FOSSEK</c:v>
                </c:pt>
                <c:pt idx="3">
                  <c:v>STOREBRAND </c:v>
                </c:pt>
                <c:pt idx="4">
                  <c:v>MOWI </c:v>
                </c:pt>
                <c:pt idx="5">
                  <c:v>FRONTLINE LTD</c:v>
                </c:pt>
                <c:pt idx="6">
                  <c:v>AKER BP </c:v>
                </c:pt>
                <c:pt idx="7">
                  <c:v>LERØY SEAFOOD</c:v>
                </c:pt>
                <c:pt idx="8">
                  <c:v>DESERT CONTROL</c:v>
                </c:pt>
                <c:pt idx="9">
                  <c:v>ICE Group </c:v>
                </c:pt>
                <c:pt idx="10">
                  <c:v>PEXIP HOLD </c:v>
                </c:pt>
                <c:pt idx="11">
                  <c:v>TELENOR </c:v>
                </c:pt>
                <c:pt idx="12">
                  <c:v>HAV GROUP </c:v>
                </c:pt>
                <c:pt idx="13">
                  <c:v>EDDA WIND</c:v>
                </c:pt>
                <c:pt idx="14">
                  <c:v>AUTOSTORE</c:v>
                </c:pt>
              </c:strCache>
            </c:strRef>
          </c:cat>
          <c:val>
            <c:numRef>
              <c:f>'Grafer Q4'!$B$5:$B$19</c:f>
              <c:numCache>
                <c:formatCode>_-* #\ ##0_-;\-* #\ ##0_-;_-* "-"??_-;_-@_-</c:formatCode>
                <c:ptCount val="15"/>
                <c:pt idx="0">
                  <c:v>889</c:v>
                </c:pt>
                <c:pt idx="1">
                  <c:v>894</c:v>
                </c:pt>
                <c:pt idx="2">
                  <c:v>896</c:v>
                </c:pt>
                <c:pt idx="3">
                  <c:v>988</c:v>
                </c:pt>
                <c:pt idx="4">
                  <c:v>1046</c:v>
                </c:pt>
                <c:pt idx="5">
                  <c:v>1128</c:v>
                </c:pt>
                <c:pt idx="6">
                  <c:v>1129</c:v>
                </c:pt>
                <c:pt idx="7">
                  <c:v>1358</c:v>
                </c:pt>
                <c:pt idx="8">
                  <c:v>1385</c:v>
                </c:pt>
                <c:pt idx="9">
                  <c:v>1825</c:v>
                </c:pt>
                <c:pt idx="10">
                  <c:v>2155</c:v>
                </c:pt>
                <c:pt idx="11">
                  <c:v>2550</c:v>
                </c:pt>
                <c:pt idx="12">
                  <c:v>3261</c:v>
                </c:pt>
                <c:pt idx="13">
                  <c:v>5008</c:v>
                </c:pt>
                <c:pt idx="14">
                  <c:v>6710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C1-4603-9D0A-6BC42F1520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axId val="1041889536"/>
        <c:axId val="1041895360"/>
      </c:barChart>
      <c:catAx>
        <c:axId val="1041889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1041895360"/>
        <c:crosses val="autoZero"/>
        <c:auto val="1"/>
        <c:lblAlgn val="ctr"/>
        <c:lblOffset val="100"/>
        <c:noMultiLvlLbl val="0"/>
      </c:catAx>
      <c:valAx>
        <c:axId val="1041895360"/>
        <c:scaling>
          <c:orientation val="minMax"/>
          <c:max val="7000"/>
        </c:scaling>
        <c:delete val="1"/>
        <c:axPos val="b"/>
        <c:numFmt formatCode="_-* #\ ##0_-;\-* #\ ##0_-;_-* &quot;-&quot;??_-;_-@_-" sourceLinked="1"/>
        <c:majorTickMark val="none"/>
        <c:minorTickMark val="none"/>
        <c:tickLblPos val="nextTo"/>
        <c:crossAx val="1041889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'Grafer Q4'!$B$23</c:f>
              <c:strCache>
                <c:ptCount val="1"/>
                <c:pt idx="0">
                  <c:v>Endr Q4 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useo Sans Rounded 500" panose="02000000000000000000" pitchFamily="50" charset="0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'Grafer Q4'!$A$24:$A$29</c:f>
              <c:strCache>
                <c:ptCount val="6"/>
                <c:pt idx="0">
                  <c:v>REC SILICON ASA</c:v>
                </c:pt>
                <c:pt idx="1">
                  <c:v>Anora Gr. Plc</c:v>
                </c:pt>
                <c:pt idx="2">
                  <c:v>Kongsberg AM</c:v>
                </c:pt>
                <c:pt idx="3">
                  <c:v>NEL ASA</c:v>
                </c:pt>
                <c:pt idx="4">
                  <c:v>Aker Solution</c:v>
                </c:pt>
                <c:pt idx="5">
                  <c:v>ORKLA ASA A-AKSJER</c:v>
                </c:pt>
              </c:strCache>
            </c:strRef>
          </c:cat>
          <c:val>
            <c:numRef>
              <c:f>'Grafer Q4'!$B$24:$B$29</c:f>
              <c:numCache>
                <c:formatCode>General</c:formatCode>
                <c:ptCount val="6"/>
                <c:pt idx="0">
                  <c:v>-3739</c:v>
                </c:pt>
                <c:pt idx="1">
                  <c:v>-1829</c:v>
                </c:pt>
                <c:pt idx="2">
                  <c:v>-1749</c:v>
                </c:pt>
                <c:pt idx="3">
                  <c:v>-1345</c:v>
                </c:pt>
                <c:pt idx="4">
                  <c:v>-1242</c:v>
                </c:pt>
                <c:pt idx="5">
                  <c:v>-1075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99-4A5C-8683-7EEBB95064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-27"/>
        <c:axId val="438614976"/>
        <c:axId val="438613728"/>
      </c:barChart>
      <c:catAx>
        <c:axId val="43861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38613728"/>
        <c:crosses val="autoZero"/>
        <c:auto val="1"/>
        <c:lblAlgn val="ctr"/>
        <c:lblOffset val="100"/>
        <c:noMultiLvlLbl val="0"/>
      </c:catAx>
      <c:valAx>
        <c:axId val="438613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38614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'Grafer Q4'!$B$23</c:f>
              <c:strCache>
                <c:ptCount val="1"/>
                <c:pt idx="0">
                  <c:v>Endr Q4 2021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useo Sans Rounded 500" panose="02000000000000000000" pitchFamily="50" charset="0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'Grafer Q4'!$A$24:$A$28</c:f>
              <c:strCache>
                <c:ptCount val="5"/>
                <c:pt idx="0">
                  <c:v>REC SILICON ASA</c:v>
                </c:pt>
                <c:pt idx="1">
                  <c:v>Kongsberg AM</c:v>
                </c:pt>
                <c:pt idx="2">
                  <c:v>NEL ASA</c:v>
                </c:pt>
                <c:pt idx="3">
                  <c:v>Aker Solution</c:v>
                </c:pt>
                <c:pt idx="4">
                  <c:v>ORKLA ASA A-AKSJER</c:v>
                </c:pt>
              </c:strCache>
            </c:strRef>
          </c:cat>
          <c:val>
            <c:numRef>
              <c:f>'Grafer Q4'!$B$24:$B$28</c:f>
              <c:numCache>
                <c:formatCode>General</c:formatCode>
                <c:ptCount val="5"/>
                <c:pt idx="0">
                  <c:v>-3739</c:v>
                </c:pt>
                <c:pt idx="1">
                  <c:v>-1749</c:v>
                </c:pt>
                <c:pt idx="2">
                  <c:v>-1345</c:v>
                </c:pt>
                <c:pt idx="3">
                  <c:v>-1242</c:v>
                </c:pt>
                <c:pt idx="4">
                  <c:v>-1075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C8-429E-A663-60DF9A61A1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-27"/>
        <c:axId val="438614976"/>
        <c:axId val="438613728"/>
      </c:barChart>
      <c:catAx>
        <c:axId val="43861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38613728"/>
        <c:crosses val="autoZero"/>
        <c:auto val="1"/>
        <c:lblAlgn val="ctr"/>
        <c:lblOffset val="100"/>
        <c:noMultiLvlLbl val="0"/>
      </c:catAx>
      <c:valAx>
        <c:axId val="438613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38614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'OSEBX måned'!$H$3</c:f>
              <c:strCache>
                <c:ptCount val="1"/>
                <c:pt idx="0">
                  <c:v>Månedlg avk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8F1-4CF9-9D06-7C98FABB79EA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8F1-4CF9-9D06-7C98FABB79EA}"/>
              </c:ext>
            </c:extLst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8F1-4CF9-9D06-7C98FABB79EA}"/>
              </c:ext>
            </c:extLst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8F1-4CF9-9D06-7C98FABB79EA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8F1-4CF9-9D06-7C98FABB79EA}"/>
              </c:ext>
            </c:extLst>
          </c:dPt>
          <c:dPt>
            <c:idx val="5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8F1-4CF9-9D06-7C98FABB79EA}"/>
              </c:ext>
            </c:extLst>
          </c:dPt>
          <c:dPt>
            <c:idx val="6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8F1-4CF9-9D06-7C98FABB79EA}"/>
              </c:ext>
            </c:extLst>
          </c:dPt>
          <c:dPt>
            <c:idx val="7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8F1-4CF9-9D06-7C98FABB79EA}"/>
              </c:ext>
            </c:extLst>
          </c:dPt>
          <c:dPt>
            <c:idx val="8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8F1-4CF9-9D06-7C98FABB79EA}"/>
              </c:ext>
            </c:extLst>
          </c:dPt>
          <c:dPt>
            <c:idx val="9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8F1-4CF9-9D06-7C98FABB79EA}"/>
              </c:ext>
            </c:extLst>
          </c:dPt>
          <c:dPt>
            <c:idx val="1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58F1-4CF9-9D06-7C98FABB79EA}"/>
              </c:ext>
            </c:extLst>
          </c:dPt>
          <c:dPt>
            <c:idx val="1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58F1-4CF9-9D06-7C98FABB79EA}"/>
              </c:ext>
            </c:extLst>
          </c:dPt>
          <c:dLbls>
            <c:dLbl>
              <c:idx val="0"/>
              <c:layout>
                <c:manualLayout>
                  <c:x val="-1.3297872340425532E-3"/>
                  <c:y val="-1.2428793371310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F1-4CF9-9D06-7C98FABB79EA}"/>
                </c:ext>
              </c:extLst>
            </c:dLbl>
            <c:dLbl>
              <c:idx val="11"/>
              <c:layout>
                <c:manualLayout>
                  <c:x val="-1.9503320795264669E-16"/>
                  <c:y val="-2.05391544208023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8F1-4CF9-9D06-7C98FABB79EA}"/>
                </c:ext>
              </c:extLst>
            </c:dLbl>
            <c:numFmt formatCode="0.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Museo Sans Rounded 500" panose="02000000000000000000" pitchFamily="50" charset="0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'OSEBX måned'!$G$16:$G$27</c:f>
              <c:numCache>
                <c:formatCode>mmm\-yy</c:formatCode>
                <c:ptCount val="12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</c:numCache>
            </c:numRef>
          </c:cat>
          <c:val>
            <c:numRef>
              <c:f>'OSEBX måned'!$H$16:$H$27</c:f>
              <c:numCache>
                <c:formatCode>0.00%</c:formatCode>
                <c:ptCount val="12"/>
                <c:pt idx="0">
                  <c:v>-7.3000000000000001E-3</c:v>
                </c:pt>
                <c:pt idx="1">
                  <c:v>4.1500000000000002E-2</c:v>
                </c:pt>
                <c:pt idx="2">
                  <c:v>5.1400000000000001E-2</c:v>
                </c:pt>
                <c:pt idx="3">
                  <c:v>1.66E-2</c:v>
                </c:pt>
                <c:pt idx="4">
                  <c:v>2.8000000000000001E-2</c:v>
                </c:pt>
                <c:pt idx="5">
                  <c:v>1.2999999999999999E-2</c:v>
                </c:pt>
                <c:pt idx="6">
                  <c:v>1.1900000000000001E-2</c:v>
                </c:pt>
                <c:pt idx="7">
                  <c:v>6.7000000000000002E-3</c:v>
                </c:pt>
                <c:pt idx="8">
                  <c:v>1.8793897675722038E-2</c:v>
                </c:pt>
                <c:pt idx="9">
                  <c:v>2.5324072482206139E-2</c:v>
                </c:pt>
                <c:pt idx="10">
                  <c:v>-9.64972585053403E-3</c:v>
                </c:pt>
                <c:pt idx="11">
                  <c:v>1.7066377712123382E-2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58F1-4CF9-9D06-7C98FABB79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"/>
        <c:overlap val="-27"/>
        <c:axId val="1217282240"/>
        <c:axId val="1217293888"/>
      </c:barChart>
      <c:dateAx>
        <c:axId val="121728224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1217293888"/>
        <c:crosses val="autoZero"/>
        <c:auto val="1"/>
        <c:lblOffset val="100"/>
        <c:baseTimeUnit val="months"/>
      </c:dateAx>
      <c:valAx>
        <c:axId val="1217293888"/>
        <c:scaling>
          <c:orientation val="minMax"/>
          <c:min val="-2.0000000000000004E-2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1217282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266727536483015E-2"/>
          <c:y val="2.6680144408973414E-2"/>
          <c:w val="0.9627197652492705"/>
          <c:h val="0.94244604316546765"/>
        </c:manualLayout>
      </c:layout>
      <c:lineChart>
        <c:grouping val="standard"/>
        <c:varyColors val="0"/>
        <c:ser>
          <c:idx val="0"/>
          <c:order val="0"/>
          <c:tx>
            <c:strRef>
              <c:f>Simple!$B$4</c:f>
              <c:strCache>
                <c:ptCount val="1"/>
                <c:pt idx="0">
                  <c:v>Close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Simple!$A$5:$A$172</c:f>
              <c:numCache>
                <c:formatCode>yyyy\-mm\-dd</c:formatCode>
                <c:ptCount val="168"/>
                <c:pt idx="0">
                  <c:v>44196</c:v>
                </c:pt>
                <c:pt idx="1">
                  <c:v>44200</c:v>
                </c:pt>
                <c:pt idx="2">
                  <c:v>44201</c:v>
                </c:pt>
                <c:pt idx="3">
                  <c:v>44202</c:v>
                </c:pt>
                <c:pt idx="4">
                  <c:v>44203</c:v>
                </c:pt>
                <c:pt idx="5">
                  <c:v>44204</c:v>
                </c:pt>
                <c:pt idx="6">
                  <c:v>44207</c:v>
                </c:pt>
                <c:pt idx="7">
                  <c:v>44208</c:v>
                </c:pt>
                <c:pt idx="8">
                  <c:v>44209</c:v>
                </c:pt>
                <c:pt idx="9">
                  <c:v>44210</c:v>
                </c:pt>
                <c:pt idx="10">
                  <c:v>44211</c:v>
                </c:pt>
                <c:pt idx="11">
                  <c:v>44214</c:v>
                </c:pt>
                <c:pt idx="12">
                  <c:v>44215</c:v>
                </c:pt>
                <c:pt idx="13">
                  <c:v>44216</c:v>
                </c:pt>
                <c:pt idx="14">
                  <c:v>44217</c:v>
                </c:pt>
                <c:pt idx="15">
                  <c:v>44218</c:v>
                </c:pt>
                <c:pt idx="16">
                  <c:v>44221</c:v>
                </c:pt>
                <c:pt idx="17">
                  <c:v>44222</c:v>
                </c:pt>
                <c:pt idx="18">
                  <c:v>44223</c:v>
                </c:pt>
                <c:pt idx="19">
                  <c:v>44224</c:v>
                </c:pt>
                <c:pt idx="20">
                  <c:v>44225</c:v>
                </c:pt>
                <c:pt idx="21">
                  <c:v>44228</c:v>
                </c:pt>
                <c:pt idx="22">
                  <c:v>44229</c:v>
                </c:pt>
                <c:pt idx="23">
                  <c:v>44230</c:v>
                </c:pt>
                <c:pt idx="24">
                  <c:v>44231</c:v>
                </c:pt>
                <c:pt idx="25">
                  <c:v>44232</c:v>
                </c:pt>
                <c:pt idx="26">
                  <c:v>44235</c:v>
                </c:pt>
                <c:pt idx="27">
                  <c:v>44236</c:v>
                </c:pt>
                <c:pt idx="28">
                  <c:v>44237</c:v>
                </c:pt>
                <c:pt idx="29">
                  <c:v>44238</c:v>
                </c:pt>
                <c:pt idx="30">
                  <c:v>44239</c:v>
                </c:pt>
                <c:pt idx="31">
                  <c:v>44242</c:v>
                </c:pt>
                <c:pt idx="32">
                  <c:v>44243</c:v>
                </c:pt>
                <c:pt idx="33">
                  <c:v>44244</c:v>
                </c:pt>
                <c:pt idx="34">
                  <c:v>44245</c:v>
                </c:pt>
                <c:pt idx="35">
                  <c:v>44246</c:v>
                </c:pt>
                <c:pt idx="36">
                  <c:v>44249</c:v>
                </c:pt>
                <c:pt idx="37">
                  <c:v>44250</c:v>
                </c:pt>
                <c:pt idx="38">
                  <c:v>44251</c:v>
                </c:pt>
                <c:pt idx="39">
                  <c:v>44252</c:v>
                </c:pt>
                <c:pt idx="40">
                  <c:v>44253</c:v>
                </c:pt>
                <c:pt idx="41">
                  <c:v>44256</c:v>
                </c:pt>
                <c:pt idx="42">
                  <c:v>44257</c:v>
                </c:pt>
                <c:pt idx="43">
                  <c:v>44258</c:v>
                </c:pt>
                <c:pt idx="44">
                  <c:v>44259</c:v>
                </c:pt>
                <c:pt idx="45">
                  <c:v>44260</c:v>
                </c:pt>
                <c:pt idx="46">
                  <c:v>44263</c:v>
                </c:pt>
                <c:pt idx="47">
                  <c:v>44264</c:v>
                </c:pt>
                <c:pt idx="48">
                  <c:v>44265</c:v>
                </c:pt>
                <c:pt idx="49">
                  <c:v>44266</c:v>
                </c:pt>
                <c:pt idx="50">
                  <c:v>44267</c:v>
                </c:pt>
                <c:pt idx="51">
                  <c:v>44270</c:v>
                </c:pt>
                <c:pt idx="52">
                  <c:v>44271</c:v>
                </c:pt>
                <c:pt idx="53">
                  <c:v>44272</c:v>
                </c:pt>
                <c:pt idx="54">
                  <c:v>44273</c:v>
                </c:pt>
                <c:pt idx="55">
                  <c:v>44274</c:v>
                </c:pt>
                <c:pt idx="56">
                  <c:v>44277</c:v>
                </c:pt>
                <c:pt idx="57">
                  <c:v>44278</c:v>
                </c:pt>
                <c:pt idx="58">
                  <c:v>44279</c:v>
                </c:pt>
                <c:pt idx="59">
                  <c:v>44280</c:v>
                </c:pt>
                <c:pt idx="60">
                  <c:v>44281</c:v>
                </c:pt>
                <c:pt idx="61">
                  <c:v>44284</c:v>
                </c:pt>
                <c:pt idx="62">
                  <c:v>44285</c:v>
                </c:pt>
                <c:pt idx="63">
                  <c:v>44286</c:v>
                </c:pt>
                <c:pt idx="64">
                  <c:v>44287</c:v>
                </c:pt>
                <c:pt idx="65">
                  <c:v>44292</c:v>
                </c:pt>
                <c:pt idx="66">
                  <c:v>44293</c:v>
                </c:pt>
                <c:pt idx="67">
                  <c:v>44294</c:v>
                </c:pt>
                <c:pt idx="68">
                  <c:v>44295</c:v>
                </c:pt>
                <c:pt idx="69">
                  <c:v>44298</c:v>
                </c:pt>
                <c:pt idx="70">
                  <c:v>44299</c:v>
                </c:pt>
                <c:pt idx="71">
                  <c:v>44300</c:v>
                </c:pt>
                <c:pt idx="72">
                  <c:v>44301</c:v>
                </c:pt>
                <c:pt idx="73">
                  <c:v>44302</c:v>
                </c:pt>
                <c:pt idx="74">
                  <c:v>44305</c:v>
                </c:pt>
                <c:pt idx="75">
                  <c:v>44306</c:v>
                </c:pt>
                <c:pt idx="76">
                  <c:v>44307</c:v>
                </c:pt>
                <c:pt idx="77">
                  <c:v>44308</c:v>
                </c:pt>
                <c:pt idx="78">
                  <c:v>44309</c:v>
                </c:pt>
                <c:pt idx="79">
                  <c:v>44312</c:v>
                </c:pt>
                <c:pt idx="80">
                  <c:v>44313</c:v>
                </c:pt>
                <c:pt idx="81">
                  <c:v>44314</c:v>
                </c:pt>
                <c:pt idx="82">
                  <c:v>44315</c:v>
                </c:pt>
                <c:pt idx="83">
                  <c:v>44316</c:v>
                </c:pt>
                <c:pt idx="84">
                  <c:v>44319</c:v>
                </c:pt>
                <c:pt idx="85">
                  <c:v>44320</c:v>
                </c:pt>
                <c:pt idx="86">
                  <c:v>44321</c:v>
                </c:pt>
                <c:pt idx="87">
                  <c:v>44322</c:v>
                </c:pt>
                <c:pt idx="88">
                  <c:v>44323</c:v>
                </c:pt>
                <c:pt idx="89">
                  <c:v>44326</c:v>
                </c:pt>
                <c:pt idx="90">
                  <c:v>44327</c:v>
                </c:pt>
                <c:pt idx="91">
                  <c:v>44328</c:v>
                </c:pt>
                <c:pt idx="92">
                  <c:v>44329</c:v>
                </c:pt>
                <c:pt idx="93">
                  <c:v>44330</c:v>
                </c:pt>
                <c:pt idx="94">
                  <c:v>44333</c:v>
                </c:pt>
                <c:pt idx="95">
                  <c:v>44334</c:v>
                </c:pt>
                <c:pt idx="96">
                  <c:v>44335</c:v>
                </c:pt>
                <c:pt idx="97">
                  <c:v>44336</c:v>
                </c:pt>
                <c:pt idx="98">
                  <c:v>44337</c:v>
                </c:pt>
                <c:pt idx="99">
                  <c:v>44340</c:v>
                </c:pt>
                <c:pt idx="100">
                  <c:v>44341</c:v>
                </c:pt>
                <c:pt idx="101">
                  <c:v>44342</c:v>
                </c:pt>
                <c:pt idx="102">
                  <c:v>44343</c:v>
                </c:pt>
                <c:pt idx="103">
                  <c:v>44344</c:v>
                </c:pt>
                <c:pt idx="104">
                  <c:v>44347</c:v>
                </c:pt>
                <c:pt idx="105">
                  <c:v>44348</c:v>
                </c:pt>
                <c:pt idx="106">
                  <c:v>44349</c:v>
                </c:pt>
                <c:pt idx="107">
                  <c:v>44350</c:v>
                </c:pt>
                <c:pt idx="108">
                  <c:v>44351</c:v>
                </c:pt>
                <c:pt idx="109">
                  <c:v>44354</c:v>
                </c:pt>
                <c:pt idx="110">
                  <c:v>44355</c:v>
                </c:pt>
                <c:pt idx="111">
                  <c:v>44356</c:v>
                </c:pt>
                <c:pt idx="112">
                  <c:v>44357</c:v>
                </c:pt>
                <c:pt idx="113">
                  <c:v>44358</c:v>
                </c:pt>
                <c:pt idx="114">
                  <c:v>44361</c:v>
                </c:pt>
                <c:pt idx="115">
                  <c:v>44362</c:v>
                </c:pt>
                <c:pt idx="116">
                  <c:v>44363</c:v>
                </c:pt>
                <c:pt idx="117">
                  <c:v>44364</c:v>
                </c:pt>
                <c:pt idx="118">
                  <c:v>44365</c:v>
                </c:pt>
                <c:pt idx="119">
                  <c:v>44368</c:v>
                </c:pt>
                <c:pt idx="120">
                  <c:v>44369</c:v>
                </c:pt>
                <c:pt idx="121">
                  <c:v>44370</c:v>
                </c:pt>
                <c:pt idx="122">
                  <c:v>44371</c:v>
                </c:pt>
                <c:pt idx="123">
                  <c:v>44372</c:v>
                </c:pt>
                <c:pt idx="124">
                  <c:v>44375</c:v>
                </c:pt>
                <c:pt idx="125">
                  <c:v>44376</c:v>
                </c:pt>
                <c:pt idx="126">
                  <c:v>44377</c:v>
                </c:pt>
                <c:pt idx="127">
                  <c:v>44378</c:v>
                </c:pt>
                <c:pt idx="128">
                  <c:v>44379</c:v>
                </c:pt>
                <c:pt idx="129">
                  <c:v>44382</c:v>
                </c:pt>
                <c:pt idx="130">
                  <c:v>44383</c:v>
                </c:pt>
                <c:pt idx="131">
                  <c:v>44384</c:v>
                </c:pt>
                <c:pt idx="132">
                  <c:v>44385</c:v>
                </c:pt>
                <c:pt idx="133">
                  <c:v>44386</c:v>
                </c:pt>
                <c:pt idx="134">
                  <c:v>44389</c:v>
                </c:pt>
                <c:pt idx="135">
                  <c:v>44390</c:v>
                </c:pt>
                <c:pt idx="136">
                  <c:v>44391</c:v>
                </c:pt>
                <c:pt idx="137">
                  <c:v>44392</c:v>
                </c:pt>
                <c:pt idx="138">
                  <c:v>44393</c:v>
                </c:pt>
                <c:pt idx="139">
                  <c:v>44396</c:v>
                </c:pt>
                <c:pt idx="140">
                  <c:v>44397</c:v>
                </c:pt>
                <c:pt idx="141">
                  <c:v>44398</c:v>
                </c:pt>
                <c:pt idx="142">
                  <c:v>44399</c:v>
                </c:pt>
                <c:pt idx="143">
                  <c:v>44400</c:v>
                </c:pt>
                <c:pt idx="144">
                  <c:v>44403</c:v>
                </c:pt>
                <c:pt idx="145">
                  <c:v>44404</c:v>
                </c:pt>
                <c:pt idx="146">
                  <c:v>44405</c:v>
                </c:pt>
                <c:pt idx="147">
                  <c:v>44406</c:v>
                </c:pt>
                <c:pt idx="148">
                  <c:v>44407</c:v>
                </c:pt>
                <c:pt idx="149">
                  <c:v>44410</c:v>
                </c:pt>
                <c:pt idx="150">
                  <c:v>44411</c:v>
                </c:pt>
                <c:pt idx="151">
                  <c:v>44412</c:v>
                </c:pt>
                <c:pt idx="152">
                  <c:v>44413</c:v>
                </c:pt>
                <c:pt idx="153">
                  <c:v>44414</c:v>
                </c:pt>
                <c:pt idx="154">
                  <c:v>44417</c:v>
                </c:pt>
                <c:pt idx="155">
                  <c:v>44418</c:v>
                </c:pt>
                <c:pt idx="156">
                  <c:v>44419</c:v>
                </c:pt>
                <c:pt idx="157">
                  <c:v>44420</c:v>
                </c:pt>
                <c:pt idx="158">
                  <c:v>44421</c:v>
                </c:pt>
                <c:pt idx="159">
                  <c:v>44424</c:v>
                </c:pt>
                <c:pt idx="160">
                  <c:v>44425</c:v>
                </c:pt>
                <c:pt idx="161">
                  <c:v>44426</c:v>
                </c:pt>
                <c:pt idx="162">
                  <c:v>44427</c:v>
                </c:pt>
                <c:pt idx="163">
                  <c:v>44428</c:v>
                </c:pt>
                <c:pt idx="164">
                  <c:v>44431</c:v>
                </c:pt>
                <c:pt idx="165">
                  <c:v>44432</c:v>
                </c:pt>
                <c:pt idx="166">
                  <c:v>44433</c:v>
                </c:pt>
                <c:pt idx="167">
                  <c:v>44434</c:v>
                </c:pt>
              </c:numCache>
            </c:numRef>
          </c:cat>
          <c:val>
            <c:numRef>
              <c:f>Simple!$B$5:$B$172</c:f>
              <c:numCache>
                <c:formatCode>General</c:formatCode>
                <c:ptCount val="168"/>
                <c:pt idx="0">
                  <c:v>1540.8</c:v>
                </c:pt>
                <c:pt idx="1">
                  <c:v>1510.62</c:v>
                </c:pt>
                <c:pt idx="2">
                  <c:v>1515.39</c:v>
                </c:pt>
                <c:pt idx="3">
                  <c:v>1529.63</c:v>
                </c:pt>
                <c:pt idx="4">
                  <c:v>1537.96</c:v>
                </c:pt>
                <c:pt idx="5">
                  <c:v>1562.22</c:v>
                </c:pt>
                <c:pt idx="6">
                  <c:v>1546.7</c:v>
                </c:pt>
                <c:pt idx="7">
                  <c:v>1559.17</c:v>
                </c:pt>
                <c:pt idx="8">
                  <c:v>1514.87</c:v>
                </c:pt>
                <c:pt idx="9">
                  <c:v>1502.79</c:v>
                </c:pt>
                <c:pt idx="10">
                  <c:v>1504.66</c:v>
                </c:pt>
                <c:pt idx="11">
                  <c:v>1514.87</c:v>
                </c:pt>
                <c:pt idx="12">
                  <c:v>1545.89</c:v>
                </c:pt>
                <c:pt idx="13">
                  <c:v>1526.8</c:v>
                </c:pt>
                <c:pt idx="14">
                  <c:v>1553.72</c:v>
                </c:pt>
                <c:pt idx="15">
                  <c:v>1541.35</c:v>
                </c:pt>
                <c:pt idx="16">
                  <c:v>1508.75</c:v>
                </c:pt>
                <c:pt idx="17">
                  <c:v>1499.98</c:v>
                </c:pt>
                <c:pt idx="18">
                  <c:v>1528.92</c:v>
                </c:pt>
                <c:pt idx="19">
                  <c:v>1538.16</c:v>
                </c:pt>
                <c:pt idx="20">
                  <c:v>1545.12</c:v>
                </c:pt>
                <c:pt idx="21">
                  <c:v>1578.84</c:v>
                </c:pt>
                <c:pt idx="22">
                  <c:v>1588.75</c:v>
                </c:pt>
                <c:pt idx="23">
                  <c:v>1593.07</c:v>
                </c:pt>
                <c:pt idx="24">
                  <c:v>1586.07</c:v>
                </c:pt>
                <c:pt idx="25">
                  <c:v>1593.49</c:v>
                </c:pt>
                <c:pt idx="26">
                  <c:v>1582.91</c:v>
                </c:pt>
                <c:pt idx="27">
                  <c:v>1564.59</c:v>
                </c:pt>
                <c:pt idx="28">
                  <c:v>1580.33</c:v>
                </c:pt>
                <c:pt idx="29">
                  <c:v>1587.07</c:v>
                </c:pt>
                <c:pt idx="30">
                  <c:v>1593.01</c:v>
                </c:pt>
                <c:pt idx="31">
                  <c:v>1581.51</c:v>
                </c:pt>
                <c:pt idx="32">
                  <c:v>1594.11</c:v>
                </c:pt>
                <c:pt idx="33">
                  <c:v>1581.12</c:v>
                </c:pt>
                <c:pt idx="34">
                  <c:v>1583.49</c:v>
                </c:pt>
                <c:pt idx="35">
                  <c:v>1657.73</c:v>
                </c:pt>
                <c:pt idx="36">
                  <c:v>1709.56</c:v>
                </c:pt>
                <c:pt idx="37">
                  <c:v>1711.9</c:v>
                </c:pt>
                <c:pt idx="38">
                  <c:v>1709.91</c:v>
                </c:pt>
                <c:pt idx="39">
                  <c:v>1732.8</c:v>
                </c:pt>
                <c:pt idx="40">
                  <c:v>1687.76</c:v>
                </c:pt>
                <c:pt idx="41">
                  <c:v>1741.82</c:v>
                </c:pt>
                <c:pt idx="42">
                  <c:v>1742.74</c:v>
                </c:pt>
                <c:pt idx="43">
                  <c:v>1746.52</c:v>
                </c:pt>
                <c:pt idx="44">
                  <c:v>1744.73</c:v>
                </c:pt>
                <c:pt idx="45">
                  <c:v>1759.35</c:v>
                </c:pt>
                <c:pt idx="46">
                  <c:v>1797.61</c:v>
                </c:pt>
                <c:pt idx="47">
                  <c:v>1773.24</c:v>
                </c:pt>
                <c:pt idx="48">
                  <c:v>1759.28</c:v>
                </c:pt>
                <c:pt idx="49">
                  <c:v>1732.26</c:v>
                </c:pt>
                <c:pt idx="50">
                  <c:v>1726.71</c:v>
                </c:pt>
                <c:pt idx="51">
                  <c:v>1749.33</c:v>
                </c:pt>
                <c:pt idx="52">
                  <c:v>1745.09</c:v>
                </c:pt>
                <c:pt idx="53">
                  <c:v>1739.64</c:v>
                </c:pt>
                <c:pt idx="54">
                  <c:v>1725.28</c:v>
                </c:pt>
                <c:pt idx="55">
                  <c:v>1707.54</c:v>
                </c:pt>
                <c:pt idx="56">
                  <c:v>1697.38</c:v>
                </c:pt>
                <c:pt idx="57">
                  <c:v>1688.56</c:v>
                </c:pt>
                <c:pt idx="58">
                  <c:v>1690.8</c:v>
                </c:pt>
                <c:pt idx="59">
                  <c:v>1678.52</c:v>
                </c:pt>
                <c:pt idx="60">
                  <c:v>1701.45</c:v>
                </c:pt>
                <c:pt idx="61">
                  <c:v>1722.12</c:v>
                </c:pt>
                <c:pt idx="62">
                  <c:v>1732.67</c:v>
                </c:pt>
                <c:pt idx="63">
                  <c:v>1739.33</c:v>
                </c:pt>
                <c:pt idx="64">
                  <c:v>1739.33</c:v>
                </c:pt>
                <c:pt idx="65">
                  <c:v>1740.38</c:v>
                </c:pt>
                <c:pt idx="66">
                  <c:v>1741.95</c:v>
                </c:pt>
                <c:pt idx="67">
                  <c:v>1740.94</c:v>
                </c:pt>
                <c:pt idx="68">
                  <c:v>1750.93</c:v>
                </c:pt>
                <c:pt idx="69">
                  <c:v>1713.64</c:v>
                </c:pt>
                <c:pt idx="70">
                  <c:v>1729.1</c:v>
                </c:pt>
                <c:pt idx="71">
                  <c:v>1684.61</c:v>
                </c:pt>
                <c:pt idx="72">
                  <c:v>1659.81</c:v>
                </c:pt>
                <c:pt idx="73">
                  <c:v>1676.3</c:v>
                </c:pt>
                <c:pt idx="74">
                  <c:v>1672.3</c:v>
                </c:pt>
                <c:pt idx="75">
                  <c:v>1679.59</c:v>
                </c:pt>
                <c:pt idx="76">
                  <c:v>1669.25</c:v>
                </c:pt>
                <c:pt idx="77">
                  <c:v>1682.09</c:v>
                </c:pt>
                <c:pt idx="78">
                  <c:v>1682.77</c:v>
                </c:pt>
                <c:pt idx="79">
                  <c:v>1714.76</c:v>
                </c:pt>
                <c:pt idx="80">
                  <c:v>1716.99</c:v>
                </c:pt>
                <c:pt idx="81">
                  <c:v>1752.37</c:v>
                </c:pt>
                <c:pt idx="82">
                  <c:v>1714.23</c:v>
                </c:pt>
                <c:pt idx="83">
                  <c:v>1697.52</c:v>
                </c:pt>
                <c:pt idx="84">
                  <c:v>1714.32</c:v>
                </c:pt>
                <c:pt idx="85">
                  <c:v>1760.88</c:v>
                </c:pt>
                <c:pt idx="86">
                  <c:v>1774.3</c:v>
                </c:pt>
                <c:pt idx="87">
                  <c:v>1778.64</c:v>
                </c:pt>
                <c:pt idx="88">
                  <c:v>1799.2</c:v>
                </c:pt>
                <c:pt idx="89">
                  <c:v>1787.55</c:v>
                </c:pt>
                <c:pt idx="90">
                  <c:v>1754.57</c:v>
                </c:pt>
                <c:pt idx="91">
                  <c:v>1714.35</c:v>
                </c:pt>
                <c:pt idx="92">
                  <c:v>1714.35</c:v>
                </c:pt>
                <c:pt idx="93">
                  <c:v>1695.25</c:v>
                </c:pt>
                <c:pt idx="94">
                  <c:v>1695.25</c:v>
                </c:pt>
                <c:pt idx="95">
                  <c:v>1697.48</c:v>
                </c:pt>
                <c:pt idx="96">
                  <c:v>1696.09</c:v>
                </c:pt>
                <c:pt idx="97">
                  <c:v>1736.22</c:v>
                </c:pt>
                <c:pt idx="98">
                  <c:v>1770.89</c:v>
                </c:pt>
                <c:pt idx="99">
                  <c:v>1770.89</c:v>
                </c:pt>
                <c:pt idx="100">
                  <c:v>1753.73</c:v>
                </c:pt>
                <c:pt idx="101">
                  <c:v>1768.9</c:v>
                </c:pt>
                <c:pt idx="102">
                  <c:v>1755.06</c:v>
                </c:pt>
                <c:pt idx="103">
                  <c:v>1787.1</c:v>
                </c:pt>
                <c:pt idx="104">
                  <c:v>1780.78</c:v>
                </c:pt>
                <c:pt idx="105">
                  <c:v>1788.75</c:v>
                </c:pt>
                <c:pt idx="106">
                  <c:v>1831.64</c:v>
                </c:pt>
                <c:pt idx="107">
                  <c:v>1854.49</c:v>
                </c:pt>
                <c:pt idx="108">
                  <c:v>1878.28</c:v>
                </c:pt>
                <c:pt idx="109">
                  <c:v>1868.84</c:v>
                </c:pt>
                <c:pt idx="110">
                  <c:v>1873.79</c:v>
                </c:pt>
                <c:pt idx="111">
                  <c:v>1848.3</c:v>
                </c:pt>
                <c:pt idx="112">
                  <c:v>1826.95</c:v>
                </c:pt>
                <c:pt idx="113">
                  <c:v>1829.65</c:v>
                </c:pt>
                <c:pt idx="114">
                  <c:v>1832.14</c:v>
                </c:pt>
                <c:pt idx="115">
                  <c:v>1825.74</c:v>
                </c:pt>
                <c:pt idx="116">
                  <c:v>1843.44</c:v>
                </c:pt>
                <c:pt idx="117">
                  <c:v>1848.62</c:v>
                </c:pt>
                <c:pt idx="118">
                  <c:v>1850.92</c:v>
                </c:pt>
                <c:pt idx="119">
                  <c:v>1854.74</c:v>
                </c:pt>
                <c:pt idx="120">
                  <c:v>1863.63</c:v>
                </c:pt>
                <c:pt idx="121">
                  <c:v>1829.5</c:v>
                </c:pt>
                <c:pt idx="122">
                  <c:v>1798.6</c:v>
                </c:pt>
                <c:pt idx="123">
                  <c:v>1797.75</c:v>
                </c:pt>
                <c:pt idx="124">
                  <c:v>1770.17</c:v>
                </c:pt>
                <c:pt idx="125">
                  <c:v>1757.47</c:v>
                </c:pt>
                <c:pt idx="126">
                  <c:v>1756.5</c:v>
                </c:pt>
                <c:pt idx="127">
                  <c:v>1779.65</c:v>
                </c:pt>
                <c:pt idx="128">
                  <c:v>1788.44</c:v>
                </c:pt>
                <c:pt idx="129">
                  <c:v>1822.02</c:v>
                </c:pt>
                <c:pt idx="130">
                  <c:v>1825.9</c:v>
                </c:pt>
                <c:pt idx="131">
                  <c:v>1826.4</c:v>
                </c:pt>
                <c:pt idx="132">
                  <c:v>1781.81</c:v>
                </c:pt>
                <c:pt idx="133">
                  <c:v>1782.75</c:v>
                </c:pt>
                <c:pt idx="134">
                  <c:v>1780.46</c:v>
                </c:pt>
                <c:pt idx="135">
                  <c:v>1781.87</c:v>
                </c:pt>
                <c:pt idx="136">
                  <c:v>1761.59</c:v>
                </c:pt>
                <c:pt idx="137">
                  <c:v>1790.13</c:v>
                </c:pt>
                <c:pt idx="138">
                  <c:v>1811.11</c:v>
                </c:pt>
                <c:pt idx="139">
                  <c:v>1772.71</c:v>
                </c:pt>
                <c:pt idx="140">
                  <c:v>1806.3</c:v>
                </c:pt>
                <c:pt idx="141">
                  <c:v>1809.8</c:v>
                </c:pt>
                <c:pt idx="142">
                  <c:v>1811.9</c:v>
                </c:pt>
                <c:pt idx="143">
                  <c:v>1824.52</c:v>
                </c:pt>
                <c:pt idx="144">
                  <c:v>1820.89</c:v>
                </c:pt>
                <c:pt idx="145">
                  <c:v>1815.27</c:v>
                </c:pt>
                <c:pt idx="146">
                  <c:v>1824.12</c:v>
                </c:pt>
                <c:pt idx="147">
                  <c:v>1810</c:v>
                </c:pt>
                <c:pt idx="148">
                  <c:v>1805.02</c:v>
                </c:pt>
                <c:pt idx="149">
                  <c:v>1825.3</c:v>
                </c:pt>
                <c:pt idx="150">
                  <c:v>1825.41</c:v>
                </c:pt>
                <c:pt idx="151">
                  <c:v>1855.8</c:v>
                </c:pt>
                <c:pt idx="152">
                  <c:v>1845.21</c:v>
                </c:pt>
                <c:pt idx="153">
                  <c:v>1831.58</c:v>
                </c:pt>
                <c:pt idx="154">
                  <c:v>1826.93</c:v>
                </c:pt>
                <c:pt idx="155">
                  <c:v>1832.36</c:v>
                </c:pt>
                <c:pt idx="156">
                  <c:v>1811.62</c:v>
                </c:pt>
                <c:pt idx="157">
                  <c:v>1829.29</c:v>
                </c:pt>
                <c:pt idx="158">
                  <c:v>1834.24</c:v>
                </c:pt>
                <c:pt idx="159">
                  <c:v>1823.71</c:v>
                </c:pt>
                <c:pt idx="160">
                  <c:v>1826.37</c:v>
                </c:pt>
                <c:pt idx="161">
                  <c:v>1791.3</c:v>
                </c:pt>
                <c:pt idx="162">
                  <c:v>1785.95</c:v>
                </c:pt>
                <c:pt idx="163">
                  <c:v>1813.71</c:v>
                </c:pt>
                <c:pt idx="164">
                  <c:v>1798.76</c:v>
                </c:pt>
                <c:pt idx="165">
                  <c:v>1801.58</c:v>
                </c:pt>
                <c:pt idx="166">
                  <c:v>1854.92</c:v>
                </c:pt>
                <c:pt idx="167">
                  <c:v>1827.7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0F-4593-8669-0C84711CBE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0529455"/>
        <c:axId val="240530703"/>
      </c:lineChart>
      <c:dateAx>
        <c:axId val="240529455"/>
        <c:scaling>
          <c:orientation val="minMax"/>
        </c:scaling>
        <c:delete val="1"/>
        <c:axPos val="b"/>
        <c:numFmt formatCode="yyyy\-mm\-dd" sourceLinked="1"/>
        <c:majorTickMark val="out"/>
        <c:minorTickMark val="none"/>
        <c:tickLblPos val="nextTo"/>
        <c:crossAx val="240530703"/>
        <c:crosses val="autoZero"/>
        <c:auto val="1"/>
        <c:lblOffset val="100"/>
        <c:baseTimeUnit val="days"/>
        <c:majorUnit val="1"/>
        <c:majorTimeUnit val="months"/>
      </c:dateAx>
      <c:valAx>
        <c:axId val="240530703"/>
        <c:scaling>
          <c:orientation val="minMax"/>
          <c:min val="1500"/>
        </c:scaling>
        <c:delete val="1"/>
        <c:axPos val="l"/>
        <c:numFmt formatCode="General" sourceLinked="1"/>
        <c:majorTickMark val="none"/>
        <c:minorTickMark val="none"/>
        <c:tickLblPos val="nextTo"/>
        <c:crossAx val="240529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 err="1">
                <a:effectLst/>
                <a:latin typeface="Museo Sans Rounded 500" panose="02000000000000000000" pitchFamily="50" charset="0"/>
              </a:rPr>
              <a:t>Antall</a:t>
            </a:r>
            <a:r>
              <a:rPr lang="en-US" sz="1800" b="0" i="0" baseline="0" dirty="0">
                <a:effectLst/>
                <a:latin typeface="Museo Sans Rounded 500" panose="02000000000000000000" pitchFamily="50" charset="0"/>
              </a:rPr>
              <a:t> </a:t>
            </a:r>
            <a:r>
              <a:rPr lang="en-US" sz="1800" b="0" i="0" baseline="0" dirty="0" err="1">
                <a:effectLst/>
                <a:latin typeface="Museo Sans Rounded 500" panose="02000000000000000000" pitchFamily="50" charset="0"/>
              </a:rPr>
              <a:t>privatersoner</a:t>
            </a:r>
            <a:r>
              <a:rPr lang="en-US" sz="1800" b="0" i="0" baseline="0" dirty="0">
                <a:effectLst/>
                <a:latin typeface="Museo Sans Rounded 500" panose="02000000000000000000" pitchFamily="50" charset="0"/>
              </a:rPr>
              <a:t> </a:t>
            </a:r>
            <a:r>
              <a:rPr lang="en-US" sz="1800" b="0" i="0" baseline="0" dirty="0" err="1">
                <a:effectLst/>
                <a:latin typeface="Museo Sans Rounded 500" panose="02000000000000000000" pitchFamily="50" charset="0"/>
              </a:rPr>
              <a:t>som</a:t>
            </a:r>
            <a:r>
              <a:rPr lang="en-US" sz="1800" b="0" i="0" baseline="0" dirty="0">
                <a:effectLst/>
                <a:latin typeface="Museo Sans Rounded 500" panose="02000000000000000000" pitchFamily="50" charset="0"/>
              </a:rPr>
              <a:t> </a:t>
            </a:r>
            <a:r>
              <a:rPr lang="en-US" sz="1800" b="0" i="0" baseline="0" dirty="0" err="1">
                <a:effectLst/>
                <a:latin typeface="Museo Sans Rounded 500" panose="02000000000000000000" pitchFamily="50" charset="0"/>
              </a:rPr>
              <a:t>eier</a:t>
            </a:r>
            <a:r>
              <a:rPr lang="en-US" sz="1800" b="0" i="0" baseline="0" dirty="0">
                <a:effectLst/>
                <a:latin typeface="Museo Sans Rounded 500" panose="02000000000000000000" pitchFamily="50" charset="0"/>
              </a:rPr>
              <a:t> aksjer 2013 - 2021</a:t>
            </a:r>
            <a:br>
              <a:rPr lang="en-US" sz="1600" b="0" i="0" baseline="0" dirty="0">
                <a:effectLst/>
                <a:latin typeface="Museo Sans Rounded 500" panose="02000000000000000000" pitchFamily="50" charset="0"/>
              </a:rPr>
            </a:br>
            <a:r>
              <a:rPr lang="en-US" sz="1200" b="0" i="0" baseline="0" dirty="0" err="1">
                <a:effectLst/>
                <a:latin typeface="Museo Sans Rounded 300" panose="02000000000000000000" pitchFamily="50" charset="0"/>
              </a:rPr>
              <a:t>Inkluderer</a:t>
            </a:r>
            <a:r>
              <a:rPr lang="en-US" sz="1200" b="0" i="0" baseline="0" dirty="0">
                <a:effectLst/>
                <a:latin typeface="Museo Sans Rounded 300" panose="02000000000000000000" pitchFamily="50" charset="0"/>
              </a:rPr>
              <a:t> alle </a:t>
            </a:r>
            <a:r>
              <a:rPr lang="en-US" sz="1200" b="0" i="0" baseline="0" dirty="0" err="1">
                <a:effectLst/>
                <a:latin typeface="Museo Sans Rounded 300" panose="02000000000000000000" pitchFamily="50" charset="0"/>
              </a:rPr>
              <a:t>på</a:t>
            </a:r>
            <a:r>
              <a:rPr lang="en-US" sz="1200" b="0" i="0" baseline="0" dirty="0">
                <a:effectLst/>
                <a:latin typeface="Museo Sans Rounded 300" panose="02000000000000000000" pitchFamily="50" charset="0"/>
              </a:rPr>
              <a:t> VPS-</a:t>
            </a:r>
            <a:r>
              <a:rPr lang="en-US" sz="1200" b="0" i="0" baseline="0" dirty="0" err="1">
                <a:effectLst/>
                <a:latin typeface="Museo Sans Rounded 300" panose="02000000000000000000" pitchFamily="50" charset="0"/>
              </a:rPr>
              <a:t>konto</a:t>
            </a:r>
            <a:r>
              <a:rPr lang="en-US" sz="1200" b="0" i="0" baseline="0" dirty="0">
                <a:effectLst/>
                <a:latin typeface="Museo Sans Rounded 300" panose="02000000000000000000" pitchFamily="50" charset="0"/>
              </a:rPr>
              <a:t>. </a:t>
            </a:r>
            <a:r>
              <a:rPr lang="en-US" sz="1200" b="0" i="0" baseline="0" dirty="0" err="1">
                <a:effectLst/>
                <a:latin typeface="Museo Sans Rounded 300" panose="02000000000000000000" pitchFamily="50" charset="0"/>
              </a:rPr>
              <a:t>Kilde</a:t>
            </a:r>
            <a:r>
              <a:rPr lang="en-US" sz="1200" b="0" i="0" baseline="0" dirty="0">
                <a:effectLst/>
                <a:latin typeface="Museo Sans Rounded 300" panose="02000000000000000000" pitchFamily="50" charset="0"/>
              </a:rPr>
              <a:t>: Euronext Securities Oslo</a:t>
            </a:r>
            <a:endParaRPr lang="nb-NO" sz="1050" b="0" dirty="0">
              <a:effectLst/>
              <a:latin typeface="Museo Sans Rounded 300" panose="02000000000000000000" pitchFamily="50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'Side 2-4 Rapport'!$C$5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D45D00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D45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FA7-4EAB-9B7A-EB3B9D53CFF7}"/>
              </c:ext>
            </c:extLst>
          </c:dPt>
          <c:dPt>
            <c:idx val="8"/>
            <c:invertIfNegative val="0"/>
            <c:bubble3D val="0"/>
            <c:spPr>
              <a:solidFill>
                <a:srgbClr val="4F86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FA7-4EAB-9B7A-EB3B9D53CFF7}"/>
              </c:ext>
            </c:extLst>
          </c:dPt>
          <c:cat>
            <c:numRef>
              <c:f>'Side 2-4 Rapport'!$B$6:$B$15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'Side 2-4 Rapport'!$C$6:$C$15</c:f>
              <c:numCache>
                <c:formatCode>_-* #\ ##0_-;\-* #\ ##0_-;_-* "-"??_-;_-@_-</c:formatCode>
                <c:ptCount val="9"/>
                <c:pt idx="0">
                  <c:v>352996</c:v>
                </c:pt>
                <c:pt idx="1">
                  <c:v>346387</c:v>
                </c:pt>
                <c:pt idx="2">
                  <c:v>350906</c:v>
                </c:pt>
                <c:pt idx="3">
                  <c:v>357853</c:v>
                </c:pt>
                <c:pt idx="4">
                  <c:v>365037</c:v>
                </c:pt>
                <c:pt idx="5">
                  <c:v>363133</c:v>
                </c:pt>
                <c:pt idx="6">
                  <c:v>384954</c:v>
                </c:pt>
                <c:pt idx="7">
                  <c:v>476201</c:v>
                </c:pt>
                <c:pt idx="8">
                  <c:v>544403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FA7-4EAB-9B7A-EB3B9D53CF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27"/>
        <c:axId val="1557615712"/>
        <c:axId val="1557616544"/>
      </c:barChart>
      <c:catAx>
        <c:axId val="1557615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3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1557616544"/>
        <c:crosses val="autoZero"/>
        <c:auto val="1"/>
        <c:lblAlgn val="ctr"/>
        <c:lblOffset val="100"/>
        <c:noMultiLvlLbl val="0"/>
      </c:catAx>
      <c:valAx>
        <c:axId val="1557616544"/>
        <c:scaling>
          <c:orientation val="minMax"/>
          <c:max val="550000"/>
          <c:min val="25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3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1557615712"/>
        <c:crosses val="autoZero"/>
        <c:crossBetween val="between"/>
        <c:majorUnit val="25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417105062094608E-2"/>
          <c:y val="3.2412021602931225E-2"/>
          <c:w val="0.92264113327297503"/>
          <c:h val="0.8685857992380895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'Lang historikk'!$B$2:$B$3</c:f>
              <c:strCache>
                <c:ptCount val="2"/>
                <c:pt idx="0">
                  <c:v>Antall unike, private aksjonærer i børsnoterte selskaper</c:v>
                </c:pt>
                <c:pt idx="1">
                  <c:v>Kvinner</c:v>
                </c:pt>
              </c:strCache>
            </c:strRef>
          </c:tx>
          <c:invertIfNegative val="0"/>
          <c:cat>
            <c:numRef>
              <c:f>'Lang historikk'!$A$4:$A$30</c:f>
              <c:numCache>
                <c:formatCode>General</c:formatCode>
                <c:ptCount val="27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</c:numCache>
            </c:numRef>
          </c:cat>
          <c:val>
            <c:numRef>
              <c:f>'Lang historikk'!$B$4:$B$30</c:f>
              <c:numCache>
                <c:formatCode>General</c:formatCode>
                <c:ptCount val="27"/>
                <c:pt idx="0">
                  <c:v>114799</c:v>
                </c:pt>
                <c:pt idx="1">
                  <c:v>116660</c:v>
                </c:pt>
                <c:pt idx="2">
                  <c:v>117837</c:v>
                </c:pt>
                <c:pt idx="3">
                  <c:v>121880</c:v>
                </c:pt>
                <c:pt idx="4">
                  <c:v>117525</c:v>
                </c:pt>
                <c:pt idx="5">
                  <c:v>121588</c:v>
                </c:pt>
                <c:pt idx="6">
                  <c:v>124540</c:v>
                </c:pt>
                <c:pt idx="7">
                  <c:v>115187</c:v>
                </c:pt>
                <c:pt idx="8">
                  <c:v>109404</c:v>
                </c:pt>
                <c:pt idx="9">
                  <c:v>106907</c:v>
                </c:pt>
                <c:pt idx="10">
                  <c:v>106335</c:v>
                </c:pt>
                <c:pt idx="11">
                  <c:v>106570</c:v>
                </c:pt>
                <c:pt idx="12">
                  <c:v>107000</c:v>
                </c:pt>
                <c:pt idx="13">
                  <c:v>110344</c:v>
                </c:pt>
                <c:pt idx="14" formatCode="#,##0">
                  <c:v>111089</c:v>
                </c:pt>
                <c:pt idx="15" formatCode="#,##0">
                  <c:v>114514</c:v>
                </c:pt>
                <c:pt idx="16" formatCode="#,##0">
                  <c:v>114258</c:v>
                </c:pt>
                <c:pt idx="17" formatCode="#,##0">
                  <c:v>113096</c:v>
                </c:pt>
                <c:pt idx="18" formatCode="#,##0">
                  <c:v>110700</c:v>
                </c:pt>
                <c:pt idx="19" formatCode="_-* #\ ##0_-;\-* #\ ##0_-;_-* &quot;-&quot;??_-;_-@_-">
                  <c:v>108207</c:v>
                </c:pt>
                <c:pt idx="20" formatCode="_-* #\ ##0_-;\-* #\ ##0_-;_-* &quot;-&quot;??_-;_-@_-">
                  <c:v>108710</c:v>
                </c:pt>
                <c:pt idx="21" formatCode="_-* #\ ##0_-;\-* #\ ##0_-;_-* &quot;-&quot;??_-;_-@_-">
                  <c:v>109851</c:v>
                </c:pt>
                <c:pt idx="22" formatCode="_-* #\ ##0_-;\-* #\ ##0_-;_-* &quot;-&quot;??_-;_-@_-">
                  <c:v>110345</c:v>
                </c:pt>
                <c:pt idx="23" formatCode="_-* #\ ##0_-;\-* #\ ##0_-;_-* &quot;-&quot;??_-;_-@_-">
                  <c:v>109433</c:v>
                </c:pt>
                <c:pt idx="24" formatCode="_-* #\ ##0_-;\-* #\ ##0_-;_-* &quot;-&quot;??_-;_-@_-">
                  <c:v>114747</c:v>
                </c:pt>
                <c:pt idx="25" formatCode="_-* #\ ##0_-;\-* #\ ##0_-;_-* &quot;-&quot;??_-;_-@_-">
                  <c:v>137060</c:v>
                </c:pt>
                <c:pt idx="26" formatCode="_-* #\ ##0_-;\-* #\ ##0_-;_-* &quot;-&quot;??_-;_-@_-">
                  <c:v>161311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FF-45C4-B7A1-1BBA00276D91}"/>
            </c:ext>
          </c:extLst>
        </c:ser>
        <c:ser>
          <c:idx val="1"/>
          <c:order val="1"/>
          <c:tx>
            <c:strRef>
              <c:f>'Lang historikk'!$C$2:$C$3</c:f>
              <c:strCache>
                <c:ptCount val="2"/>
                <c:pt idx="0">
                  <c:v>Antall unike, private aksjonærer i børsnoterte selskaper</c:v>
                </c:pt>
                <c:pt idx="1">
                  <c:v>Menn</c:v>
                </c:pt>
              </c:strCache>
            </c:strRef>
          </c:tx>
          <c:invertIfNegative val="0"/>
          <c:cat>
            <c:numRef>
              <c:f>'Lang historikk'!$A$4:$A$30</c:f>
              <c:numCache>
                <c:formatCode>General</c:formatCode>
                <c:ptCount val="27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</c:numCache>
            </c:numRef>
          </c:cat>
          <c:val>
            <c:numRef>
              <c:f>'Lang historikk'!$C$4:$C$30</c:f>
              <c:numCache>
                <c:formatCode>General</c:formatCode>
                <c:ptCount val="27"/>
                <c:pt idx="0">
                  <c:v>202336</c:v>
                </c:pt>
                <c:pt idx="1">
                  <c:v>205887</c:v>
                </c:pt>
                <c:pt idx="2">
                  <c:v>215412</c:v>
                </c:pt>
                <c:pt idx="3">
                  <c:v>228939</c:v>
                </c:pt>
                <c:pt idx="4">
                  <c:v>233537</c:v>
                </c:pt>
                <c:pt idx="5">
                  <c:v>223835</c:v>
                </c:pt>
                <c:pt idx="6">
                  <c:v>253428</c:v>
                </c:pt>
                <c:pt idx="7">
                  <c:v>254911</c:v>
                </c:pt>
                <c:pt idx="8">
                  <c:v>238737</c:v>
                </c:pt>
                <c:pt idx="9">
                  <c:v>232664</c:v>
                </c:pt>
                <c:pt idx="10">
                  <c:v>226299</c:v>
                </c:pt>
                <c:pt idx="11">
                  <c:v>227281</c:v>
                </c:pt>
                <c:pt idx="12">
                  <c:v>228014</c:v>
                </c:pt>
                <c:pt idx="13">
                  <c:v>245458</c:v>
                </c:pt>
                <c:pt idx="14" formatCode="#,##0">
                  <c:v>245707</c:v>
                </c:pt>
                <c:pt idx="15" formatCode="#,##0">
                  <c:v>253870</c:v>
                </c:pt>
                <c:pt idx="16" formatCode="#,##0">
                  <c:v>251756</c:v>
                </c:pt>
                <c:pt idx="17" formatCode="#,##0">
                  <c:v>247104</c:v>
                </c:pt>
                <c:pt idx="18" formatCode="#,##0">
                  <c:v>242266</c:v>
                </c:pt>
                <c:pt idx="19" formatCode="_-* #\ ##0_-;\-* #\ ##0_-;_-* &quot;-&quot;??_-;_-@_-">
                  <c:v>238180</c:v>
                </c:pt>
                <c:pt idx="20" formatCode="_-* #\ ##0_-;\-* #\ ##0_-;_-* &quot;-&quot;??_-;_-@_-">
                  <c:v>242196</c:v>
                </c:pt>
                <c:pt idx="21" formatCode="_-* #\ ##0_-;\-* #\ ##0_-;_-* &quot;-&quot;??_-;_-@_-">
                  <c:v>248002</c:v>
                </c:pt>
                <c:pt idx="22" formatCode="_-* #\ ##0_-;\-* #\ ##0_-;_-* &quot;-&quot;??_-;_-@_-">
                  <c:v>254692</c:v>
                </c:pt>
                <c:pt idx="23" formatCode="_-* #\ ##0_-;\-* #\ ##0_-;_-* &quot;-&quot;??_-;_-@_-">
                  <c:v>253700</c:v>
                </c:pt>
                <c:pt idx="24" formatCode="_-* #\ ##0_-;\-* #\ ##0_-;_-* &quot;-&quot;??_-;_-@_-">
                  <c:v>269461</c:v>
                </c:pt>
                <c:pt idx="25" formatCode="_-* #\ ##0_-;\-* #\ ##0_-;_-* &quot;-&quot;??_-;_-@_-">
                  <c:v>339141</c:v>
                </c:pt>
                <c:pt idx="26" formatCode="_-* #\ ##0_-;\-* #\ ##0_-;_-* &quot;-&quot;??_-;_-@_-">
                  <c:v>383092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FF-45C4-B7A1-1BBA00276D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57096456"/>
        <c:axId val="357101552"/>
      </c:barChart>
      <c:catAx>
        <c:axId val="357096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nb-NO"/>
          </a:p>
        </c:txPr>
        <c:crossAx val="357101552"/>
        <c:crosses val="autoZero"/>
        <c:auto val="1"/>
        <c:lblAlgn val="ctr"/>
        <c:lblOffset val="100"/>
        <c:noMultiLvlLbl val="0"/>
      </c:catAx>
      <c:valAx>
        <c:axId val="357101552"/>
        <c:scaling>
          <c:orientation val="minMax"/>
          <c:max val="550000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nb-NO"/>
          </a:p>
        </c:txPr>
        <c:crossAx val="357096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nb-NO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72619023723111"/>
          <c:y val="0.12996932065912437"/>
          <c:w val="0.72057298155764038"/>
          <c:h val="0.8314849115530522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'Grafer årlig'!$B$23</c:f>
              <c:strCache>
                <c:ptCount val="1"/>
                <c:pt idx="0">
                  <c:v>Q4 2021 Antall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useo Sans Rounded 500" panose="02000000000000000000" pitchFamily="50" charset="0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'Grafer årlig'!$A$24:$A$38</c:f>
              <c:strCache>
                <c:ptCount val="15"/>
                <c:pt idx="0">
                  <c:v>MOWI</c:v>
                </c:pt>
                <c:pt idx="1">
                  <c:v>AKER OFFSHORE WIND</c:v>
                </c:pt>
                <c:pt idx="2">
                  <c:v>NEL</c:v>
                </c:pt>
                <c:pt idx="3">
                  <c:v>KONGSBERG AUTOM.</c:v>
                </c:pt>
                <c:pt idx="4">
                  <c:v>GJENSIDIGE FORS.</c:v>
                </c:pt>
                <c:pt idx="5">
                  <c:v>STOREBRAND </c:v>
                </c:pt>
                <c:pt idx="6">
                  <c:v>KAHOOT! </c:v>
                </c:pt>
                <c:pt idx="7">
                  <c:v>REC SILICON </c:v>
                </c:pt>
                <c:pt idx="8">
                  <c:v>YARA INT.</c:v>
                </c:pt>
                <c:pt idx="9">
                  <c:v>ORKLA </c:v>
                </c:pt>
                <c:pt idx="10">
                  <c:v>TELENOR </c:v>
                </c:pt>
                <c:pt idx="11">
                  <c:v>NORSK HYDRO </c:v>
                </c:pt>
                <c:pt idx="12">
                  <c:v>DNB BANK</c:v>
                </c:pt>
                <c:pt idx="13">
                  <c:v>NORWEGIAN AIR S.</c:v>
                </c:pt>
                <c:pt idx="14">
                  <c:v>EQUINOR</c:v>
                </c:pt>
              </c:strCache>
            </c:strRef>
          </c:cat>
          <c:val>
            <c:numRef>
              <c:f>'Grafer årlig'!$B$24:$B$38</c:f>
              <c:numCache>
                <c:formatCode>General</c:formatCode>
                <c:ptCount val="15"/>
                <c:pt idx="0">
                  <c:v>25028</c:v>
                </c:pt>
                <c:pt idx="1">
                  <c:v>26906</c:v>
                </c:pt>
                <c:pt idx="2">
                  <c:v>29039</c:v>
                </c:pt>
                <c:pt idx="3">
                  <c:v>29510</c:v>
                </c:pt>
                <c:pt idx="4">
                  <c:v>33178</c:v>
                </c:pt>
                <c:pt idx="5">
                  <c:v>34626</c:v>
                </c:pt>
                <c:pt idx="6">
                  <c:v>36028</c:v>
                </c:pt>
                <c:pt idx="7">
                  <c:v>37015</c:v>
                </c:pt>
                <c:pt idx="8">
                  <c:v>40086</c:v>
                </c:pt>
                <c:pt idx="9">
                  <c:v>44199</c:v>
                </c:pt>
                <c:pt idx="10">
                  <c:v>51632</c:v>
                </c:pt>
                <c:pt idx="11">
                  <c:v>51842</c:v>
                </c:pt>
                <c:pt idx="12">
                  <c:v>53454</c:v>
                </c:pt>
                <c:pt idx="13">
                  <c:v>75140</c:v>
                </c:pt>
                <c:pt idx="14">
                  <c:v>97196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58-4278-96C9-6D8DF097A6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axId val="457312912"/>
        <c:axId val="457329968"/>
      </c:barChart>
      <c:catAx>
        <c:axId val="4573129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457329968"/>
        <c:crosses val="autoZero"/>
        <c:auto val="1"/>
        <c:lblAlgn val="ctr"/>
        <c:lblOffset val="100"/>
        <c:noMultiLvlLbl val="0"/>
      </c:catAx>
      <c:valAx>
        <c:axId val="457329968"/>
        <c:scaling>
          <c:orientation val="minMax"/>
          <c:max val="100000"/>
        </c:scaling>
        <c:delete val="1"/>
        <c:axPos val="b"/>
        <c:numFmt formatCode="General" sourceLinked="1"/>
        <c:majorTickMark val="none"/>
        <c:minorTickMark val="none"/>
        <c:tickLblPos val="nextTo"/>
        <c:crossAx val="457312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364167554715096"/>
          <c:y val="0.12317142432787488"/>
          <c:w val="0.73587722864714133"/>
          <c:h val="0.799789921679538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'Grafer årlig'!$B$48</c:f>
              <c:strCache>
                <c:ptCount val="1"/>
                <c:pt idx="0">
                  <c:v>Endr År ANTALL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45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5C73-4CEE-8FE3-C76A1AC40211}"/>
              </c:ext>
            </c:extLst>
          </c:dPt>
          <c:dPt>
            <c:idx val="1"/>
            <c:invertIfNegative val="0"/>
            <c:bubble3D val="0"/>
            <c:spPr>
              <a:solidFill>
                <a:srgbClr val="D45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C73-4CEE-8FE3-C76A1AC40211}"/>
              </c:ext>
            </c:extLst>
          </c:dPt>
          <c:dPt>
            <c:idx val="2"/>
            <c:invertIfNegative val="0"/>
            <c:bubble3D val="0"/>
            <c:spPr>
              <a:solidFill>
                <a:srgbClr val="D45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C73-4CEE-8FE3-C76A1AC40211}"/>
              </c:ext>
            </c:extLst>
          </c:dPt>
          <c:dPt>
            <c:idx val="4"/>
            <c:invertIfNegative val="0"/>
            <c:bubble3D val="0"/>
            <c:spPr>
              <a:solidFill>
                <a:srgbClr val="D45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C73-4CEE-8FE3-C76A1AC40211}"/>
              </c:ext>
            </c:extLst>
          </c:dPt>
          <c:dPt>
            <c:idx val="6"/>
            <c:invertIfNegative val="0"/>
            <c:bubble3D val="0"/>
            <c:spPr>
              <a:solidFill>
                <a:srgbClr val="D45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C73-4CEE-8FE3-C76A1AC40211}"/>
              </c:ext>
            </c:extLst>
          </c:dPt>
          <c:dPt>
            <c:idx val="12"/>
            <c:invertIfNegative val="0"/>
            <c:bubble3D val="0"/>
            <c:spPr>
              <a:solidFill>
                <a:srgbClr val="D45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73-4CEE-8FE3-C76A1AC40211}"/>
              </c:ext>
            </c:extLst>
          </c:dPt>
          <c:dPt>
            <c:idx val="13"/>
            <c:invertIfNegative val="0"/>
            <c:bubble3D val="0"/>
            <c:spPr>
              <a:solidFill>
                <a:srgbClr val="D45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C73-4CEE-8FE3-C76A1AC40211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useo Sans Rounded 500" panose="02000000000000000000" pitchFamily="50" charset="0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'Grafer årlig'!$A$49:$A$63</c:f>
              <c:strCache>
                <c:ptCount val="15"/>
                <c:pt idx="0">
                  <c:v>NORSE ATLANTIC</c:v>
                </c:pt>
                <c:pt idx="1">
                  <c:v>AKER CLEAN HYDRO.</c:v>
                </c:pt>
                <c:pt idx="2">
                  <c:v>EDDA WIND </c:v>
                </c:pt>
                <c:pt idx="3">
                  <c:v>NORDIC SEMICOND.</c:v>
                </c:pt>
                <c:pt idx="4">
                  <c:v>VOW GREEN METAL</c:v>
                </c:pt>
                <c:pt idx="5">
                  <c:v>SALMON EVOLUTION</c:v>
                </c:pt>
                <c:pt idx="6">
                  <c:v>AUTOSTORE</c:v>
                </c:pt>
                <c:pt idx="7">
                  <c:v>ORKLA</c:v>
                </c:pt>
                <c:pt idx="8">
                  <c:v>TELENOR </c:v>
                </c:pt>
                <c:pt idx="9">
                  <c:v>REC SILICON</c:v>
                </c:pt>
                <c:pt idx="10">
                  <c:v>NORWEGIAN AIR S</c:v>
                </c:pt>
                <c:pt idx="11">
                  <c:v>MPC CONT. SHIPS</c:v>
                </c:pt>
                <c:pt idx="12">
                  <c:v>AKER HORIZONS</c:v>
                </c:pt>
                <c:pt idx="13">
                  <c:v>FLYR</c:v>
                </c:pt>
                <c:pt idx="14">
                  <c:v>KAHOOT! </c:v>
                </c:pt>
              </c:strCache>
            </c:strRef>
          </c:cat>
          <c:val>
            <c:numRef>
              <c:f>'Grafer årlig'!$B$49:$B$63</c:f>
              <c:numCache>
                <c:formatCode>General</c:formatCode>
                <c:ptCount val="15"/>
                <c:pt idx="0">
                  <c:v>4732</c:v>
                </c:pt>
                <c:pt idx="1">
                  <c:v>4831</c:v>
                </c:pt>
                <c:pt idx="2">
                  <c:v>5008</c:v>
                </c:pt>
                <c:pt idx="3">
                  <c:v>5351</c:v>
                </c:pt>
                <c:pt idx="4">
                  <c:v>6188</c:v>
                </c:pt>
                <c:pt idx="5">
                  <c:v>6292</c:v>
                </c:pt>
                <c:pt idx="6">
                  <c:v>6710</c:v>
                </c:pt>
                <c:pt idx="7">
                  <c:v>7896</c:v>
                </c:pt>
                <c:pt idx="8">
                  <c:v>8741</c:v>
                </c:pt>
                <c:pt idx="9">
                  <c:v>8801</c:v>
                </c:pt>
                <c:pt idx="10">
                  <c:v>10457</c:v>
                </c:pt>
                <c:pt idx="11">
                  <c:v>12619</c:v>
                </c:pt>
                <c:pt idx="12">
                  <c:v>15672</c:v>
                </c:pt>
                <c:pt idx="13">
                  <c:v>15942</c:v>
                </c:pt>
                <c:pt idx="14">
                  <c:v>24319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73-4CEE-8FE3-C76A1AC402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axId val="1083468816"/>
        <c:axId val="1083470064"/>
      </c:barChart>
      <c:catAx>
        <c:axId val="1083468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1083470064"/>
        <c:crosses val="autoZero"/>
        <c:auto val="1"/>
        <c:lblAlgn val="ctr"/>
        <c:lblOffset val="100"/>
        <c:noMultiLvlLbl val="0"/>
      </c:catAx>
      <c:valAx>
        <c:axId val="1083470064"/>
        <c:scaling>
          <c:orientation val="minMax"/>
          <c:max val="25000"/>
        </c:scaling>
        <c:delete val="1"/>
        <c:axPos val="b"/>
        <c:numFmt formatCode="General" sourceLinked="1"/>
        <c:majorTickMark val="none"/>
        <c:minorTickMark val="none"/>
        <c:tickLblPos val="nextTo"/>
        <c:crossAx val="1083468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'Nye aksjer og antall'!$C$3</c:f>
              <c:strCache>
                <c:ptCount val="1"/>
                <c:pt idx="0">
                  <c:v> ANTALL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'Nye aksjer og antall'!$B$4:$B$71</c:f>
              <c:strCache>
                <c:ptCount val="68"/>
                <c:pt idx="0">
                  <c:v>Flyr AS</c:v>
                </c:pt>
                <c:pt idx="1">
                  <c:v>Aker Horizons AS</c:v>
                </c:pt>
                <c:pt idx="2">
                  <c:v>AutoStore Holdings Ltd.</c:v>
                </c:pt>
                <c:pt idx="3">
                  <c:v>Vow Green Metals AS</c:v>
                </c:pt>
                <c:pt idx="4">
                  <c:v>Edda Wind ASA</c:v>
                </c:pt>
                <c:pt idx="5">
                  <c:v>Aker Clean Hydrogen AS</c:v>
                </c:pt>
                <c:pt idx="6">
                  <c:v>Norse Atlantic ASA</c:v>
                </c:pt>
                <c:pt idx="7">
                  <c:v>HAV Group ASA</c:v>
                </c:pt>
                <c:pt idx="8">
                  <c:v>Rana Gruber AS</c:v>
                </c:pt>
                <c:pt idx="9">
                  <c:v>Frøy ASA</c:v>
                </c:pt>
                <c:pt idx="10">
                  <c:v>Green Minerals AS</c:v>
                </c:pt>
                <c:pt idx="11">
                  <c:v>Bergen Carbon Solutions AS</c:v>
                </c:pt>
                <c:pt idx="12">
                  <c:v>Otovo AS</c:v>
                </c:pt>
                <c:pt idx="13">
                  <c:v>Desert Control AS</c:v>
                </c:pt>
                <c:pt idx="14">
                  <c:v>ELOPAK ASA</c:v>
                </c:pt>
                <c:pt idx="15">
                  <c:v>Komplett ASA</c:v>
                </c:pt>
                <c:pt idx="16">
                  <c:v>Circa Group AS</c:v>
                </c:pt>
                <c:pt idx="17">
                  <c:v>Proximar Seafood AS</c:v>
                </c:pt>
                <c:pt idx="18">
                  <c:v>Huddly AS</c:v>
                </c:pt>
                <c:pt idx="19">
                  <c:v>Harmonychain AS</c:v>
                </c:pt>
                <c:pt idx="20">
                  <c:v>Cambi ASA</c:v>
                </c:pt>
                <c:pt idx="21">
                  <c:v>Sonans Holding AS</c:v>
                </c:pt>
                <c:pt idx="22">
                  <c:v>Horisont Energi AS</c:v>
                </c:pt>
                <c:pt idx="23">
                  <c:v>Pryme B.V.</c:v>
                </c:pt>
                <c:pt idx="24">
                  <c:v>MPC Energy Solutions N.V.</c:v>
                </c:pt>
                <c:pt idx="25">
                  <c:v>Statt Torsk AS</c:v>
                </c:pt>
                <c:pt idx="26">
                  <c:v>Hynion AS</c:v>
                </c:pt>
                <c:pt idx="27">
                  <c:v>CO2 Capsol AS</c:v>
                </c:pt>
                <c:pt idx="28">
                  <c:v>Måsøval AS</c:v>
                </c:pt>
                <c:pt idx="29">
                  <c:v>M Vest Water AS</c:v>
                </c:pt>
                <c:pt idx="30">
                  <c:v>Norsk Solar AS</c:v>
                </c:pt>
                <c:pt idx="31">
                  <c:v>Arctic Bioscience AS</c:v>
                </c:pt>
                <c:pt idx="32">
                  <c:v>Anora Group Plc</c:v>
                </c:pt>
                <c:pt idx="33">
                  <c:v>Tekna Holding AS</c:v>
                </c:pt>
                <c:pt idx="34">
                  <c:v>Kyoto Group AS</c:v>
                </c:pt>
                <c:pt idx="35">
                  <c:v>Argeo As</c:v>
                </c:pt>
                <c:pt idx="36">
                  <c:v>Sparebank 68 grader nord</c:v>
                </c:pt>
                <c:pt idx="37">
                  <c:v>Lytix Biopharma AS</c:v>
                </c:pt>
                <c:pt idx="38">
                  <c:v>Norwegian Block Exchange AS</c:v>
                </c:pt>
                <c:pt idx="39">
                  <c:v>Western Bulk Chartering</c:v>
                </c:pt>
                <c:pt idx="40">
                  <c:v>Gigante Salmon AS</c:v>
                </c:pt>
                <c:pt idx="41">
                  <c:v>SmartCraft ASA</c:v>
                </c:pt>
                <c:pt idx="42">
                  <c:v>Deep Value Driller AS</c:v>
                </c:pt>
                <c:pt idx="43">
                  <c:v>BioFish Holding AS</c:v>
                </c:pt>
                <c:pt idx="44">
                  <c:v>ECIT AS</c:v>
                </c:pt>
                <c:pt idx="45">
                  <c:v>Havila Kystruten AS</c:v>
                </c:pt>
                <c:pt idx="46">
                  <c:v>Norsk Titanium AS</c:v>
                </c:pt>
                <c:pt idx="47">
                  <c:v>Smartoptics Group AS</c:v>
                </c:pt>
                <c:pt idx="48">
                  <c:v>Nordic Halibut AS</c:v>
                </c:pt>
                <c:pt idx="49">
                  <c:v>Höegh Autoliners ASA</c:v>
                </c:pt>
                <c:pt idx="50">
                  <c:v>Akobo Minerals AB (publ)</c:v>
                </c:pt>
                <c:pt idx="51">
                  <c:v>Ørn Software Holding AS</c:v>
                </c:pt>
                <c:pt idx="52">
                  <c:v>Alternus Energy Group Plc</c:v>
                </c:pt>
                <c:pt idx="53">
                  <c:v>BW Ideol AS</c:v>
                </c:pt>
                <c:pt idx="54">
                  <c:v>Skandia GreenPower AS</c:v>
                </c:pt>
                <c:pt idx="55">
                  <c:v>EcoOnline Holding AS</c:v>
                </c:pt>
                <c:pt idx="56">
                  <c:v>Aurora Eiendom AS</c:v>
                </c:pt>
                <c:pt idx="57">
                  <c:v>Arctic Fish Holding AS</c:v>
                </c:pt>
                <c:pt idx="58">
                  <c:v>Integrated Wind Solutions AS</c:v>
                </c:pt>
                <c:pt idx="59">
                  <c:v>R8 Property ASA</c:v>
                </c:pt>
                <c:pt idx="60">
                  <c:v>Astrocast SA</c:v>
                </c:pt>
                <c:pt idx="61">
                  <c:v>Himalaya Shipping Ltd</c:v>
                </c:pt>
                <c:pt idx="62">
                  <c:v>Clean Seas Seafood Limited</c:v>
                </c:pt>
                <c:pt idx="63">
                  <c:v>Envipco Holding N.V.</c:v>
                </c:pt>
                <c:pt idx="64">
                  <c:v>Nordhealth AS</c:v>
                </c:pt>
                <c:pt idx="65">
                  <c:v>Questback Group AS</c:v>
                </c:pt>
                <c:pt idx="66">
                  <c:v>Pyrum Innovations AG</c:v>
                </c:pt>
                <c:pt idx="67">
                  <c:v>Barramundi Group Ltd.</c:v>
                </c:pt>
              </c:strCache>
            </c:strRef>
          </c:cat>
          <c:val>
            <c:numRef>
              <c:f>'Nye aksjer og antall'!$C$4:$C$71</c:f>
              <c:numCache>
                <c:formatCode>_-* #\ ##0_-;\-* #\ ##0_-;_-* "-"??_-;_-@_-</c:formatCode>
                <c:ptCount val="68"/>
                <c:pt idx="0">
                  <c:v>15942</c:v>
                </c:pt>
                <c:pt idx="1">
                  <c:v>15672</c:v>
                </c:pt>
                <c:pt idx="2">
                  <c:v>6710</c:v>
                </c:pt>
                <c:pt idx="3">
                  <c:v>6188</c:v>
                </c:pt>
                <c:pt idx="4">
                  <c:v>5008</c:v>
                </c:pt>
                <c:pt idx="5">
                  <c:v>4831</c:v>
                </c:pt>
                <c:pt idx="6">
                  <c:v>4732</c:v>
                </c:pt>
                <c:pt idx="7">
                  <c:v>4328</c:v>
                </c:pt>
                <c:pt idx="8">
                  <c:v>4119</c:v>
                </c:pt>
                <c:pt idx="9">
                  <c:v>4001</c:v>
                </c:pt>
                <c:pt idx="10">
                  <c:v>3861</c:v>
                </c:pt>
                <c:pt idx="11">
                  <c:v>3490</c:v>
                </c:pt>
                <c:pt idx="12">
                  <c:v>3361</c:v>
                </c:pt>
                <c:pt idx="13">
                  <c:v>2992</c:v>
                </c:pt>
                <c:pt idx="14">
                  <c:v>2883</c:v>
                </c:pt>
                <c:pt idx="15">
                  <c:v>2494</c:v>
                </c:pt>
                <c:pt idx="16">
                  <c:v>2119</c:v>
                </c:pt>
                <c:pt idx="17">
                  <c:v>1644</c:v>
                </c:pt>
                <c:pt idx="18">
                  <c:v>1505</c:v>
                </c:pt>
                <c:pt idx="19">
                  <c:v>1387</c:v>
                </c:pt>
                <c:pt idx="20">
                  <c:v>1385</c:v>
                </c:pt>
                <c:pt idx="21">
                  <c:v>1275</c:v>
                </c:pt>
                <c:pt idx="22">
                  <c:v>1064</c:v>
                </c:pt>
                <c:pt idx="23">
                  <c:v>857</c:v>
                </c:pt>
                <c:pt idx="24">
                  <c:v>820</c:v>
                </c:pt>
                <c:pt idx="25">
                  <c:v>763</c:v>
                </c:pt>
                <c:pt idx="26">
                  <c:v>739</c:v>
                </c:pt>
                <c:pt idx="27">
                  <c:v>717</c:v>
                </c:pt>
                <c:pt idx="28">
                  <c:v>680</c:v>
                </c:pt>
                <c:pt idx="29">
                  <c:v>638</c:v>
                </c:pt>
                <c:pt idx="30">
                  <c:v>615</c:v>
                </c:pt>
                <c:pt idx="31">
                  <c:v>596</c:v>
                </c:pt>
                <c:pt idx="32">
                  <c:v>590</c:v>
                </c:pt>
                <c:pt idx="33">
                  <c:v>565</c:v>
                </c:pt>
                <c:pt idx="34">
                  <c:v>532</c:v>
                </c:pt>
                <c:pt idx="35">
                  <c:v>516</c:v>
                </c:pt>
                <c:pt idx="36">
                  <c:v>509</c:v>
                </c:pt>
                <c:pt idx="37">
                  <c:v>506</c:v>
                </c:pt>
                <c:pt idx="38">
                  <c:v>486</c:v>
                </c:pt>
                <c:pt idx="39">
                  <c:v>464</c:v>
                </c:pt>
                <c:pt idx="40">
                  <c:v>457</c:v>
                </c:pt>
                <c:pt idx="41">
                  <c:v>448</c:v>
                </c:pt>
                <c:pt idx="42">
                  <c:v>438</c:v>
                </c:pt>
                <c:pt idx="43">
                  <c:v>435</c:v>
                </c:pt>
                <c:pt idx="44">
                  <c:v>351</c:v>
                </c:pt>
                <c:pt idx="45">
                  <c:v>319</c:v>
                </c:pt>
                <c:pt idx="46">
                  <c:v>307</c:v>
                </c:pt>
                <c:pt idx="47">
                  <c:v>297</c:v>
                </c:pt>
                <c:pt idx="48">
                  <c:v>289</c:v>
                </c:pt>
                <c:pt idx="49">
                  <c:v>263</c:v>
                </c:pt>
                <c:pt idx="50">
                  <c:v>253</c:v>
                </c:pt>
                <c:pt idx="51">
                  <c:v>210</c:v>
                </c:pt>
                <c:pt idx="52">
                  <c:v>190</c:v>
                </c:pt>
                <c:pt idx="53">
                  <c:v>182</c:v>
                </c:pt>
                <c:pt idx="54">
                  <c:v>178</c:v>
                </c:pt>
                <c:pt idx="55">
                  <c:v>125</c:v>
                </c:pt>
                <c:pt idx="56">
                  <c:v>113</c:v>
                </c:pt>
                <c:pt idx="57">
                  <c:v>108</c:v>
                </c:pt>
                <c:pt idx="58">
                  <c:v>108</c:v>
                </c:pt>
                <c:pt idx="59">
                  <c:v>100</c:v>
                </c:pt>
                <c:pt idx="60">
                  <c:v>83</c:v>
                </c:pt>
                <c:pt idx="61">
                  <c:v>76</c:v>
                </c:pt>
                <c:pt idx="62">
                  <c:v>72</c:v>
                </c:pt>
                <c:pt idx="63">
                  <c:v>51</c:v>
                </c:pt>
                <c:pt idx="64">
                  <c:v>39</c:v>
                </c:pt>
                <c:pt idx="65">
                  <c:v>39</c:v>
                </c:pt>
                <c:pt idx="66">
                  <c:v>36</c:v>
                </c:pt>
                <c:pt idx="67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97-44EA-B545-F7A3579B59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1566512"/>
        <c:axId val="2061551120"/>
      </c:barChart>
      <c:catAx>
        <c:axId val="206156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061551120"/>
        <c:crosses val="autoZero"/>
        <c:auto val="1"/>
        <c:lblAlgn val="ctr"/>
        <c:lblOffset val="100"/>
        <c:noMultiLvlLbl val="0"/>
      </c:catAx>
      <c:valAx>
        <c:axId val="2061551120"/>
        <c:scaling>
          <c:orientation val="minMax"/>
          <c:max val="16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061566512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600">
                <a:solidFill>
                  <a:schemeClr val="tx1"/>
                </a:solidFill>
                <a:latin typeface="Museo Sans Rounded 500" panose="02000000000000000000" pitchFamily="50" charset="0"/>
              </a:rPr>
              <a:t>Antall nye</a:t>
            </a:r>
            <a:r>
              <a:rPr lang="nb-NO" sz="1600" baseline="0">
                <a:solidFill>
                  <a:schemeClr val="tx1"/>
                </a:solidFill>
                <a:latin typeface="Museo Sans Rounded 500" panose="02000000000000000000" pitchFamily="50" charset="0"/>
              </a:rPr>
              <a:t> som investerer i aksjer og EK-bevis på Oslo Børs</a:t>
            </a:r>
            <a:br>
              <a:rPr lang="nb-NO" baseline="0"/>
            </a:br>
            <a:r>
              <a:rPr lang="nb-NO" sz="1200" baseline="0">
                <a:solidFill>
                  <a:schemeClr val="tx1"/>
                </a:solidFill>
                <a:latin typeface="Museo Sans Rounded 500" panose="02000000000000000000" pitchFamily="50" charset="0"/>
              </a:rPr>
              <a:t>Fordelt på de under og over 40 år </a:t>
            </a:r>
            <a:endParaRPr lang="nb-NO">
              <a:solidFill>
                <a:schemeClr val="tx1"/>
              </a:solidFill>
              <a:latin typeface="Museo Sans Rounded 500" panose="02000000000000000000" pitchFamily="50" charset="0"/>
            </a:endParaRPr>
          </a:p>
        </c:rich>
      </c:tx>
      <c:layout>
        <c:manualLayout>
          <c:xMode val="edge"/>
          <c:yMode val="edge"/>
          <c:x val="0.22456379250670586"/>
          <c:y val="4.51357306053187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'Alder - kvartaler'!$A$27:$B$27</c:f>
              <c:strCache>
                <c:ptCount val="2"/>
                <c:pt idx="0">
                  <c:v>De under 40 år</c:v>
                </c:pt>
              </c:strCache>
            </c:strRef>
          </c:tx>
          <c:spPr>
            <a:solidFill>
              <a:srgbClr val="4F868E"/>
            </a:solidFill>
            <a:ln>
              <a:noFill/>
            </a:ln>
            <a:effectLst/>
          </c:spPr>
          <c:invertIfNegative val="0"/>
          <c:cat>
            <c:strRef>
              <c:f>'Alder - kvartaler'!$C$26:$J$26</c:f>
              <c:strCache>
                <c:ptCount val="8"/>
                <c:pt idx="0">
                  <c:v> Q1 2020 </c:v>
                </c:pt>
                <c:pt idx="1">
                  <c:v> Q2 2020 </c:v>
                </c:pt>
                <c:pt idx="2">
                  <c:v> Q3 2020 </c:v>
                </c:pt>
                <c:pt idx="3">
                  <c:v> Q4 2020 </c:v>
                </c:pt>
                <c:pt idx="4">
                  <c:v> Q1 2021 </c:v>
                </c:pt>
                <c:pt idx="5">
                  <c:v>Q2 2021</c:v>
                </c:pt>
                <c:pt idx="6">
                  <c:v>Q3 2021</c:v>
                </c:pt>
                <c:pt idx="7">
                  <c:v>Q4 2021</c:v>
                </c:pt>
              </c:strCache>
            </c:strRef>
          </c:cat>
          <c:val>
            <c:numRef>
              <c:f>'Alder - kvartaler'!$C$27:$J$27</c:f>
              <c:numCache>
                <c:formatCode>_-* #\ ##0_-;\-* #\ ##0_-;_-* "-"??_-;_-@_-</c:formatCode>
                <c:ptCount val="8"/>
                <c:pt idx="0">
                  <c:v>21035</c:v>
                </c:pt>
                <c:pt idx="1">
                  <c:v>16366</c:v>
                </c:pt>
                <c:pt idx="2">
                  <c:v>6852</c:v>
                </c:pt>
                <c:pt idx="3">
                  <c:v>11041</c:v>
                </c:pt>
                <c:pt idx="4">
                  <c:v>26652</c:v>
                </c:pt>
                <c:pt idx="5">
                  <c:v>9892</c:v>
                </c:pt>
                <c:pt idx="6">
                  <c:v>3178</c:v>
                </c:pt>
                <c:pt idx="7">
                  <c:v>2651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97-461F-9686-002014033F1F}"/>
            </c:ext>
          </c:extLst>
        </c:ser>
        <c:ser>
          <c:idx val="1"/>
          <c:order val="1"/>
          <c:tx>
            <c:strRef>
              <c:f>'Alder - kvartaler'!$A$28:$B$28</c:f>
              <c:strCache>
                <c:ptCount val="2"/>
                <c:pt idx="0">
                  <c:v>De over 40 år</c:v>
                </c:pt>
              </c:strCache>
            </c:strRef>
          </c:tx>
          <c:spPr>
            <a:solidFill>
              <a:srgbClr val="A0D1CA"/>
            </a:solidFill>
            <a:ln>
              <a:noFill/>
            </a:ln>
            <a:effectLst/>
          </c:spPr>
          <c:invertIfNegative val="0"/>
          <c:cat>
            <c:strRef>
              <c:f>'Alder - kvartaler'!$C$26:$J$26</c:f>
              <c:strCache>
                <c:ptCount val="8"/>
                <c:pt idx="0">
                  <c:v> Q1 2020 </c:v>
                </c:pt>
                <c:pt idx="1">
                  <c:v> Q2 2020 </c:v>
                </c:pt>
                <c:pt idx="2">
                  <c:v> Q3 2020 </c:v>
                </c:pt>
                <c:pt idx="3">
                  <c:v> Q4 2020 </c:v>
                </c:pt>
                <c:pt idx="4">
                  <c:v> Q1 2021 </c:v>
                </c:pt>
                <c:pt idx="5">
                  <c:v>Q2 2021</c:v>
                </c:pt>
                <c:pt idx="6">
                  <c:v>Q3 2021</c:v>
                </c:pt>
                <c:pt idx="7">
                  <c:v>Q4 2021</c:v>
                </c:pt>
              </c:strCache>
            </c:strRef>
          </c:cat>
          <c:val>
            <c:numRef>
              <c:f>'Alder - kvartaler'!$C$28:$J$28</c:f>
              <c:numCache>
                <c:formatCode>_-* #\ ##0_-;\-* #\ ##0_-;_-* "-"??_-;_-@_-</c:formatCode>
                <c:ptCount val="8"/>
                <c:pt idx="0">
                  <c:v>11999</c:v>
                </c:pt>
                <c:pt idx="1">
                  <c:v>10925</c:v>
                </c:pt>
                <c:pt idx="2">
                  <c:v>6105</c:v>
                </c:pt>
                <c:pt idx="3">
                  <c:v>7670</c:v>
                </c:pt>
                <c:pt idx="4">
                  <c:v>11103</c:v>
                </c:pt>
                <c:pt idx="5">
                  <c:v>7459</c:v>
                </c:pt>
                <c:pt idx="6">
                  <c:v>3776</c:v>
                </c:pt>
                <c:pt idx="7">
                  <c:v>3491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97-461F-9686-002014033F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87959568"/>
        <c:axId val="1787940016"/>
      </c:barChart>
      <c:catAx>
        <c:axId val="178795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1787940016"/>
        <c:crosses val="autoZero"/>
        <c:auto val="1"/>
        <c:lblAlgn val="ctr"/>
        <c:lblOffset val="100"/>
        <c:noMultiLvlLbl val="0"/>
      </c:catAx>
      <c:valAx>
        <c:axId val="1787940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1787959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useo Sans Rounded 500" panose="02000000000000000000" pitchFamily="50" charset="0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092652394633883"/>
          <c:y val="0.18378606615059814"/>
          <c:w val="0.88907347605366116"/>
          <c:h val="0.721336532440834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'Alder - kvartaler'!$A$111</c:f>
              <c:strCache>
                <c:ptCount val="1"/>
                <c:pt idx="0">
                  <c:v>Under 40 år</c:v>
                </c:pt>
              </c:strCache>
            </c:strRef>
          </c:tx>
          <c:spPr>
            <a:solidFill>
              <a:srgbClr val="D45D00"/>
            </a:solidFill>
            <a:ln>
              <a:noFill/>
            </a:ln>
            <a:effectLst/>
          </c:spPr>
          <c:invertIfNegative val="0"/>
          <c:cat>
            <c:strRef>
              <c:f>'Alder - kvartaler'!$B$110:$J$110</c:f>
              <c:strCache>
                <c:ptCount val="9"/>
                <c:pt idx="0">
                  <c:v> Q4 2019 </c:v>
                </c:pt>
                <c:pt idx="1">
                  <c:v> Q1 2020 </c:v>
                </c:pt>
                <c:pt idx="2">
                  <c:v> Q2 2020 </c:v>
                </c:pt>
                <c:pt idx="3">
                  <c:v> Q3 2020 </c:v>
                </c:pt>
                <c:pt idx="4">
                  <c:v> Q4 2020 </c:v>
                </c:pt>
                <c:pt idx="5">
                  <c:v> Q1 2021 </c:v>
                </c:pt>
                <c:pt idx="6">
                  <c:v>Q2 2021</c:v>
                </c:pt>
                <c:pt idx="7">
                  <c:v>Q3 2021</c:v>
                </c:pt>
                <c:pt idx="8">
                  <c:v>Q4 2021</c:v>
                </c:pt>
              </c:strCache>
            </c:strRef>
          </c:cat>
          <c:val>
            <c:numRef>
              <c:f>'Alder - kvartaler'!$B$111:$J$111</c:f>
              <c:numCache>
                <c:formatCode>_-* #\ ##0_-;\-* #\ ##0_-;_-* "-"??_-;_-@_-</c:formatCode>
                <c:ptCount val="9"/>
                <c:pt idx="0">
                  <c:v>94291.337114531227</c:v>
                </c:pt>
                <c:pt idx="1">
                  <c:v>61961.418318707758</c:v>
                </c:pt>
                <c:pt idx="2">
                  <c:v>75584.822196027453</c:v>
                </c:pt>
                <c:pt idx="3">
                  <c:v>79966.078235078166</c:v>
                </c:pt>
                <c:pt idx="4">
                  <c:v>99090.828695126111</c:v>
                </c:pt>
                <c:pt idx="5">
                  <c:v>94306.54240005069</c:v>
                </c:pt>
                <c:pt idx="6">
                  <c:v>90866.470470085012</c:v>
                </c:pt>
                <c:pt idx="7">
                  <c:v>87677.354318094862</c:v>
                </c:pt>
                <c:pt idx="8">
                  <c:v>91536.130176686202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AC-4035-8A4E-47BA232C436F}"/>
            </c:ext>
          </c:extLst>
        </c:ser>
        <c:ser>
          <c:idx val="1"/>
          <c:order val="1"/>
          <c:tx>
            <c:strRef>
              <c:f>'Alder - kvartaler'!$A$112</c:f>
              <c:strCache>
                <c:ptCount val="1"/>
                <c:pt idx="0">
                  <c:v>Gjennomsnitt alle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'Alder - kvartaler'!$B$110:$J$110</c:f>
              <c:strCache>
                <c:ptCount val="9"/>
                <c:pt idx="0">
                  <c:v> Q4 2019 </c:v>
                </c:pt>
                <c:pt idx="1">
                  <c:v> Q1 2020 </c:v>
                </c:pt>
                <c:pt idx="2">
                  <c:v> Q2 2020 </c:v>
                </c:pt>
                <c:pt idx="3">
                  <c:v> Q3 2020 </c:v>
                </c:pt>
                <c:pt idx="4">
                  <c:v> Q4 2020 </c:v>
                </c:pt>
                <c:pt idx="5">
                  <c:v> Q1 2021 </c:v>
                </c:pt>
                <c:pt idx="6">
                  <c:v>Q2 2021</c:v>
                </c:pt>
                <c:pt idx="7">
                  <c:v>Q3 2021</c:v>
                </c:pt>
                <c:pt idx="8">
                  <c:v>Q4 2021</c:v>
                </c:pt>
              </c:strCache>
            </c:strRef>
          </c:cat>
          <c:val>
            <c:numRef>
              <c:f>'Alder - kvartaler'!$B$112:$J$112</c:f>
              <c:numCache>
                <c:formatCode>_-* #\ ##0_-;\-* #\ ##0_-;_-* "-"??_-;_-@_-</c:formatCode>
                <c:ptCount val="9"/>
                <c:pt idx="0">
                  <c:v>295622.99051333097</c:v>
                </c:pt>
                <c:pt idx="1">
                  <c:v>204717.76859563295</c:v>
                </c:pt>
                <c:pt idx="2">
                  <c:v>235731.60922172337</c:v>
                </c:pt>
                <c:pt idx="3">
                  <c:v>247916.22318297595</c:v>
                </c:pt>
                <c:pt idx="4">
                  <c:v>297516.19369383354</c:v>
                </c:pt>
                <c:pt idx="5">
                  <c:v>303992.69368658983</c:v>
                </c:pt>
                <c:pt idx="6">
                  <c:v>305225.98416147224</c:v>
                </c:pt>
                <c:pt idx="7">
                  <c:v>306057.89802974567</c:v>
                </c:pt>
                <c:pt idx="8">
                  <c:v>320260.81371747807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AC-4035-8A4E-47BA232C436F}"/>
            </c:ext>
          </c:extLst>
        </c:ser>
        <c:ser>
          <c:idx val="2"/>
          <c:order val="2"/>
          <c:tx>
            <c:strRef>
              <c:f>'Alder - kvartaler'!$A$113</c:f>
              <c:strCache>
                <c:ptCount val="1"/>
                <c:pt idx="0">
                  <c:v>Over 40 år</c:v>
                </c:pt>
              </c:strCache>
            </c:strRef>
          </c:tx>
          <c:spPr>
            <a:solidFill>
              <a:srgbClr val="003B5C"/>
            </a:solidFill>
            <a:ln>
              <a:noFill/>
            </a:ln>
            <a:effectLst/>
          </c:spPr>
          <c:invertIfNegative val="0"/>
          <c:cat>
            <c:strRef>
              <c:f>'Alder - kvartaler'!$B$110:$J$110</c:f>
              <c:strCache>
                <c:ptCount val="9"/>
                <c:pt idx="0">
                  <c:v> Q4 2019 </c:v>
                </c:pt>
                <c:pt idx="1">
                  <c:v> Q1 2020 </c:v>
                </c:pt>
                <c:pt idx="2">
                  <c:v> Q2 2020 </c:v>
                </c:pt>
                <c:pt idx="3">
                  <c:v> Q3 2020 </c:v>
                </c:pt>
                <c:pt idx="4">
                  <c:v> Q4 2020 </c:v>
                </c:pt>
                <c:pt idx="5">
                  <c:v> Q1 2021 </c:v>
                </c:pt>
                <c:pt idx="6">
                  <c:v>Q2 2021</c:v>
                </c:pt>
                <c:pt idx="7">
                  <c:v>Q3 2021</c:v>
                </c:pt>
                <c:pt idx="8">
                  <c:v>Q4 2021</c:v>
                </c:pt>
              </c:strCache>
            </c:strRef>
          </c:cat>
          <c:val>
            <c:numRef>
              <c:f>'Alder - kvartaler'!$B$113:$J$113</c:f>
              <c:numCache>
                <c:formatCode>_-* #\ ##0_-;\-* #\ ##0_-;_-* "-"??_-;_-@_-</c:formatCode>
                <c:ptCount val="9"/>
                <c:pt idx="0">
                  <c:v>364531.35293713427</c:v>
                </c:pt>
                <c:pt idx="1">
                  <c:v>261680.92120648475</c:v>
                </c:pt>
                <c:pt idx="2">
                  <c:v>305853.42379742762</c:v>
                </c:pt>
                <c:pt idx="3">
                  <c:v>323680.98685953033</c:v>
                </c:pt>
                <c:pt idx="4">
                  <c:v>391686.79831700237</c:v>
                </c:pt>
                <c:pt idx="5">
                  <c:v>416929.97955484461</c:v>
                </c:pt>
                <c:pt idx="6">
                  <c:v>424367.8178810071</c:v>
                </c:pt>
                <c:pt idx="7">
                  <c:v>428117.26279356633</c:v>
                </c:pt>
                <c:pt idx="8">
                  <c:v>448560.74515934713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AC-4035-8A4E-47BA232C43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091760"/>
        <c:axId val="305088848"/>
      </c:barChart>
      <c:catAx>
        <c:axId val="30509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305088848"/>
        <c:crosses val="autoZero"/>
        <c:auto val="1"/>
        <c:lblAlgn val="ctr"/>
        <c:lblOffset val="100"/>
        <c:noMultiLvlLbl val="0"/>
      </c:catAx>
      <c:valAx>
        <c:axId val="305088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305091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161095825208825"/>
          <c:y val="7.9741479960823591E-2"/>
          <c:w val="0.45190880608080497"/>
          <c:h val="6.3617620531094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Museo Sans Rounded 500" panose="02000000000000000000" pitchFamily="50" charset="0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'Grafer årlig'!$B$67</c:f>
              <c:strCache>
                <c:ptCount val="1"/>
                <c:pt idx="0">
                  <c:v>Endr År ANTALL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useo Sans Rounded 500" panose="02000000000000000000" pitchFamily="50" charset="0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'Grafer årlig'!$A$68:$A$75</c:f>
              <c:strCache>
                <c:ptCount val="8"/>
                <c:pt idx="0">
                  <c:v>EQUINOR ASA</c:v>
                </c:pt>
                <c:pt idx="1">
                  <c:v>DNO ASA</c:v>
                </c:pt>
                <c:pt idx="2">
                  <c:v>Aker Solution</c:v>
                </c:pt>
                <c:pt idx="3">
                  <c:v>MOWI ASA</c:v>
                </c:pt>
                <c:pt idx="4">
                  <c:v>GRIEG SEAFOOD</c:v>
                </c:pt>
                <c:pt idx="5">
                  <c:v>AKER CARBON CAP</c:v>
                </c:pt>
                <c:pt idx="6">
                  <c:v>HUNTER GROUP</c:v>
                </c:pt>
                <c:pt idx="7">
                  <c:v>QUANTAFUEL ASA</c:v>
                </c:pt>
              </c:strCache>
            </c:strRef>
          </c:cat>
          <c:val>
            <c:numRef>
              <c:f>'Grafer årlig'!$B$68:$B$75</c:f>
              <c:numCache>
                <c:formatCode>General</c:formatCode>
                <c:ptCount val="8"/>
                <c:pt idx="0">
                  <c:v>-4113</c:v>
                </c:pt>
                <c:pt idx="1">
                  <c:v>-2736</c:v>
                </c:pt>
                <c:pt idx="2">
                  <c:v>-2574</c:v>
                </c:pt>
                <c:pt idx="3">
                  <c:v>-2535</c:v>
                </c:pt>
                <c:pt idx="4">
                  <c:v>-2349</c:v>
                </c:pt>
                <c:pt idx="5">
                  <c:v>-2301</c:v>
                </c:pt>
                <c:pt idx="6">
                  <c:v>-2030</c:v>
                </c:pt>
                <c:pt idx="7">
                  <c:v>-1848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DA-4EC3-B05A-7111718488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-27"/>
        <c:axId val="1221430640"/>
        <c:axId val="1221424400"/>
      </c:barChart>
      <c:catAx>
        <c:axId val="122143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21424400"/>
        <c:crosses val="autoZero"/>
        <c:auto val="1"/>
        <c:lblAlgn val="ctr"/>
        <c:lblOffset val="100"/>
        <c:noMultiLvlLbl val="0"/>
      </c:catAx>
      <c:valAx>
        <c:axId val="12214244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21430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'Alder - kvartaler'!$B$17:$J$17</cx:f>
        <cx:lvl ptCount="9">
          <cx:pt idx="0"> Start 2020 </cx:pt>
          <cx:pt idx="1"> 1kv. 2020 </cx:pt>
          <cx:pt idx="2"> 2kv. 2020 </cx:pt>
          <cx:pt idx="3"> 3kv. 2020 </cx:pt>
          <cx:pt idx="4"> 4kv. 2020 </cx:pt>
          <cx:pt idx="5"> 1kv. 2021 </cx:pt>
          <cx:pt idx="6">2kv. 2021</cx:pt>
          <cx:pt idx="7">3kv. 2021</cx:pt>
          <cx:pt idx="8"> 4kv 2021 </cx:pt>
        </cx:lvl>
      </cx:strDim>
      <cx:numDim type="val">
        <cx:f dir="row">'Alder - kvartaler'!$B$24:$J$24</cx:f>
        <cx:lvl ptCount="9" formatCode="_-* # ##0_-;\-* # ##0_-;_-* &quot;-&quot;??_-;_-@_-">
          <cx:pt idx="0">384208</cx:pt>
          <cx:pt idx="1">33034</cx:pt>
          <cx:pt idx="2">27291</cx:pt>
          <cx:pt idx="3">12957</cx:pt>
          <cx:pt idx="4">18711</cx:pt>
          <cx:pt idx="5">37755</cx:pt>
          <cx:pt idx="6">17351</cx:pt>
          <cx:pt idx="7">6954</cx:pt>
          <cx:pt idx="8">6142</cx:pt>
        </cx:lvl>
      </cx:numDim>
    </cx:data>
  </cx:chartData>
  <cx:chart>
    <cx:plotArea>
      <cx:plotAreaRegion>
        <cx:series layoutId="waterfall" uniqueId="{A80CCC81-A5C7-4681-8921-8A7BA134657B}">
          <cx:tx>
            <cx:txData>
              <cx:f>'Alder - kvartaler'!$A$24</cx:f>
              <cx:v>SUM</cx:v>
            </cx:txData>
          </cx:tx>
          <cx:spPr>
            <a:solidFill>
              <a:srgbClr val="3A6368"/>
            </a:solidFill>
          </cx:spPr>
          <cx:dataPt idx="0">
            <cx:spPr>
              <a:solidFill>
                <a:srgbClr val="4F868E"/>
              </a:solidFill>
            </cx:spPr>
          </cx:dataPt>
          <cx:dataPt idx="5">
            <cx:spPr>
              <a:solidFill>
                <a:srgbClr val="D45D00"/>
              </a:solidFill>
            </cx:spPr>
          </cx:dataPt>
          <cx:dataPt idx="6">
            <cx:spPr>
              <a:solidFill>
                <a:srgbClr val="D45D00"/>
              </a:solidFill>
            </cx:spPr>
          </cx:dataPt>
          <cx:dataPt idx="7">
            <cx:spPr>
              <a:solidFill>
                <a:srgbClr val="D45D00"/>
              </a:solidFill>
            </cx:spPr>
          </cx:dataPt>
          <cx:dataPt idx="8">
            <cx:spPr>
              <a:solidFill>
                <a:srgbClr val="D45D00"/>
              </a:solidFill>
            </cx:spPr>
          </cx:dataPt>
          <cx:dataLabels pos="out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200">
                    <a:latin typeface="Museo Sans Rounded 500" panose="02000000000000000000" pitchFamily="50" charset="0"/>
                    <a:ea typeface="Museo Sans Rounded 500" panose="02000000000000000000" pitchFamily="50" charset="0"/>
                    <a:cs typeface="Museo Sans Rounded 500" panose="02000000000000000000" pitchFamily="50" charset="0"/>
                  </a:defRPr>
                </a:pPr>
                <a:endParaRPr lang="nb-NO" sz="12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Museo Sans Rounded 500" panose="02000000000000000000" pitchFamily="50" charset="0"/>
                </a:endParaRPr>
              </a:p>
            </cx:txPr>
            <cx:visibility seriesName="0" categoryName="0" value="1"/>
          </cx:dataLabels>
          <cx:dataId val="0"/>
          <cx:layoutPr>
            <cx:subtotals/>
          </cx:layoutPr>
        </cx:series>
      </cx:plotAreaRegion>
      <cx:axis id="0">
        <cx:catScaling gapWidth="0.5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200">
                <a:latin typeface="+mn-lt"/>
              </a:defRPr>
            </a:pPr>
            <a:endParaRPr lang="nb-NO" sz="12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</a:endParaRPr>
          </a:p>
        </cx:txPr>
      </cx:axis>
      <cx:axis id="1">
        <cx:valScaling max="580000" min="200000"/>
        <cx:majorGridlines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200">
                <a:latin typeface="Museo Sans Rounded 500" panose="02000000000000000000" pitchFamily="50" charset="0"/>
                <a:ea typeface="Museo Sans Rounded 500" panose="02000000000000000000" pitchFamily="50" charset="0"/>
                <a:cs typeface="Museo Sans Rounded 500" panose="02000000000000000000" pitchFamily="50" charset="0"/>
              </a:defRPr>
            </a:pPr>
            <a:endParaRPr lang="nb-NO" sz="12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Museo Sans Rounded 500" panose="02000000000000000000" pitchFamily="50" charset="0"/>
            </a:endParaRPr>
          </a:p>
        </cx:txPr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Funfacts!$A$6:$A$13</cx:f>
        <cx:lvl ptCount="8">
          <cx:pt idx="0">Oslo Børs: Omsetning kr 12 mio i minuttet</cx:pt>
          <cx:pt idx="1">1 ny aksjonær handler for første gang i minuttet</cx:pt>
          <cx:pt idx="2">40.000 handler per minutt</cx:pt>
          <cx:pt idx="3">24 nye Aksjesparekontoer opprettes</cx:pt>
          <cx:pt idx="4">Privatpersoner kjøper aksjefond for 2,4 mio kroner per minutt</cx:pt>
          <cx:pt idx="5">asfdaf</cx:pt>
          <cx:pt idx="6">XX annet budskap</cx:pt>
          <cx:pt idx="7">YY annet budskap</cx:pt>
        </cx:lvl>
      </cx:strDim>
      <cx:numDim type="size">
        <cx:f>Funfacts!$B$6:$B$13</cx:f>
        <cx:lvl ptCount="8" formatCode="Standard">
          <cx:pt idx="0">0.125</cx:pt>
          <cx:pt idx="1">0.125</cx:pt>
          <cx:pt idx="2">0.125</cx:pt>
          <cx:pt idx="3">0.125</cx:pt>
          <cx:pt idx="4">0.125</cx:pt>
          <cx:pt idx="5">0.125</cx:pt>
          <cx:pt idx="6">0.125</cx:pt>
          <cx:pt idx="7">0.125</cx:pt>
        </cx:lvl>
      </cx:numDim>
    </cx:data>
  </cx:chartData>
  <cx:chart>
    <cx:plotArea>
      <cx:plotAreaRegion>
        <cx:plotSurface>
          <cx:spPr>
            <a:noFill/>
            <a:ln>
              <a:noFill/>
            </a:ln>
          </cx:spPr>
        </cx:plotSurface>
        <cx:series layoutId="sunburst" uniqueId="{7DF84F98-5F29-4597-B54E-226DA746F1D8}">
          <cx:tx>
            <cx:txData>
              <cx:f>Funfacts!$B$5</cx:f>
              <cx:v>Andel</cx:v>
            </cx:txData>
          </cx:tx>
          <cx:dataPt idx="1">
            <cx:spPr>
              <a:solidFill>
                <a:srgbClr val="002060"/>
              </a:solidFill>
            </cx:spPr>
          </cx:dataPt>
          <cx:dataPt idx="3">
            <cx:spPr>
              <a:solidFill>
                <a:srgbClr val="808080">
                  <a:lumMod val="75000"/>
                </a:srgbClr>
              </a:solidFill>
            </cx:spPr>
          </cx:dataPt>
          <cx:dataPt idx="4">
            <cx:spPr>
              <a:solidFill>
                <a:srgbClr val="A0D1CA">
                  <a:lumMod val="75000"/>
                </a:srgbClr>
              </a:solidFill>
            </cx:spPr>
          </cx:dataPt>
          <cx:dataPt idx="7">
            <cx:spPr>
              <a:solidFill>
                <a:srgbClr val="D45D00"/>
              </a:solidFill>
            </cx:spPr>
          </cx:dataPt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>
                    <a:noFill/>
                  </a:defRPr>
                </a:pPr>
                <a:endParaRPr lang="nb-NO" sz="900" b="0" i="0" u="none" strike="noStrike" baseline="0">
                  <a:noFill/>
                  <a:latin typeface="Calibri" panose="020F0502020204030204"/>
                </a:endParaRPr>
              </a:p>
            </cx:txPr>
            <cx:visibility seriesName="0" categoryName="1" value="0"/>
          </cx:dataLabels>
          <cx:dataId val="0"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902598" y="1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7BFBC4DD-351E-49DA-B8D1-F00E01914C3A}" type="datetimeFigureOut">
              <a:rPr lang="nb-NO" smtClean="0"/>
              <a:t>05.01.2022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54125"/>
            <a:ext cx="6007100" cy="3379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8975" y="4823032"/>
            <a:ext cx="5511800" cy="3946120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519056"/>
            <a:ext cx="2985558" cy="502833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902598" y="9519056"/>
            <a:ext cx="2985558" cy="502833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5640A4A6-0E33-4673-888F-E1427A25730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5372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Nye på hovedlisten: 3 + de 8 som har blitt overført = 11 nye</a:t>
            </a:r>
          </a:p>
          <a:p>
            <a:endParaRPr lang="nb-NO" dirty="0"/>
          </a:p>
          <a:p>
            <a:r>
              <a:rPr lang="nb-NO" dirty="0"/>
              <a:t>Nye på EN Growth Q1 – som fortsatt er der: 25 aksjer</a:t>
            </a:r>
          </a:p>
          <a:p>
            <a:pPr defTabSz="966338"/>
            <a:r>
              <a:rPr lang="nb-NO" dirty="0"/>
              <a:t>Nye på EN Growth Q2 – som fortsatt er der:  19 aksjer</a:t>
            </a:r>
          </a:p>
          <a:p>
            <a:r>
              <a:rPr lang="nb-NO" dirty="0"/>
              <a:t>SUM EN Growth hittil i 2021 : 44 aksjer</a:t>
            </a:r>
          </a:p>
          <a:p>
            <a:endParaRPr lang="nb-NO" dirty="0"/>
          </a:p>
          <a:p>
            <a:r>
              <a:rPr lang="nb-NO" dirty="0"/>
              <a:t>Totalt antall aksjer på Oslo Børs </a:t>
            </a:r>
            <a:r>
              <a:rPr lang="nb-NO" dirty="0" err="1"/>
              <a:t>inkl</a:t>
            </a:r>
            <a:r>
              <a:rPr lang="nb-NO" dirty="0"/>
              <a:t> EN Growth: </a:t>
            </a:r>
          </a:p>
          <a:p>
            <a:r>
              <a:rPr lang="nb-NO" dirty="0"/>
              <a:t>Av disse er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4D975-F3EF-4362-97B8-4C0957096CD0}" type="slidenum">
              <a:rPr kumimoji="0" lang="nb-NO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6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Spareavtaler = 1245976 per 2020 </a:t>
            </a:r>
            <a:r>
              <a:rPr lang="nb-NO" dirty="0" err="1"/>
              <a:t>vs</a:t>
            </a:r>
            <a:r>
              <a:rPr lang="nb-NO" dirty="0"/>
              <a:t> 1072748 per 2019</a:t>
            </a:r>
          </a:p>
          <a:p>
            <a:r>
              <a:rPr lang="nb-NO" dirty="0" err="1"/>
              <a:t>Diff</a:t>
            </a:r>
            <a:r>
              <a:rPr lang="nb-NO" dirty="0"/>
              <a:t>=173228 nye avtaler i 2020 delt på 254 åpne dager  = 682  delt på 450  = 1,5 ny spareavtale</a:t>
            </a:r>
          </a:p>
          <a:p>
            <a:endParaRPr lang="nb-NO" dirty="0"/>
          </a:p>
          <a:p>
            <a:r>
              <a:rPr lang="nb-NO" dirty="0"/>
              <a:t>Snittporteføljen 305 000</a:t>
            </a:r>
          </a:p>
          <a:p>
            <a:r>
              <a:rPr lang="nb-NO" dirty="0"/>
              <a:t>Avkastning </a:t>
            </a:r>
            <a:r>
              <a:rPr lang="nb-NO" dirty="0" err="1"/>
              <a:t>ytd</a:t>
            </a:r>
            <a:r>
              <a:rPr lang="nb-NO" dirty="0"/>
              <a:t> 18,58% = kr 56,669</a:t>
            </a:r>
          </a:p>
          <a:p>
            <a:r>
              <a:rPr lang="nb-NO" dirty="0"/>
              <a:t>Delt på 254 dager og 450 minutter dagen = 49 ,57 øre  minuttet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FB3993-5F08-49BB-A579-A857D292DDA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334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rgbClr val="0224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DC25D6-64C9-4D3D-A225-1649A57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698031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05.01.2022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7312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05.01.2022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00321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91A1700-1AE6-4138-938D-CD0E7A71E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AC32-6DF3-4C30-A1D2-50B8F1B2410E}" type="datetimeFigureOut">
              <a:rPr lang="nb-NO" smtClean="0"/>
              <a:t>05.01.2022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FA063DF-2A38-474F-B50F-F6CD4D8CF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EBEEF6D-AF21-49EA-9C62-E58AC35B3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C2BC-99DD-40B1-A971-EF2F675429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5415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5837"/>
            <a:ext cx="10515600" cy="4161127"/>
          </a:xfrm>
        </p:spPr>
        <p:txBody>
          <a:bodyPr/>
          <a:lstStyle>
            <a:lvl1pPr>
              <a:defRPr>
                <a:solidFill>
                  <a:srgbClr val="003366"/>
                </a:solidFill>
              </a:defRPr>
            </a:lvl1pPr>
            <a:lvl2pPr>
              <a:defRPr sz="1200">
                <a:solidFill>
                  <a:srgbClr val="003366"/>
                </a:solidFill>
              </a:defRPr>
            </a:lvl2pPr>
            <a:lvl3pPr>
              <a:defRPr sz="1100">
                <a:solidFill>
                  <a:srgbClr val="003366"/>
                </a:solidFill>
              </a:defRPr>
            </a:lvl3pPr>
            <a:lvl4pPr>
              <a:defRPr sz="1050">
                <a:solidFill>
                  <a:srgbClr val="003366"/>
                </a:solidFill>
              </a:defRPr>
            </a:lvl4pPr>
            <a:lvl5pPr>
              <a:defRPr sz="1050">
                <a:solidFill>
                  <a:srgbClr val="003366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190720"/>
            <a:ext cx="7958560" cy="412750"/>
          </a:xfrm>
        </p:spPr>
        <p:txBody>
          <a:bodyPr lIns="100800" tIns="0" rIns="90000">
            <a:normAutofit/>
          </a:bodyPr>
          <a:lstStyle>
            <a:lvl1pPr marL="1350" indent="0">
              <a:buNone/>
              <a:defRPr sz="930" cap="all" baseline="0">
                <a:solidFill>
                  <a:srgbClr val="6B88B0"/>
                </a:solidFill>
              </a:defRPr>
            </a:lvl1pPr>
          </a:lstStyle>
          <a:p>
            <a:pPr lvl="0"/>
            <a:r>
              <a:rPr lang="en-US" dirty="0"/>
              <a:t>STIKKTITTEL, info  </a:t>
            </a:r>
            <a:r>
              <a:rPr lang="en-US" dirty="0" err="1"/>
              <a:t>og</a:t>
            </a:r>
            <a:r>
              <a:rPr lang="en-US" dirty="0"/>
              <a:t>  ETC.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70470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rgbClr val="0224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DC25D6-64C9-4D3D-A225-1649A57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883153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1" y="1593121"/>
            <a:ext cx="10535140" cy="1470025"/>
          </a:xfrm>
        </p:spPr>
        <p:txBody>
          <a:bodyPr>
            <a:normAutofit/>
          </a:bodyPr>
          <a:lstStyle>
            <a:lvl1pPr algn="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10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2" name="Bilde 11" descr="AN logo negativ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946" y="5778688"/>
            <a:ext cx="1470595" cy="1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15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106680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06.01.2022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5677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06.01.2022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1303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pPr/>
              <a:t>06.01.2022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00387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06.01.2022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3225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1" y="1593121"/>
            <a:ext cx="10535140" cy="1470025"/>
          </a:xfrm>
        </p:spPr>
        <p:txBody>
          <a:bodyPr>
            <a:normAutofit/>
          </a:bodyPr>
          <a:lstStyle>
            <a:lvl1pPr algn="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10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2" name="Bilde 11" descr="AN logo negativ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946" y="5778688"/>
            <a:ext cx="1470595" cy="1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93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06.01.2022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0592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06.01.2022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708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06.01.2022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7198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06.01.2022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397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06.01.2022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57536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106680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05.01.2022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1921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05.01.2022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3422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pPr/>
              <a:t>05.01.2022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93664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05.01.2022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8581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05.01.2022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244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05.01.2022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7481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05.01.2022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9116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fld id="{8C46D691-BD66-2E4B-8D57-803DD8FB4034}" type="datetimeFigureOut">
              <a:rPr lang="nb-NO" smtClean="0"/>
              <a:pPr/>
              <a:t>05.01.2022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236539"/>
            <a:ext cx="11091333" cy="38100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337301"/>
            <a:ext cx="11091333" cy="381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D0E3CCA-001A-4ECE-8AC6-811B18D42F0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651" y="6422137"/>
            <a:ext cx="1206370" cy="19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2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457182" rtl="0" eaLnBrk="1" latinLnBrk="0" hangingPunct="1">
        <a:spcBef>
          <a:spcPct val="0"/>
        </a:spcBef>
        <a:buNone/>
        <a:defRPr sz="4400" b="0" i="0" kern="1200">
          <a:solidFill>
            <a:srgbClr val="02243A"/>
          </a:solidFill>
          <a:latin typeface="Museo Sans Rounded 500"/>
          <a:ea typeface="+mj-ea"/>
          <a:cs typeface="Museo Sans Rounded 500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fld id="{8C46D691-BD66-2E4B-8D57-803DD8FB4034}" type="datetimeFigureOut">
              <a:rPr lang="nb-NO" smtClean="0"/>
              <a:pPr/>
              <a:t>06.01.2022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867" y="236539"/>
            <a:ext cx="11091333" cy="38100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867" y="6337301"/>
            <a:ext cx="11091333" cy="381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D0E3CCA-001A-4ECE-8AC6-811B18D42F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651" y="6422137"/>
            <a:ext cx="1206370" cy="19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4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457182" rtl="0" eaLnBrk="1" latinLnBrk="0" hangingPunct="1">
        <a:spcBef>
          <a:spcPct val="0"/>
        </a:spcBef>
        <a:buNone/>
        <a:defRPr sz="4400" b="0" i="0" kern="1200">
          <a:solidFill>
            <a:srgbClr val="02243A"/>
          </a:solidFill>
          <a:latin typeface="Museo Sans Rounded 500"/>
          <a:ea typeface="+mj-ea"/>
          <a:cs typeface="Museo Sans Rounded 500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5.png"/><Relationship Id="rId21" Type="http://schemas.openxmlformats.org/officeDocument/2006/relationships/image" Target="../media/image30.png"/><Relationship Id="rId42" Type="http://schemas.openxmlformats.org/officeDocument/2006/relationships/image" Target="../media/image51.jpeg"/><Relationship Id="rId47" Type="http://schemas.openxmlformats.org/officeDocument/2006/relationships/image" Target="../media/image56.jpeg"/><Relationship Id="rId63" Type="http://schemas.openxmlformats.org/officeDocument/2006/relationships/image" Target="../media/image72.png"/><Relationship Id="rId68" Type="http://schemas.openxmlformats.org/officeDocument/2006/relationships/image" Target="../media/image77.png"/><Relationship Id="rId16" Type="http://schemas.openxmlformats.org/officeDocument/2006/relationships/image" Target="../media/image25.png"/><Relationship Id="rId11" Type="http://schemas.openxmlformats.org/officeDocument/2006/relationships/image" Target="../media/image21.png"/><Relationship Id="rId32" Type="http://schemas.openxmlformats.org/officeDocument/2006/relationships/image" Target="../media/image41.png"/><Relationship Id="rId37" Type="http://schemas.openxmlformats.org/officeDocument/2006/relationships/image" Target="../media/image46.png"/><Relationship Id="rId53" Type="http://schemas.openxmlformats.org/officeDocument/2006/relationships/image" Target="../media/image62.png"/><Relationship Id="rId58" Type="http://schemas.openxmlformats.org/officeDocument/2006/relationships/image" Target="../media/image67.png"/><Relationship Id="rId74" Type="http://schemas.openxmlformats.org/officeDocument/2006/relationships/image" Target="../media/image83.png"/><Relationship Id="rId79" Type="http://schemas.openxmlformats.org/officeDocument/2006/relationships/image" Target="../media/image88.jpeg"/><Relationship Id="rId5" Type="http://schemas.openxmlformats.org/officeDocument/2006/relationships/image" Target="../media/image15.png"/><Relationship Id="rId61" Type="http://schemas.openxmlformats.org/officeDocument/2006/relationships/image" Target="../media/image70.jpeg"/><Relationship Id="rId82" Type="http://schemas.openxmlformats.org/officeDocument/2006/relationships/image" Target="../media/image91.jpeg"/><Relationship Id="rId19" Type="http://schemas.openxmlformats.org/officeDocument/2006/relationships/image" Target="../media/image28.png"/><Relationship Id="rId14" Type="http://schemas.microsoft.com/office/2007/relationships/hdphoto" Target="../media/hdphoto3.wdp"/><Relationship Id="rId22" Type="http://schemas.openxmlformats.org/officeDocument/2006/relationships/image" Target="../media/image31.jpeg"/><Relationship Id="rId27" Type="http://schemas.openxmlformats.org/officeDocument/2006/relationships/image" Target="../media/image36.jpeg"/><Relationship Id="rId30" Type="http://schemas.openxmlformats.org/officeDocument/2006/relationships/image" Target="../media/image39.png"/><Relationship Id="rId35" Type="http://schemas.openxmlformats.org/officeDocument/2006/relationships/image" Target="../media/image44.jpeg"/><Relationship Id="rId43" Type="http://schemas.openxmlformats.org/officeDocument/2006/relationships/image" Target="../media/image52.png"/><Relationship Id="rId48" Type="http://schemas.openxmlformats.org/officeDocument/2006/relationships/image" Target="../media/image57.jpeg"/><Relationship Id="rId56" Type="http://schemas.openxmlformats.org/officeDocument/2006/relationships/image" Target="../media/image65.png"/><Relationship Id="rId64" Type="http://schemas.openxmlformats.org/officeDocument/2006/relationships/image" Target="../media/image73.jpeg"/><Relationship Id="rId69" Type="http://schemas.openxmlformats.org/officeDocument/2006/relationships/image" Target="../media/image78.png"/><Relationship Id="rId77" Type="http://schemas.openxmlformats.org/officeDocument/2006/relationships/image" Target="../media/image86.png"/><Relationship Id="rId8" Type="http://schemas.openxmlformats.org/officeDocument/2006/relationships/image" Target="../media/image18.png"/><Relationship Id="rId51" Type="http://schemas.openxmlformats.org/officeDocument/2006/relationships/image" Target="../media/image60.jpeg"/><Relationship Id="rId72" Type="http://schemas.openxmlformats.org/officeDocument/2006/relationships/image" Target="../media/image81.png"/><Relationship Id="rId80" Type="http://schemas.openxmlformats.org/officeDocument/2006/relationships/image" Target="../media/image89.jpeg"/><Relationship Id="rId3" Type="http://schemas.openxmlformats.org/officeDocument/2006/relationships/image" Target="../media/image14.png"/><Relationship Id="rId12" Type="http://schemas.openxmlformats.org/officeDocument/2006/relationships/image" Target="../media/image22.png"/><Relationship Id="rId17" Type="http://schemas.openxmlformats.org/officeDocument/2006/relationships/image" Target="../media/image26.jpeg"/><Relationship Id="rId25" Type="http://schemas.openxmlformats.org/officeDocument/2006/relationships/image" Target="../media/image34.png"/><Relationship Id="rId33" Type="http://schemas.openxmlformats.org/officeDocument/2006/relationships/image" Target="../media/image42.png"/><Relationship Id="rId38" Type="http://schemas.openxmlformats.org/officeDocument/2006/relationships/image" Target="../media/image47.png"/><Relationship Id="rId46" Type="http://schemas.openxmlformats.org/officeDocument/2006/relationships/image" Target="../media/image55.png"/><Relationship Id="rId59" Type="http://schemas.openxmlformats.org/officeDocument/2006/relationships/image" Target="../media/image68.png"/><Relationship Id="rId67" Type="http://schemas.openxmlformats.org/officeDocument/2006/relationships/image" Target="../media/image76.png"/><Relationship Id="rId20" Type="http://schemas.openxmlformats.org/officeDocument/2006/relationships/image" Target="../media/image29.jpeg"/><Relationship Id="rId41" Type="http://schemas.openxmlformats.org/officeDocument/2006/relationships/image" Target="../media/image50.png"/><Relationship Id="rId54" Type="http://schemas.openxmlformats.org/officeDocument/2006/relationships/image" Target="../media/image63.png"/><Relationship Id="rId62" Type="http://schemas.openxmlformats.org/officeDocument/2006/relationships/image" Target="../media/image71.png"/><Relationship Id="rId70" Type="http://schemas.openxmlformats.org/officeDocument/2006/relationships/image" Target="../media/image79.png"/><Relationship Id="rId75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jpeg"/><Relationship Id="rId36" Type="http://schemas.openxmlformats.org/officeDocument/2006/relationships/image" Target="../media/image45.png"/><Relationship Id="rId49" Type="http://schemas.openxmlformats.org/officeDocument/2006/relationships/image" Target="../media/image58.png"/><Relationship Id="rId57" Type="http://schemas.openxmlformats.org/officeDocument/2006/relationships/image" Target="../media/image66.gif"/><Relationship Id="rId10" Type="http://schemas.openxmlformats.org/officeDocument/2006/relationships/image" Target="../media/image20.png"/><Relationship Id="rId31" Type="http://schemas.openxmlformats.org/officeDocument/2006/relationships/image" Target="../media/image40.jpeg"/><Relationship Id="rId44" Type="http://schemas.openxmlformats.org/officeDocument/2006/relationships/image" Target="../media/image53.jpeg"/><Relationship Id="rId52" Type="http://schemas.openxmlformats.org/officeDocument/2006/relationships/image" Target="../media/image61.png"/><Relationship Id="rId60" Type="http://schemas.openxmlformats.org/officeDocument/2006/relationships/image" Target="../media/image69.jpeg"/><Relationship Id="rId65" Type="http://schemas.openxmlformats.org/officeDocument/2006/relationships/image" Target="../media/image74.png"/><Relationship Id="rId73" Type="http://schemas.openxmlformats.org/officeDocument/2006/relationships/image" Target="../media/image82.jpeg"/><Relationship Id="rId78" Type="http://schemas.openxmlformats.org/officeDocument/2006/relationships/image" Target="../media/image87.jpeg"/><Relationship Id="rId81" Type="http://schemas.openxmlformats.org/officeDocument/2006/relationships/image" Target="../media/image90.jpeg"/><Relationship Id="rId4" Type="http://schemas.microsoft.com/office/2007/relationships/hdphoto" Target="../media/hdphoto2.wdp"/><Relationship Id="rId9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9" Type="http://schemas.openxmlformats.org/officeDocument/2006/relationships/image" Target="../media/image48.jpeg"/><Relationship Id="rId34" Type="http://schemas.openxmlformats.org/officeDocument/2006/relationships/image" Target="../media/image43.jpeg"/><Relationship Id="rId50" Type="http://schemas.openxmlformats.org/officeDocument/2006/relationships/image" Target="../media/image59.png"/><Relationship Id="rId55" Type="http://schemas.openxmlformats.org/officeDocument/2006/relationships/image" Target="../media/image64.png"/><Relationship Id="rId76" Type="http://schemas.openxmlformats.org/officeDocument/2006/relationships/image" Target="../media/image85.png"/><Relationship Id="rId7" Type="http://schemas.openxmlformats.org/officeDocument/2006/relationships/image" Target="../media/image17.png"/><Relationship Id="rId71" Type="http://schemas.openxmlformats.org/officeDocument/2006/relationships/image" Target="../media/image80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38.png"/><Relationship Id="rId24" Type="http://schemas.openxmlformats.org/officeDocument/2006/relationships/image" Target="../media/image33.jpeg"/><Relationship Id="rId40" Type="http://schemas.openxmlformats.org/officeDocument/2006/relationships/image" Target="../media/image49.png"/><Relationship Id="rId45" Type="http://schemas.openxmlformats.org/officeDocument/2006/relationships/image" Target="../media/image54.png"/><Relationship Id="rId66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13" Type="http://schemas.openxmlformats.org/officeDocument/2006/relationships/image" Target="../media/image106.png"/><Relationship Id="rId18" Type="http://schemas.openxmlformats.org/officeDocument/2006/relationships/image" Target="../media/image111.svg"/><Relationship Id="rId3" Type="http://schemas.microsoft.com/office/2014/relationships/chartEx" Target="../charts/chartEx2.xml"/><Relationship Id="rId21" Type="http://schemas.openxmlformats.org/officeDocument/2006/relationships/image" Target="../media/image114.svg"/><Relationship Id="rId7" Type="http://schemas.openxmlformats.org/officeDocument/2006/relationships/image" Target="../media/image100.png"/><Relationship Id="rId12" Type="http://schemas.openxmlformats.org/officeDocument/2006/relationships/image" Target="../media/image105.sv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9.sv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sv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svg"/><Relationship Id="rId19" Type="http://schemas.openxmlformats.org/officeDocument/2006/relationships/image" Target="../media/image112.png"/><Relationship Id="rId4" Type="http://schemas.openxmlformats.org/officeDocument/2006/relationships/image" Target="../media/image700.png"/><Relationship Id="rId9" Type="http://schemas.openxmlformats.org/officeDocument/2006/relationships/image" Target="../media/image102.png"/><Relationship Id="rId14" Type="http://schemas.openxmlformats.org/officeDocument/2006/relationships/image" Target="../media/image10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hyperlink" Target="mailto:kristin.skaug@aksjenorge.no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ksjenorge.no/aksjesparing/statistikk-privat-aksjesparing/arlig-og-kvartalsvis-statistikk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aksjenorge.no/aksjesparing/statistikk-privat-aksjesparing/arlig-og-kvartalsvis-statistikk/" TargetMode="Externa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re, utendørs, himmel, bygning&#10;&#10;Automatisk generert beskrivelse">
            <a:extLst>
              <a:ext uri="{FF2B5EF4-FFF2-40B4-BE49-F238E27FC236}">
                <a16:creationId xmlns:a16="http://schemas.microsoft.com/office/drawing/2014/main" id="{63A6A335-3742-48E6-8A57-BD536A14E8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36" b="21850"/>
          <a:stretch/>
        </p:blipFill>
        <p:spPr>
          <a:xfrm>
            <a:off x="-1" y="285225"/>
            <a:ext cx="12192001" cy="604892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6613590-6D31-4ED7-9C6A-1F4DEB2544EF}"/>
              </a:ext>
            </a:extLst>
          </p:cNvPr>
          <p:cNvSpPr txBox="1"/>
          <p:nvPr/>
        </p:nvSpPr>
        <p:spPr>
          <a:xfrm>
            <a:off x="469783" y="5092117"/>
            <a:ext cx="6007217" cy="1200329"/>
          </a:xfrm>
          <a:prstGeom prst="rect">
            <a:avLst/>
          </a:prstGeom>
          <a:solidFill>
            <a:srgbClr val="425189">
              <a:alpha val="2784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Oslo, 6. januar 2022 (data per 30/12/2021)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Kristin Skaug,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Daglig leder i Stiftelsen 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0E35CE7-9C00-4EE2-B14B-66A4843D6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11" y="5954468"/>
            <a:ext cx="1616124" cy="267026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DCF7502-B5CD-465F-B6C7-73503E00D6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1881077"/>
              </p:ext>
            </p:extLst>
          </p:nvPr>
        </p:nvGraphicFramePr>
        <p:xfrm>
          <a:off x="152400" y="636505"/>
          <a:ext cx="11468100" cy="5317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kstSylinder 6">
            <a:extLst>
              <a:ext uri="{FF2B5EF4-FFF2-40B4-BE49-F238E27FC236}">
                <a16:creationId xmlns:a16="http://schemas.microsoft.com/office/drawing/2014/main" id="{476D9AD9-2A67-4227-8377-9A33EA051E95}"/>
              </a:ext>
            </a:extLst>
          </p:cNvPr>
          <p:cNvSpPr txBox="1"/>
          <p:nvPr/>
        </p:nvSpPr>
        <p:spPr>
          <a:xfrm>
            <a:off x="469783" y="6546933"/>
            <a:ext cx="978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>
                    <a:lumMod val="50000"/>
                  </a:schemeClr>
                </a:solidFill>
                <a:latin typeface="Museo Sans Rounded 300" panose="02000000000000000000" pitchFamily="50" charset="0"/>
              </a:rPr>
              <a:t>Oransje graf: Grafdata: Oslo Børs fra 1.jan 2020 til og med 30.des 2021    Grafikk og foto: Stiftelsen AksjeNorge</a:t>
            </a:r>
          </a:p>
        </p:txBody>
      </p:sp>
    </p:spTree>
    <p:extLst>
      <p:ext uri="{BB962C8B-B14F-4D97-AF65-F5344CB8AC3E}">
        <p14:creationId xmlns:p14="http://schemas.microsoft.com/office/powerpoint/2010/main" val="3749988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A8E6FD-6F4D-4F1A-AE95-E19940B04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De nye aksjonærene i hvert kvartal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B69AF79-F776-4CC7-B1FC-B9EEEED839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2510795"/>
              </p:ext>
            </p:extLst>
          </p:nvPr>
        </p:nvGraphicFramePr>
        <p:xfrm>
          <a:off x="1473200" y="1242498"/>
          <a:ext cx="9245600" cy="4220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kstSylinder 3">
            <a:extLst>
              <a:ext uri="{FF2B5EF4-FFF2-40B4-BE49-F238E27FC236}">
                <a16:creationId xmlns:a16="http://schemas.microsoft.com/office/drawing/2014/main" id="{29FC156F-3A22-492D-AF1A-A268E46606CF}"/>
              </a:ext>
            </a:extLst>
          </p:cNvPr>
          <p:cNvSpPr txBox="1"/>
          <p:nvPr/>
        </p:nvSpPr>
        <p:spPr>
          <a:xfrm>
            <a:off x="1298575" y="5734050"/>
            <a:ext cx="985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latin typeface="Museo Sans Rounded 300" panose="02000000000000000000" pitchFamily="50" charset="0"/>
              </a:rPr>
              <a:t>I 2020 kom </a:t>
            </a:r>
            <a:r>
              <a:rPr lang="nb-NO" sz="1400" dirty="0" err="1">
                <a:latin typeface="Museo Sans Rounded 300" panose="02000000000000000000" pitchFamily="50" charset="0"/>
              </a:rPr>
              <a:t>ca</a:t>
            </a:r>
            <a:r>
              <a:rPr lang="nb-NO" sz="1400" dirty="0">
                <a:latin typeface="Museo Sans Rounded 300" panose="02000000000000000000" pitchFamily="50" charset="0"/>
              </a:rPr>
              <a:t> 91.000 nye aksjonærer til Oslo Børs. I 2021 kom </a:t>
            </a:r>
            <a:r>
              <a:rPr lang="nb-NO" sz="1400" dirty="0" err="1">
                <a:latin typeface="Museo Sans Rounded 300" panose="02000000000000000000" pitchFamily="50" charset="0"/>
              </a:rPr>
              <a:t>ca</a:t>
            </a:r>
            <a:r>
              <a:rPr lang="nb-NO" sz="1400" dirty="0">
                <a:latin typeface="Museo Sans Rounded 300" panose="02000000000000000000" pitchFamily="50" charset="0"/>
              </a:rPr>
              <a:t> 68.000 nye. I 2021 kom de fleste nye i første kvartal.</a:t>
            </a:r>
          </a:p>
          <a:p>
            <a:r>
              <a:rPr lang="nb-NO" sz="1400" dirty="0">
                <a:latin typeface="Museo Sans Rounded 300" panose="02000000000000000000" pitchFamily="50" charset="0"/>
              </a:rPr>
              <a:t>I 2020 var tilstrømningen mye jevnere.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A71EC04-D85D-4025-8943-23AD83AF0F75}"/>
              </a:ext>
            </a:extLst>
          </p:cNvPr>
          <p:cNvSpPr txBox="1"/>
          <p:nvPr/>
        </p:nvSpPr>
        <p:spPr>
          <a:xfrm>
            <a:off x="422365" y="6355931"/>
            <a:ext cx="978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Museo Sans Rounded 300" panose="02000000000000000000" pitchFamily="50" charset="0"/>
              </a:rPr>
              <a:t>Data: Euronext Securities Oslo, per 30/12/2021  Grafikk: Stiftelsen AksjeNorge</a:t>
            </a:r>
          </a:p>
        </p:txBody>
      </p:sp>
    </p:spTree>
    <p:extLst>
      <p:ext uri="{BB962C8B-B14F-4D97-AF65-F5344CB8AC3E}">
        <p14:creationId xmlns:p14="http://schemas.microsoft.com/office/powerpoint/2010/main" val="636943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14FFC1-78E8-494C-A557-73603AAB5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2400" dirty="0"/>
              <a:t>Gjennomsnittlig aksjeformue fordelt på alder, under og over 40 år</a:t>
            </a:r>
            <a:br>
              <a:rPr lang="nb-NO" sz="2400" dirty="0"/>
            </a:br>
            <a:r>
              <a:rPr lang="nb-NO" sz="1400" dirty="0"/>
              <a:t>I snitt eier nordmenn aksjer for kr 320.000, men det er store forskjeller i de ulike aldersgruppene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264E4C8-6937-4116-A631-479DFBDE4E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8585521"/>
              </p:ext>
            </p:extLst>
          </p:nvPr>
        </p:nvGraphicFramePr>
        <p:xfrm>
          <a:off x="1354045" y="1417639"/>
          <a:ext cx="8799606" cy="3506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1426ABA1-DF2E-481F-811A-FF66682819F9}"/>
              </a:ext>
            </a:extLst>
          </p:cNvPr>
          <p:cNvSpPr txBox="1"/>
          <p:nvPr/>
        </p:nvSpPr>
        <p:spPr>
          <a:xfrm>
            <a:off x="609600" y="5236431"/>
            <a:ext cx="10972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b="1" dirty="0">
                <a:effectLst/>
                <a:latin typeface="Museo Sans Rounded 300" panose="02000000000000000000" pitchFamily="50" charset="0"/>
                <a:ea typeface="MS Mincho" panose="02020609040205080304" pitchFamily="49" charset="-128"/>
                <a:cs typeface="Times New Roman" panose="02020603050405020304" pitchFamily="18" charset="0"/>
              </a:rPr>
              <a:t>Kvartalsvis endring: </a:t>
            </a:r>
            <a:r>
              <a:rPr lang="nb-NO" sz="1200" dirty="0">
                <a:effectLst/>
                <a:latin typeface="Museo Sans Rounded 300" panose="02000000000000000000" pitchFamily="50" charset="0"/>
                <a:ea typeface="MS Mincho" panose="02020609040205080304" pitchFamily="49" charset="-128"/>
                <a:cs typeface="Times New Roman" panose="02020603050405020304" pitchFamily="18" charset="0"/>
              </a:rPr>
              <a:t>62 % av årets nye aksjonærer er under 40 år, og de fleste kom i 1. kvartal i år. I 2.kvartal var det mer jevnt og fra 3. kvartal økte antall nye aksjonærer over 40 år mer enn de under 40 år.</a:t>
            </a:r>
          </a:p>
          <a:p>
            <a:endParaRPr lang="nb-NO" sz="1200" b="1" dirty="0">
              <a:latin typeface="Museo Sans Rounded 300" panose="02000000000000000000" pitchFamily="50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nb-NO" sz="1200" b="1" dirty="0">
                <a:effectLst/>
                <a:latin typeface="Museo Sans Rounded 300" panose="02000000000000000000" pitchFamily="50" charset="0"/>
                <a:ea typeface="MS Mincho" panose="02020609040205080304" pitchFamily="49" charset="-128"/>
                <a:cs typeface="Times New Roman" panose="02020603050405020304" pitchFamily="18" charset="0"/>
              </a:rPr>
              <a:t>På årsbasis</a:t>
            </a:r>
            <a:r>
              <a:rPr lang="nb-NO" sz="1200" dirty="0">
                <a:effectLst/>
                <a:latin typeface="Museo Sans Rounded 300" panose="02000000000000000000" pitchFamily="50" charset="0"/>
                <a:ea typeface="MS Mincho" panose="02020609040205080304" pitchFamily="49" charset="-128"/>
                <a:cs typeface="Times New Roman" panose="02020603050405020304" pitchFamily="18" charset="0"/>
              </a:rPr>
              <a:t> ser vi at gjennomsnittlige aksjeverdier hos de under 40 år har falt med 7,62 % mens de over 40 år økte den gjennomsnittlige aksjeformuen med 14,52 %. Gjennomsnittlige verdier på de yngre er lavere og mye skyldes at unge normalt investerer i snitt for lavere beløp enn eldre. </a:t>
            </a:r>
            <a:endParaRPr lang="nb-NO" sz="12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5CF401ED-3090-4C35-8813-2BEA3E3DE955}"/>
              </a:ext>
            </a:extLst>
          </p:cNvPr>
          <p:cNvSpPr txBox="1"/>
          <p:nvPr/>
        </p:nvSpPr>
        <p:spPr>
          <a:xfrm>
            <a:off x="422365" y="6355931"/>
            <a:ext cx="978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Museo Sans Rounded 300" panose="02000000000000000000" pitchFamily="50" charset="0"/>
              </a:rPr>
              <a:t>Data: Euronext Securities Oslo, per 30/12/2021  Grafikk: Stiftelsen AksjeNorge</a:t>
            </a:r>
          </a:p>
        </p:txBody>
      </p:sp>
    </p:spTree>
    <p:extLst>
      <p:ext uri="{BB962C8B-B14F-4D97-AF65-F5344CB8AC3E}">
        <p14:creationId xmlns:p14="http://schemas.microsoft.com/office/powerpoint/2010/main" val="2188798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524E52-FB32-4484-9ADE-12C9E156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Utviklingen i 4. kvartal 2021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8CB72EF-E4D1-49A0-858A-4580F644F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580" y="2174100"/>
            <a:ext cx="8558689" cy="3185638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141B1533-13A6-4E0F-BEDC-1B2F2F4CC4A1}"/>
              </a:ext>
            </a:extLst>
          </p:cNvPr>
          <p:cNvSpPr txBox="1"/>
          <p:nvPr/>
        </p:nvSpPr>
        <p:spPr>
          <a:xfrm>
            <a:off x="422365" y="6355931"/>
            <a:ext cx="978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Museo Sans Rounded 300" panose="02000000000000000000" pitchFamily="50" charset="0"/>
              </a:rPr>
              <a:t>Data: Euronext Securities Oslo, per 30/12/2021  Grafikk: Stiftelsen AksjeNorge</a:t>
            </a:r>
          </a:p>
        </p:txBody>
      </p:sp>
    </p:spTree>
    <p:extLst>
      <p:ext uri="{BB962C8B-B14F-4D97-AF65-F5344CB8AC3E}">
        <p14:creationId xmlns:p14="http://schemas.microsoft.com/office/powerpoint/2010/main" val="194041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EBF42A-0B4B-4568-8612-A88752503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Aksjene størst frafall i antall aksjonærer i 2021</a:t>
            </a:r>
            <a:br>
              <a:rPr lang="nb-NO" sz="3200" dirty="0"/>
            </a:br>
            <a:r>
              <a:rPr lang="nb-NO" sz="1800" dirty="0"/>
              <a:t>Viser netto endring i antall aksjonærer på ett år. </a:t>
            </a:r>
            <a:endParaRPr lang="nb-NO" sz="32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4637B85-A99A-4D03-96BC-F88B4B9C615A}"/>
              </a:ext>
            </a:extLst>
          </p:cNvPr>
          <p:cNvSpPr txBox="1"/>
          <p:nvPr/>
        </p:nvSpPr>
        <p:spPr>
          <a:xfrm>
            <a:off x="422365" y="6355931"/>
            <a:ext cx="978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Museo Sans Rounded 300" panose="02000000000000000000" pitchFamily="50" charset="0"/>
              </a:rPr>
              <a:t>Data: Euronext Securities Oslo, per 30/12/2021  Grafikk: Stiftelsen AksjeNorge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15BC676-D6D4-4751-B048-A94803CD92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6106699"/>
              </p:ext>
            </p:extLst>
          </p:nvPr>
        </p:nvGraphicFramePr>
        <p:xfrm>
          <a:off x="1547813" y="1553626"/>
          <a:ext cx="8162925" cy="3866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Sylinder 2">
            <a:extLst>
              <a:ext uri="{FF2B5EF4-FFF2-40B4-BE49-F238E27FC236}">
                <a16:creationId xmlns:a16="http://schemas.microsoft.com/office/drawing/2014/main" id="{4632BA30-E771-421F-8FF4-90551354C708}"/>
              </a:ext>
            </a:extLst>
          </p:cNvPr>
          <p:cNvSpPr txBox="1"/>
          <p:nvPr/>
        </p:nvSpPr>
        <p:spPr>
          <a:xfrm>
            <a:off x="6562725" y="4188619"/>
            <a:ext cx="53244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>
                <a:latin typeface="Museo Sans Rounded 300" panose="02000000000000000000" pitchFamily="50" charset="0"/>
              </a:rPr>
              <a:t>Equinors</a:t>
            </a:r>
            <a:r>
              <a:rPr lang="nb-NO" sz="1400" dirty="0">
                <a:latin typeface="Museo Sans Rounded 300" panose="02000000000000000000" pitchFamily="50" charset="0"/>
              </a:rPr>
              <a:t> frafall er kun 4% av aksjonærene, og aksjen steg 62 % gjennom året (utbytte kommer i tillegg). Det er derfor naturlig å anta at mange har sikret gevinster i aksjen. Equinor er aksjen med flest aksjonærer og har nesten 100.000 private aksjonærer.</a:t>
            </a:r>
          </a:p>
          <a:p>
            <a:endParaRPr lang="nb-NO" sz="1400" dirty="0">
              <a:latin typeface="Museo Sans Rounded 300" panose="02000000000000000000" pitchFamily="50" charset="0"/>
            </a:endParaRPr>
          </a:p>
          <a:p>
            <a:r>
              <a:rPr lang="nb-NO" sz="1400" dirty="0">
                <a:latin typeface="Museo Sans Rounded 300" panose="02000000000000000000" pitchFamily="50" charset="0"/>
              </a:rPr>
              <a:t>Årsakene til at aksjer mister aksjonærer er sammensatt, men som regel svært selskaps-spesifikt. Merk at de to aksjene med størst reduksjon i antall aksjer er aksjer som har steget mye (gevinst-sikring), i tillegg til å ha mange aksjonærer fra før av.</a:t>
            </a:r>
          </a:p>
          <a:p>
            <a:endParaRPr lang="nb-NO" sz="1400" dirty="0">
              <a:latin typeface="Museo Sans Rounded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34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EBF42A-0B4B-4568-8612-A88752503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Aksjene med flest nye aksjonærer i 4. kvartal</a:t>
            </a:r>
            <a:br>
              <a:rPr lang="nb-NO" sz="3200" dirty="0"/>
            </a:br>
            <a:r>
              <a:rPr lang="nb-NO" sz="1800" dirty="0"/>
              <a:t>Viser antall NYE aksjonærer (endringen). Oransje søyler betyr at aksjene ble notert i 2021.</a:t>
            </a:r>
            <a:endParaRPr lang="nb-NO" sz="32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4637B85-A99A-4D03-96BC-F88B4B9C615A}"/>
              </a:ext>
            </a:extLst>
          </p:cNvPr>
          <p:cNvSpPr txBox="1"/>
          <p:nvPr/>
        </p:nvSpPr>
        <p:spPr>
          <a:xfrm>
            <a:off x="422365" y="6355931"/>
            <a:ext cx="978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Museo Sans Rounded 300" panose="02000000000000000000" pitchFamily="50" charset="0"/>
              </a:rPr>
              <a:t>Data: Euronext Securities Oslo, per 30/12/2021  Grafikk: Stiftelsen AksjeNorge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73FE77F-C12C-4802-9F76-A634EB69D3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1182758"/>
              </p:ext>
            </p:extLst>
          </p:nvPr>
        </p:nvGraphicFramePr>
        <p:xfrm>
          <a:off x="2028825" y="1690687"/>
          <a:ext cx="7781925" cy="3805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Sylinder 2">
            <a:extLst>
              <a:ext uri="{FF2B5EF4-FFF2-40B4-BE49-F238E27FC236}">
                <a16:creationId xmlns:a16="http://schemas.microsoft.com/office/drawing/2014/main" id="{4632BA30-E771-421F-8FF4-90551354C708}"/>
              </a:ext>
            </a:extLst>
          </p:cNvPr>
          <p:cNvSpPr txBox="1"/>
          <p:nvPr/>
        </p:nvSpPr>
        <p:spPr>
          <a:xfrm>
            <a:off x="8801100" y="38100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latin typeface="Museo Sans Rounded 300" panose="02000000000000000000" pitchFamily="50" charset="0"/>
              </a:rPr>
              <a:t>De to aksjene med størst økning er aksjer som ble notert i 4. kvartal. </a:t>
            </a:r>
          </a:p>
        </p:txBody>
      </p:sp>
    </p:spTree>
    <p:extLst>
      <p:ext uri="{BB962C8B-B14F-4D97-AF65-F5344CB8AC3E}">
        <p14:creationId xmlns:p14="http://schemas.microsoft.com/office/powerpoint/2010/main" val="281980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EBF42A-0B4B-4568-8612-A88752503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Aksjene med størst frafall i antall aksjonærer i 4. kvartal</a:t>
            </a:r>
            <a:br>
              <a:rPr lang="nb-NO" sz="3200" dirty="0"/>
            </a:br>
            <a:r>
              <a:rPr lang="nb-NO" sz="1800" dirty="0"/>
              <a:t>Viser endringen i antall fra 3. kvartal. </a:t>
            </a:r>
            <a:endParaRPr lang="nb-NO" sz="32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4637B85-A99A-4D03-96BC-F88B4B9C615A}"/>
              </a:ext>
            </a:extLst>
          </p:cNvPr>
          <p:cNvSpPr txBox="1"/>
          <p:nvPr/>
        </p:nvSpPr>
        <p:spPr>
          <a:xfrm>
            <a:off x="422365" y="6355931"/>
            <a:ext cx="978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Museo Sans Rounded 300" panose="02000000000000000000" pitchFamily="50" charset="0"/>
              </a:rPr>
              <a:t>Data: Euronext Securities Oslo, per 30/12/2021  Grafikk: Stiftelsen AksjeNorge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B4D3837-80F2-4C52-A494-3BD5641D6C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0711405"/>
              </p:ext>
            </p:extLst>
          </p:nvPr>
        </p:nvGraphicFramePr>
        <p:xfrm>
          <a:off x="1990725" y="2054224"/>
          <a:ext cx="7543800" cy="3565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Sylinder 2">
            <a:extLst>
              <a:ext uri="{FF2B5EF4-FFF2-40B4-BE49-F238E27FC236}">
                <a16:creationId xmlns:a16="http://schemas.microsoft.com/office/drawing/2014/main" id="{4632BA30-E771-421F-8FF4-90551354C708}"/>
              </a:ext>
            </a:extLst>
          </p:cNvPr>
          <p:cNvSpPr txBox="1"/>
          <p:nvPr/>
        </p:nvSpPr>
        <p:spPr>
          <a:xfrm>
            <a:off x="6286500" y="4124325"/>
            <a:ext cx="5162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latin typeface="Museo Sans Rounded 300" panose="02000000000000000000" pitchFamily="50" charset="0"/>
              </a:rPr>
              <a:t>Merk at </a:t>
            </a:r>
            <a:r>
              <a:rPr lang="nb-NO" sz="1400" dirty="0" err="1">
                <a:latin typeface="Museo Sans Rounded 300" panose="02000000000000000000" pitchFamily="50" charset="0"/>
              </a:rPr>
              <a:t>Anora</a:t>
            </a:r>
            <a:r>
              <a:rPr lang="nb-NO" sz="1400" dirty="0">
                <a:latin typeface="Museo Sans Rounded 300" panose="02000000000000000000" pitchFamily="50" charset="0"/>
              </a:rPr>
              <a:t> ble </a:t>
            </a:r>
            <a:r>
              <a:rPr lang="nb-NO" sz="1400" dirty="0" err="1">
                <a:latin typeface="Museo Sans Rounded 300" panose="02000000000000000000" pitchFamily="50" charset="0"/>
              </a:rPr>
              <a:t>de-listet</a:t>
            </a:r>
            <a:r>
              <a:rPr lang="nb-NO" sz="1400" dirty="0">
                <a:latin typeface="Museo Sans Rounded 300" panose="02000000000000000000" pitchFamily="50" charset="0"/>
              </a:rPr>
              <a:t> årets siste dag etter bare kort tid på børsen. Aksjen var sekundær-notert i Oslo.</a:t>
            </a:r>
          </a:p>
          <a:p>
            <a:endParaRPr lang="nb-NO" sz="1400" dirty="0">
              <a:latin typeface="Museo Sans Rounded 300" panose="02000000000000000000" pitchFamily="50" charset="0"/>
            </a:endParaRPr>
          </a:p>
          <a:p>
            <a:r>
              <a:rPr lang="nb-NO" sz="1400" dirty="0">
                <a:latin typeface="Museo Sans Rounded 300" panose="02000000000000000000" pitchFamily="50" charset="0"/>
              </a:rPr>
              <a:t>De øvrige aksjene er fra før av populære aksjer å eie med mange titusen aksjonærer. REC mistet </a:t>
            </a:r>
            <a:r>
              <a:rPr lang="nb-NO" sz="1400" dirty="0" err="1">
                <a:latin typeface="Museo Sans Rounded 300" panose="02000000000000000000" pitchFamily="50" charset="0"/>
              </a:rPr>
              <a:t>ca</a:t>
            </a:r>
            <a:r>
              <a:rPr lang="nb-NO" sz="1400" dirty="0">
                <a:latin typeface="Museo Sans Rounded 300" panose="02000000000000000000" pitchFamily="50" charset="0"/>
              </a:rPr>
              <a:t> 9,2% av aksjonærene i fjerde kvartal. </a:t>
            </a:r>
          </a:p>
        </p:txBody>
      </p:sp>
    </p:spTree>
    <p:extLst>
      <p:ext uri="{BB962C8B-B14F-4D97-AF65-F5344CB8AC3E}">
        <p14:creationId xmlns:p14="http://schemas.microsoft.com/office/powerpoint/2010/main" val="1231776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EBF42A-0B4B-4568-8612-A88752503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Aksjene med størst frafall i antall aksjonærer i 4. kvartal</a:t>
            </a:r>
            <a:br>
              <a:rPr lang="nb-NO" sz="3200" dirty="0"/>
            </a:br>
            <a:r>
              <a:rPr lang="nb-NO" sz="1800" dirty="0"/>
              <a:t>Viser endringen i antall fra 3. kvartal. </a:t>
            </a:r>
            <a:endParaRPr lang="nb-NO" sz="32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4637B85-A99A-4D03-96BC-F88B4B9C615A}"/>
              </a:ext>
            </a:extLst>
          </p:cNvPr>
          <p:cNvSpPr txBox="1"/>
          <p:nvPr/>
        </p:nvSpPr>
        <p:spPr>
          <a:xfrm>
            <a:off x="422365" y="6355931"/>
            <a:ext cx="978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Museo Sans Rounded 300" panose="02000000000000000000" pitchFamily="50" charset="0"/>
              </a:rPr>
              <a:t>Data: Euronext Securities Oslo, per 30/12/2021  Grafikk: Stiftelsen AksjeNorge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B4D3837-80F2-4C52-A494-3BD5641D6C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2922347"/>
              </p:ext>
            </p:extLst>
          </p:nvPr>
        </p:nvGraphicFramePr>
        <p:xfrm>
          <a:off x="1571625" y="2054224"/>
          <a:ext cx="7514431" cy="3455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Sylinder 2">
            <a:extLst>
              <a:ext uri="{FF2B5EF4-FFF2-40B4-BE49-F238E27FC236}">
                <a16:creationId xmlns:a16="http://schemas.microsoft.com/office/drawing/2014/main" id="{4632BA30-E771-421F-8FF4-90551354C708}"/>
              </a:ext>
            </a:extLst>
          </p:cNvPr>
          <p:cNvSpPr txBox="1"/>
          <p:nvPr/>
        </p:nvSpPr>
        <p:spPr>
          <a:xfrm>
            <a:off x="6286500" y="4124325"/>
            <a:ext cx="5162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latin typeface="Museo Sans Rounded 300" panose="02000000000000000000" pitchFamily="50" charset="0"/>
              </a:rPr>
              <a:t>Alle aksjene er fra før av populære aksjer å eie med mange titusen aksjonærer. </a:t>
            </a:r>
          </a:p>
          <a:p>
            <a:r>
              <a:rPr lang="nb-NO" sz="1400" dirty="0">
                <a:latin typeface="Museo Sans Rounded 300" panose="02000000000000000000" pitchFamily="50" charset="0"/>
              </a:rPr>
              <a:t>REC mistet </a:t>
            </a:r>
            <a:r>
              <a:rPr lang="nb-NO" sz="1400" dirty="0" err="1">
                <a:latin typeface="Museo Sans Rounded 300" panose="02000000000000000000" pitchFamily="50" charset="0"/>
              </a:rPr>
              <a:t>ca</a:t>
            </a:r>
            <a:r>
              <a:rPr lang="nb-NO" sz="1400" dirty="0">
                <a:latin typeface="Museo Sans Rounded 300" panose="02000000000000000000" pitchFamily="50" charset="0"/>
              </a:rPr>
              <a:t> 9,2% av aksjonærene i fjerde kvartal. </a:t>
            </a:r>
          </a:p>
        </p:txBody>
      </p:sp>
    </p:spTree>
    <p:extLst>
      <p:ext uri="{BB962C8B-B14F-4D97-AF65-F5344CB8AC3E}">
        <p14:creationId xmlns:p14="http://schemas.microsoft.com/office/powerpoint/2010/main" val="1267171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20C72F7-1144-4A4E-ADD7-EC0B756CE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Fortsatt mest vanlig å kun investere på hovedlisten</a:t>
            </a:r>
            <a:br>
              <a:rPr lang="nb-NO" sz="3600" dirty="0"/>
            </a:br>
            <a:r>
              <a:rPr lang="nb-NO" sz="1400" dirty="0"/>
              <a:t>Aksjene på Euronext Growth utgjør mer enn en tredjedel av alle aksjene på børsen. </a:t>
            </a:r>
            <a:br>
              <a:rPr lang="nb-NO" sz="1400" dirty="0"/>
            </a:br>
            <a:r>
              <a:rPr lang="nb-NO" sz="1400" dirty="0"/>
              <a:t>Det er dermed naturlig at stadig mer kapital investeres også i disse aksjene.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CB2C4A0-8C1C-466F-BA6B-02C49FA19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58960"/>
            <a:ext cx="5194242" cy="437121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C03944A-065E-463A-8C9A-80EF83B58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476" y="1885152"/>
            <a:ext cx="5291787" cy="456630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CACAFB9F-7CEC-42B8-A50F-30D02C5ECA71}"/>
              </a:ext>
            </a:extLst>
          </p:cNvPr>
          <p:cNvSpPr txBox="1"/>
          <p:nvPr/>
        </p:nvSpPr>
        <p:spPr>
          <a:xfrm>
            <a:off x="422365" y="6355931"/>
            <a:ext cx="978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Museo Sans Rounded 300" panose="02000000000000000000" pitchFamily="50" charset="0"/>
              </a:rPr>
              <a:t>Data: Euronext Securities Oslo, per 30/12/2021  Grafikk: Stiftelsen AksjeNorge</a:t>
            </a:r>
          </a:p>
        </p:txBody>
      </p:sp>
    </p:spTree>
    <p:extLst>
      <p:ext uri="{BB962C8B-B14F-4D97-AF65-F5344CB8AC3E}">
        <p14:creationId xmlns:p14="http://schemas.microsoft.com/office/powerpoint/2010/main" val="4110139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1D47ED2D-92ED-4A9D-AB03-71BF728B9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Rekordmange selskaper notert på børsen: 343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E8F8BFA-DD70-4B06-9A59-B3872A35E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2" t="4800"/>
          <a:stretch/>
        </p:blipFill>
        <p:spPr>
          <a:xfrm>
            <a:off x="1838325" y="1232244"/>
            <a:ext cx="8284458" cy="4393511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0A1A518A-9317-4C63-93A9-469153D04195}"/>
              </a:ext>
            </a:extLst>
          </p:cNvPr>
          <p:cNvSpPr txBox="1"/>
          <p:nvPr/>
        </p:nvSpPr>
        <p:spPr>
          <a:xfrm>
            <a:off x="752475" y="5810250"/>
            <a:ext cx="1021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latin typeface="Museo Sans Rounded 500" panose="02000000000000000000" pitchFamily="50" charset="0"/>
              </a:rPr>
              <a:t>I 2021 ble 68 nye selskaper notert på en av børsens markedsplasser, og 61 av dem på Euronext Growth.</a:t>
            </a:r>
            <a:br>
              <a:rPr lang="nb-NO" sz="1400" dirty="0">
                <a:latin typeface="Museo Sans Rounded 500" panose="02000000000000000000" pitchFamily="50" charset="0"/>
              </a:rPr>
            </a:br>
            <a:r>
              <a:rPr lang="nb-NO" sz="1400" dirty="0">
                <a:latin typeface="Museo Sans Rounded 500" panose="02000000000000000000" pitchFamily="50" charset="0"/>
              </a:rPr>
              <a:t>I tillegg ble det 12 </a:t>
            </a:r>
            <a:r>
              <a:rPr lang="nb-NO" sz="1400" dirty="0" err="1">
                <a:latin typeface="Museo Sans Rounded 500" panose="02000000000000000000" pitchFamily="50" charset="0"/>
              </a:rPr>
              <a:t>delistinger</a:t>
            </a:r>
            <a:r>
              <a:rPr lang="nb-NO" sz="1400" dirty="0">
                <a:latin typeface="Museo Sans Rounded 500" panose="02000000000000000000" pitchFamily="50" charset="0"/>
              </a:rPr>
              <a:t>. Og 13 selskaper ble overført til Oslo Børs fra Euronext </a:t>
            </a:r>
            <a:r>
              <a:rPr lang="nb-NO" sz="1400" dirty="0" err="1">
                <a:latin typeface="Museo Sans Rounded 500" panose="02000000000000000000" pitchFamily="50" charset="0"/>
              </a:rPr>
              <a:t>Expand</a:t>
            </a:r>
            <a:r>
              <a:rPr lang="nb-NO" sz="1400" dirty="0">
                <a:latin typeface="Museo Sans Rounded 500" panose="02000000000000000000" pitchFamily="50" charset="0"/>
              </a:rPr>
              <a:t> eller Euronext Growth.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137BA60C-8964-439C-B7FB-25E4333C96E0}"/>
              </a:ext>
            </a:extLst>
          </p:cNvPr>
          <p:cNvSpPr txBox="1"/>
          <p:nvPr/>
        </p:nvSpPr>
        <p:spPr>
          <a:xfrm>
            <a:off x="422365" y="6355931"/>
            <a:ext cx="978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Museo Sans Rounded 300" panose="02000000000000000000" pitchFamily="50" charset="0"/>
              </a:rPr>
              <a:t>Data: Oslo Børs/Euronext, per 30/12/2021  Grafikk: Stiftelsen AksjeNorge</a:t>
            </a:r>
          </a:p>
        </p:txBody>
      </p:sp>
    </p:spTree>
    <p:extLst>
      <p:ext uri="{BB962C8B-B14F-4D97-AF65-F5344CB8AC3E}">
        <p14:creationId xmlns:p14="http://schemas.microsoft.com/office/powerpoint/2010/main" val="696429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9" name="Plassholder for innhold 4">
            <a:extLst>
              <a:ext uri="{FF2B5EF4-FFF2-40B4-BE49-F238E27FC236}">
                <a16:creationId xmlns:a16="http://schemas.microsoft.com/office/drawing/2014/main" id="{CC185665-5200-40E6-8C6B-CF77529D39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3843252"/>
              </p:ext>
            </p:extLst>
          </p:nvPr>
        </p:nvGraphicFramePr>
        <p:xfrm>
          <a:off x="173115" y="878260"/>
          <a:ext cx="11819823" cy="5320938"/>
        </p:xfrm>
        <a:graphic>
          <a:graphicData uri="http://schemas.openxmlformats.org/drawingml/2006/table">
            <a:tbl>
              <a:tblPr firstRow="1" bandRow="1"/>
              <a:tblGrid>
                <a:gridCol w="1110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0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9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8624">
                  <a:extLst>
                    <a:ext uri="{9D8B030D-6E8A-4147-A177-3AD203B41FA5}">
                      <a16:colId xmlns:a16="http://schemas.microsoft.com/office/drawing/2014/main" val="2734407562"/>
                    </a:ext>
                  </a:extLst>
                </a:gridCol>
                <a:gridCol w="1400245">
                  <a:extLst>
                    <a:ext uri="{9D8B030D-6E8A-4147-A177-3AD203B41FA5}">
                      <a16:colId xmlns:a16="http://schemas.microsoft.com/office/drawing/2014/main" val="325023884"/>
                    </a:ext>
                  </a:extLst>
                </a:gridCol>
              </a:tblGrid>
              <a:tr h="1271452">
                <a:tc>
                  <a:txBody>
                    <a:bodyPr/>
                    <a:lstStyle>
                      <a:lvl1pPr marL="0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2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64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45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27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09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091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272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454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nb-NO" sz="1400" b="1" dirty="0">
                          <a:solidFill>
                            <a:srgbClr val="003B5C"/>
                          </a:solidFill>
                          <a:latin typeface="Museo Sans Rounded 500" panose="02000000000000000000" pitchFamily="50" charset="0"/>
                        </a:rPr>
                        <a:t>Nye på Oslo Børs</a:t>
                      </a:r>
                      <a:br>
                        <a:rPr lang="nb-NO" sz="1600" b="0" dirty="0">
                          <a:solidFill>
                            <a:srgbClr val="003B5C"/>
                          </a:solidFill>
                          <a:latin typeface="Museo Sans Rounded 500" panose="02000000000000000000" pitchFamily="50" charset="0"/>
                        </a:rPr>
                      </a:br>
                      <a:r>
                        <a:rPr lang="nb-NO" sz="1100" b="0" dirty="0">
                          <a:solidFill>
                            <a:srgbClr val="003B5C"/>
                          </a:solidFill>
                          <a:latin typeface="Museo Sans Rounded 500" panose="02000000000000000000" pitchFamily="50" charset="0"/>
                        </a:rPr>
                        <a:t>1: direktelistet hovedlisten</a:t>
                      </a:r>
                    </a:p>
                  </a:txBody>
                  <a:tcPr marT="45735" marB="45735" anchor="ctr">
                    <a:lnL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B5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2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64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45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27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09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091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272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454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nb-NO" sz="1900" b="1" kern="1200" dirty="0">
                        <a:solidFill>
                          <a:srgbClr val="003B5C"/>
                        </a:solidFill>
                        <a:latin typeface="Museo Sans Rounded 500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 marT="45735" marB="45735" anchor="ctr">
                    <a:lnL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B5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2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64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45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27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09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091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272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454" algn="l" defTabSz="457182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endParaRPr lang="nb-NO" sz="1900" dirty="0">
                        <a:solidFill>
                          <a:srgbClr val="003B5C"/>
                        </a:solidFill>
                        <a:latin typeface="Museo Sans Rounded 500" panose="02000000000000000000" pitchFamily="50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B5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b-NO" sz="1900" dirty="0">
                        <a:solidFill>
                          <a:srgbClr val="003B5C"/>
                        </a:solidFill>
                        <a:latin typeface="Museo Sans Rounded 500" panose="02000000000000000000" pitchFamily="50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B5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b-NO" sz="1900" dirty="0">
                        <a:solidFill>
                          <a:srgbClr val="003B5C"/>
                        </a:solidFill>
                        <a:latin typeface="Museo Sans Rounded 500" panose="02000000000000000000" pitchFamily="50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B5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552">
                <a:tc>
                  <a:txBody>
                    <a:bodyPr/>
                    <a:lstStyle/>
                    <a:p>
                      <a:pPr algn="l"/>
                      <a:br>
                        <a:rPr lang="nb-NO" sz="1400" b="0" dirty="0">
                          <a:solidFill>
                            <a:srgbClr val="003B5C"/>
                          </a:solidFill>
                          <a:latin typeface="Museo Sans Rounded 500" panose="02000000000000000000" pitchFamily="50" charset="0"/>
                        </a:rPr>
                      </a:br>
                      <a:r>
                        <a:rPr lang="nb-NO" sz="1200" b="0" dirty="0">
                          <a:solidFill>
                            <a:srgbClr val="003B5C"/>
                          </a:solidFill>
                          <a:latin typeface="Museo Sans Rounded 500" panose="02000000000000000000" pitchFamily="50" charset="0"/>
                        </a:rPr>
                        <a:t>2</a:t>
                      </a:r>
                      <a:r>
                        <a:rPr lang="nb-NO" sz="1100" b="0" dirty="0">
                          <a:solidFill>
                            <a:srgbClr val="003B5C"/>
                          </a:solidFill>
                          <a:latin typeface="Museo Sans Rounded 500" panose="02000000000000000000" pitchFamily="50" charset="0"/>
                        </a:rPr>
                        <a:t>: overført fra Euronext Growth eller Oslo Børs </a:t>
                      </a:r>
                      <a:r>
                        <a:rPr lang="nb-NO" sz="1100" b="0" dirty="0" err="1">
                          <a:solidFill>
                            <a:srgbClr val="003B5C"/>
                          </a:solidFill>
                          <a:latin typeface="Museo Sans Rounded 500" panose="02000000000000000000" pitchFamily="50" charset="0"/>
                        </a:rPr>
                        <a:t>Expand</a:t>
                      </a:r>
                      <a:endParaRPr lang="nb-NO" sz="2000" b="0" dirty="0">
                        <a:solidFill>
                          <a:srgbClr val="003B5C"/>
                        </a:solidFill>
                        <a:latin typeface="Museo Sans Rounded 500" panose="02000000000000000000" pitchFamily="50" charset="0"/>
                      </a:endParaRPr>
                    </a:p>
                  </a:txBody>
                  <a:tcPr marT="45735" marB="45735" anchor="ctr">
                    <a:lnL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B5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nb-NO" sz="1900" b="1" kern="1200" dirty="0">
                        <a:solidFill>
                          <a:srgbClr val="003B5C"/>
                        </a:solidFill>
                        <a:latin typeface="Museo Sans Rounded 500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 marT="45735" marB="45735" anchor="ctr">
                    <a:lnL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B5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b-NO" sz="1900" dirty="0">
                        <a:solidFill>
                          <a:srgbClr val="003B5C"/>
                        </a:solidFill>
                        <a:latin typeface="Museo Sans Rounded 500" panose="02000000000000000000" pitchFamily="50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B5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b-NO" sz="1900" dirty="0">
                        <a:solidFill>
                          <a:srgbClr val="003B5C"/>
                        </a:solidFill>
                        <a:latin typeface="Museo Sans Rounded 500" panose="02000000000000000000" pitchFamily="50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B5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b-NO" sz="1900" dirty="0">
                        <a:solidFill>
                          <a:srgbClr val="003B5C"/>
                        </a:solidFill>
                        <a:latin typeface="Museo Sans Rounded 500" panose="02000000000000000000" pitchFamily="50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B5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406969"/>
                  </a:ext>
                </a:extLst>
              </a:tr>
              <a:tr h="2891216">
                <a:tc>
                  <a:txBody>
                    <a:bodyPr/>
                    <a:lstStyle/>
                    <a:p>
                      <a:pPr algn="l"/>
                      <a:r>
                        <a:rPr lang="nb-NO" sz="1400" b="1" dirty="0">
                          <a:solidFill>
                            <a:srgbClr val="003B5C"/>
                          </a:solidFill>
                          <a:latin typeface="Museo Sans Rounded 500" panose="02000000000000000000" pitchFamily="50" charset="0"/>
                        </a:rPr>
                        <a:t>Nye på </a:t>
                      </a:r>
                      <a:br>
                        <a:rPr lang="nb-NO" sz="1400" b="1" dirty="0">
                          <a:solidFill>
                            <a:srgbClr val="003B5C"/>
                          </a:solidFill>
                          <a:latin typeface="Museo Sans Rounded 500" panose="02000000000000000000" pitchFamily="50" charset="0"/>
                        </a:rPr>
                      </a:br>
                      <a:r>
                        <a:rPr lang="nb-NO" sz="1400" b="1" dirty="0">
                          <a:solidFill>
                            <a:srgbClr val="003B5C"/>
                          </a:solidFill>
                          <a:latin typeface="Museo Sans Rounded 500" panose="02000000000000000000" pitchFamily="50" charset="0"/>
                        </a:rPr>
                        <a:t>Euronext Growth</a:t>
                      </a:r>
                    </a:p>
                  </a:txBody>
                  <a:tcPr marT="45735" marB="45735" anchor="ctr">
                    <a:lnL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nb-NO" sz="1900" b="1" kern="1200" dirty="0">
                        <a:solidFill>
                          <a:srgbClr val="003B5C"/>
                        </a:solidFill>
                        <a:latin typeface="Museo Sans Rounded 500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 marT="45735" marB="45735" anchor="ctr">
                    <a:lnL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b-NO" sz="1900" dirty="0">
                        <a:solidFill>
                          <a:srgbClr val="003B5C"/>
                        </a:solidFill>
                        <a:latin typeface="Museo Sans Rounded 500" panose="02000000000000000000" pitchFamily="50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b-NO" sz="1900" dirty="0">
                        <a:solidFill>
                          <a:srgbClr val="003B5C"/>
                        </a:solidFill>
                        <a:latin typeface="Museo Sans Rounded 500" panose="02000000000000000000" pitchFamily="50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b-NO" sz="1900" dirty="0">
                        <a:solidFill>
                          <a:srgbClr val="003B5C"/>
                        </a:solidFill>
                        <a:latin typeface="Museo Sans Rounded 500" panose="02000000000000000000" pitchFamily="50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B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717483"/>
                  </a:ext>
                </a:extLst>
              </a:tr>
            </a:tbl>
          </a:graphicData>
        </a:graphic>
      </p:graphicFrame>
      <p:pic>
        <p:nvPicPr>
          <p:cNvPr id="266" name="Picture 105">
            <a:extLst>
              <a:ext uri="{FF2B5EF4-FFF2-40B4-BE49-F238E27FC236}">
                <a16:creationId xmlns:a16="http://schemas.microsoft.com/office/drawing/2014/main" id="{8DC2129A-974F-4EED-B94A-F87313D0C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9" b="88350" l="5738" r="95287">
                        <a14:foregroundMark x1="20902" y1="26214" x2="20902" y2="26214"/>
                        <a14:foregroundMark x1="27049" y1="26214" x2="27049" y2="26214"/>
                        <a14:foregroundMark x1="33197" y1="28155" x2="33197" y2="28155"/>
                        <a14:foregroundMark x1="20902" y1="60194" x2="20902" y2="60194"/>
                        <a14:foregroundMark x1="25820" y1="62136" x2="25820" y2="62136"/>
                        <a14:foregroundMark x1="31148" y1="67961" x2="31148" y2="67961"/>
                        <a14:foregroundMark x1="36680" y1="69903" x2="36680" y2="69903"/>
                        <a14:foregroundMark x1="41189" y1="67961" x2="41189" y2="67961"/>
                        <a14:foregroundMark x1="48361" y1="69903" x2="48361" y2="69903"/>
                        <a14:foregroundMark x1="54098" y1="59223" x2="54098" y2="59223"/>
                        <a14:foregroundMark x1="59426" y1="69903" x2="59426" y2="69903"/>
                        <a14:foregroundMark x1="64549" y1="63107" x2="64549" y2="63107"/>
                        <a14:foregroundMark x1="68852" y1="69903" x2="68852" y2="69903"/>
                        <a14:foregroundMark x1="75615" y1="62136" x2="75615" y2="62136"/>
                        <a14:foregroundMark x1="78893" y1="62136" x2="78893" y2="62136"/>
                        <a14:foregroundMark x1="81557" y1="67961" x2="81557" y2="67961"/>
                        <a14:foregroundMark x1="88320" y1="67961" x2="88320" y2="67961"/>
                        <a14:foregroundMark x1="92828" y1="65049" x2="92828" y2="65049"/>
                        <a14:foregroundMark x1="95287" y1="72816" x2="95287" y2="72816"/>
                        <a14:foregroundMark x1="14549" y1="69903" x2="14549" y2="69903"/>
                        <a14:foregroundMark x1="5738" y1="33981" x2="5738" y2="33981"/>
                        <a14:foregroundMark x1="6352" y1="76699" x2="6352" y2="76699"/>
                        <a14:foregroundMark x1="14344" y1="25243" x2="14344" y2="25243"/>
                        <a14:foregroundMark x1="15984" y1="36893" x2="15984" y2="36893"/>
                        <a14:foregroundMark x1="14344" y1="32039" x2="14344" y2="32039"/>
                        <a14:foregroundMark x1="13525" y1="39806" x2="13525" y2="39806"/>
                        <a14:foregroundMark x1="10451" y1="50485" x2="10451" y2="50485"/>
                        <a14:foregroundMark x1="10861" y1="35922" x2="10861" y2="359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0592" y="3408657"/>
            <a:ext cx="1246533" cy="263101"/>
          </a:xfrm>
          <a:prstGeom prst="rect">
            <a:avLst/>
          </a:prstGeom>
        </p:spPr>
      </p:pic>
      <p:pic>
        <p:nvPicPr>
          <p:cNvPr id="268" name="Picture 2047">
            <a:extLst>
              <a:ext uri="{FF2B5EF4-FFF2-40B4-BE49-F238E27FC236}">
                <a16:creationId xmlns:a16="http://schemas.microsoft.com/office/drawing/2014/main" id="{B79FB548-D420-44D8-B760-44D2F498D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266" y="4211619"/>
            <a:ext cx="1276421" cy="187006"/>
          </a:xfrm>
          <a:prstGeom prst="rect">
            <a:avLst/>
          </a:prstGeom>
        </p:spPr>
      </p:pic>
      <p:pic>
        <p:nvPicPr>
          <p:cNvPr id="269" name="Picture 2048">
            <a:extLst>
              <a:ext uri="{FF2B5EF4-FFF2-40B4-BE49-F238E27FC236}">
                <a16:creationId xmlns:a16="http://schemas.microsoft.com/office/drawing/2014/main" id="{8360B2F1-DA22-4A77-82B3-52321F7BB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122" y="4557204"/>
            <a:ext cx="750755" cy="198344"/>
          </a:xfrm>
          <a:prstGeom prst="rect">
            <a:avLst/>
          </a:prstGeom>
        </p:spPr>
      </p:pic>
      <p:pic>
        <p:nvPicPr>
          <p:cNvPr id="270" name="Picture 6" descr="Horisont Energi">
            <a:extLst>
              <a:ext uri="{FF2B5EF4-FFF2-40B4-BE49-F238E27FC236}">
                <a16:creationId xmlns:a16="http://schemas.microsoft.com/office/drawing/2014/main" id="{64392B10-42E0-4C39-9E01-55045BFC2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27" y="3791276"/>
            <a:ext cx="819171" cy="31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" name="Picture 8" descr="Huddly media kit - Huddly">
            <a:extLst>
              <a:ext uri="{FF2B5EF4-FFF2-40B4-BE49-F238E27FC236}">
                <a16:creationId xmlns:a16="http://schemas.microsoft.com/office/drawing/2014/main" id="{D88FD675-F469-41DD-94CF-F75D431A1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441" y="5142670"/>
            <a:ext cx="796710" cy="18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2" name="Picture 14" descr="Making plastics circular | Pryme">
            <a:extLst>
              <a:ext uri="{FF2B5EF4-FFF2-40B4-BE49-F238E27FC236}">
                <a16:creationId xmlns:a16="http://schemas.microsoft.com/office/drawing/2014/main" id="{C57551C7-3666-40A6-B64E-20B8A92FF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455" y="4840641"/>
            <a:ext cx="794620" cy="25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" name="Picture 16" descr="Sonans Gruppen logo | Sonans">
            <a:extLst>
              <a:ext uri="{FF2B5EF4-FFF2-40B4-BE49-F238E27FC236}">
                <a16:creationId xmlns:a16="http://schemas.microsoft.com/office/drawing/2014/main" id="{5ACB6B2D-D5B5-4AB5-87FB-B64B7EA08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791" y="5461366"/>
            <a:ext cx="706577" cy="35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4" name="Picture 18" descr="Envipco">
            <a:extLst>
              <a:ext uri="{FF2B5EF4-FFF2-40B4-BE49-F238E27FC236}">
                <a16:creationId xmlns:a16="http://schemas.microsoft.com/office/drawing/2014/main" id="{9644CBED-0C7C-41CA-8390-D185A0ABD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125" y="3804105"/>
            <a:ext cx="757197" cy="16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5" name="Picture 20" descr="Otovo-bloggen">
            <a:extLst>
              <a:ext uri="{FF2B5EF4-FFF2-40B4-BE49-F238E27FC236}">
                <a16:creationId xmlns:a16="http://schemas.microsoft.com/office/drawing/2014/main" id="{ED027B89-EAFB-4B63-A26B-D3031B3D8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836" y="3376982"/>
            <a:ext cx="805936" cy="32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" name="Picture 22" descr="Arctic Fish Holding AS: NOK 600 million private placement successfully  placed - &lt;°)))&gt;{">
            <a:extLst>
              <a:ext uri="{FF2B5EF4-FFF2-40B4-BE49-F238E27FC236}">
                <a16:creationId xmlns:a16="http://schemas.microsoft.com/office/drawing/2014/main" id="{24209F24-97A0-455B-AF3F-311C2718E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53645" y1="22625" x2="53645" y2="22625"/>
                        <a14:foregroundMark x1="53576" y1="19250" x2="53576" y2="19250"/>
                        <a14:foregroundMark x1="55158" y1="17875" x2="55158" y2="17875"/>
                        <a14:foregroundMark x1="55227" y1="17875" x2="55227" y2="17875"/>
                        <a14:foregroundMark x1="57359" y1="22625" x2="57359" y2="22625"/>
                        <a14:foregroundMark x1="57359" y1="22625" x2="57359" y2="22625"/>
                        <a14:foregroundMark x1="57359" y1="22625" x2="57359" y2="22625"/>
                        <a14:foregroundMark x1="31431" y1="42250" x2="31431" y2="42250"/>
                        <a14:foregroundMark x1="32393" y1="41125" x2="32393" y2="41125"/>
                        <a14:foregroundMark x1="30949" y1="42375" x2="29505" y2="44625"/>
                        <a14:foregroundMark x1="32393" y1="41500" x2="32393" y2="41625"/>
                        <a14:foregroundMark x1="29436" y1="44625" x2="29092" y2="44375"/>
                        <a14:foregroundMark x1="18501" y1="38750" x2="17400" y2="49875"/>
                        <a14:foregroundMark x1="14856" y1="67250" x2="17744" y2="49375"/>
                        <a14:foregroundMark x1="19326" y1="63125" x2="24484" y2="52000"/>
                        <a14:foregroundMark x1="24072" y1="56875" x2="27854" y2="63125"/>
                        <a14:foregroundMark x1="27648" y1="52500" x2="31018" y2="51000"/>
                        <a14:foregroundMark x1="34525" y1="51125" x2="33425" y2="60750"/>
                        <a14:foregroundMark x1="33425" y1="60750" x2="33975" y2="61875"/>
                        <a14:foregroundMark x1="42572" y1="46500" x2="42641" y2="61625"/>
                        <a14:foregroundMark x1="47662" y1="49750" x2="48900" y2="64250"/>
                        <a14:foregroundMark x1="51100" y1="55125" x2="54677" y2="50500"/>
                        <a14:foregroundMark x1="61142" y1="45875" x2="60316" y2="58625"/>
                        <a14:foregroundMark x1="70083" y1="52250" x2="70564" y2="60750"/>
                        <a14:foregroundMark x1="80949" y1="46375" x2="81155" y2="5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0101" r="10344" b="23345"/>
          <a:stretch/>
        </p:blipFill>
        <p:spPr bwMode="auto">
          <a:xfrm>
            <a:off x="2877943" y="4146753"/>
            <a:ext cx="676639" cy="31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" name="Picture 24" descr="Skandia GreenPower AS">
            <a:extLst>
              <a:ext uri="{FF2B5EF4-FFF2-40B4-BE49-F238E27FC236}">
                <a16:creationId xmlns:a16="http://schemas.microsoft.com/office/drawing/2014/main" id="{355E574D-AE82-4D01-8E05-C1DB992B6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71" y="4604550"/>
            <a:ext cx="1040789" cy="27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" name="Picture 26" descr="Arctic Bioscience Company Profile: Stock Performance &amp; Earnings | PitchBook">
            <a:extLst>
              <a:ext uri="{FF2B5EF4-FFF2-40B4-BE49-F238E27FC236}">
                <a16:creationId xmlns:a16="http://schemas.microsoft.com/office/drawing/2014/main" id="{21966E80-CAC1-45FE-B618-F8F0D49C4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9" b="35921"/>
          <a:stretch/>
        </p:blipFill>
        <p:spPr bwMode="auto">
          <a:xfrm>
            <a:off x="2317879" y="5031521"/>
            <a:ext cx="905576" cy="25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" name="Picture 28" descr="Ny dampkjel til Rana Gruber i Mo i Rana - Skåland Rør &amp; Industrimontasje AS">
            <a:extLst>
              <a:ext uri="{FF2B5EF4-FFF2-40B4-BE49-F238E27FC236}">
                <a16:creationId xmlns:a16="http://schemas.microsoft.com/office/drawing/2014/main" id="{8D3D5717-3FED-4805-BA2A-A2AC7584BC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3" t="28875" r="10884" b="28895"/>
          <a:stretch/>
        </p:blipFill>
        <p:spPr bwMode="auto">
          <a:xfrm>
            <a:off x="2321089" y="5337959"/>
            <a:ext cx="739016" cy="23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" name="Picture 2060">
            <a:extLst>
              <a:ext uri="{FF2B5EF4-FFF2-40B4-BE49-F238E27FC236}">
                <a16:creationId xmlns:a16="http://schemas.microsoft.com/office/drawing/2014/main" id="{6643796D-42C0-4E28-8CF0-26EC4851863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36382" y="3426435"/>
            <a:ext cx="466558" cy="238064"/>
          </a:xfrm>
          <a:prstGeom prst="rect">
            <a:avLst/>
          </a:prstGeom>
        </p:spPr>
      </p:pic>
      <p:pic>
        <p:nvPicPr>
          <p:cNvPr id="281" name="Picture 38" descr="Circa Group AS | Finansavisen Karriere">
            <a:extLst>
              <a:ext uri="{FF2B5EF4-FFF2-40B4-BE49-F238E27FC236}">
                <a16:creationId xmlns:a16="http://schemas.microsoft.com/office/drawing/2014/main" id="{86E20D27-8B34-4C59-827E-1E1162127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9" b="13117"/>
          <a:stretch/>
        </p:blipFill>
        <p:spPr bwMode="auto">
          <a:xfrm>
            <a:off x="4210399" y="3554459"/>
            <a:ext cx="600156" cy="25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" name="Picture 40" descr="HAV Group ASA | LinkedIn">
            <a:extLst>
              <a:ext uri="{FF2B5EF4-FFF2-40B4-BE49-F238E27FC236}">
                <a16:creationId xmlns:a16="http://schemas.microsoft.com/office/drawing/2014/main" id="{1E58AA61-85AF-46B8-8C59-57F515D03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3" b="39141"/>
          <a:stretch/>
        </p:blipFill>
        <p:spPr bwMode="auto">
          <a:xfrm>
            <a:off x="3509932" y="4667608"/>
            <a:ext cx="901770" cy="20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3" name="Picture 42" descr="What We Do — Aker Clean Hydrogen">
            <a:extLst>
              <a:ext uri="{FF2B5EF4-FFF2-40B4-BE49-F238E27FC236}">
                <a16:creationId xmlns:a16="http://schemas.microsoft.com/office/drawing/2014/main" id="{C90B8F6C-2FC4-479F-B6D9-6510441C4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" t="14094" r="10223" b="17646"/>
          <a:stretch/>
        </p:blipFill>
        <p:spPr bwMode="auto">
          <a:xfrm>
            <a:off x="3353674" y="5040001"/>
            <a:ext cx="756772" cy="34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4" name="Picture 44" descr="Medias | Ideol">
            <a:extLst>
              <a:ext uri="{FF2B5EF4-FFF2-40B4-BE49-F238E27FC236}">
                <a16:creationId xmlns:a16="http://schemas.microsoft.com/office/drawing/2014/main" id="{E0F17A9A-E0E2-466C-BAAE-9FA3B56D2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179" y="5419828"/>
            <a:ext cx="804791" cy="23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5" name="Picture 46" descr="Green Minerals">
            <a:extLst>
              <a:ext uri="{FF2B5EF4-FFF2-40B4-BE49-F238E27FC236}">
                <a16:creationId xmlns:a16="http://schemas.microsoft.com/office/drawing/2014/main" id="{C033CBB5-9CB1-4FAA-AA17-E87FE3C6C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4" t="22215" r="19052" b="29104"/>
          <a:stretch/>
        </p:blipFill>
        <p:spPr bwMode="auto">
          <a:xfrm>
            <a:off x="4130383" y="5097530"/>
            <a:ext cx="739854" cy="33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" name="Picture 48" descr="ECOONLINE HOLDING AS NOK 23.72">
            <a:extLst>
              <a:ext uri="{FF2B5EF4-FFF2-40B4-BE49-F238E27FC236}">
                <a16:creationId xmlns:a16="http://schemas.microsoft.com/office/drawing/2014/main" id="{024FC9AC-6451-4704-AEA4-1C25F5517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773" y="4194083"/>
            <a:ext cx="585829" cy="36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" name="Picture 50" descr="Kyoto Group AS">
            <a:extLst>
              <a:ext uri="{FF2B5EF4-FFF2-40B4-BE49-F238E27FC236}">
                <a16:creationId xmlns:a16="http://schemas.microsoft.com/office/drawing/2014/main" id="{29349889-E197-4489-B08B-75BFC60A7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164" y="5866036"/>
            <a:ext cx="959025" cy="19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8" name="Picture 52" descr="Integrated Wind Solutions AS">
            <a:extLst>
              <a:ext uri="{FF2B5EF4-FFF2-40B4-BE49-F238E27FC236}">
                <a16:creationId xmlns:a16="http://schemas.microsoft.com/office/drawing/2014/main" id="{C4344113-C567-40EF-A5C4-58F2246B9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370" y="3772392"/>
            <a:ext cx="634452" cy="30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9" name="Picture 54" descr="ØRN SOFTWARE HOLDING AS NOK 13.00">
            <a:extLst>
              <a:ext uri="{FF2B5EF4-FFF2-40B4-BE49-F238E27FC236}">
                <a16:creationId xmlns:a16="http://schemas.microsoft.com/office/drawing/2014/main" id="{E6589966-B6B5-44CC-B1D5-EC4D6ABFB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932" y="5764535"/>
            <a:ext cx="679789" cy="36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" name="Picture 58" descr="Børsmeldinger | Tekna Holding AS">
            <a:extLst>
              <a:ext uri="{FF2B5EF4-FFF2-40B4-BE49-F238E27FC236}">
                <a16:creationId xmlns:a16="http://schemas.microsoft.com/office/drawing/2014/main" id="{1D69B832-F0B4-4F36-8DA3-7BA33BB33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542" y="5842697"/>
            <a:ext cx="811935" cy="21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" name="Picture 60" descr="Norse Atlantic ASA">
            <a:extLst>
              <a:ext uri="{FF2B5EF4-FFF2-40B4-BE49-F238E27FC236}">
                <a16:creationId xmlns:a16="http://schemas.microsoft.com/office/drawing/2014/main" id="{3280F07A-EEBF-4981-9107-A1F412DEF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632" y="3547383"/>
            <a:ext cx="1390641" cy="22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" name="Picture 62" descr="Desert Control">
            <a:extLst>
              <a:ext uri="{FF2B5EF4-FFF2-40B4-BE49-F238E27FC236}">
                <a16:creationId xmlns:a16="http://schemas.microsoft.com/office/drawing/2014/main" id="{CD93EDBA-73A9-4EC5-8EC1-DEBBFBB63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116" y="3851012"/>
            <a:ext cx="669116" cy="33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4" name="Picture 64">
            <a:extLst>
              <a:ext uri="{FF2B5EF4-FFF2-40B4-BE49-F238E27FC236}">
                <a16:creationId xmlns:a16="http://schemas.microsoft.com/office/drawing/2014/main" id="{B56D4DC7-0FBD-4E98-9298-C6AE8E542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318" y="4440252"/>
            <a:ext cx="524086" cy="34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" name="Picture 2064">
            <a:extLst>
              <a:ext uri="{FF2B5EF4-FFF2-40B4-BE49-F238E27FC236}">
                <a16:creationId xmlns:a16="http://schemas.microsoft.com/office/drawing/2014/main" id="{4E47CF1E-3791-4459-8832-5D90A2A65A0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908357" y="4942918"/>
            <a:ext cx="1060327" cy="278676"/>
          </a:xfrm>
          <a:prstGeom prst="rect">
            <a:avLst/>
          </a:prstGeom>
        </p:spPr>
      </p:pic>
      <p:pic>
        <p:nvPicPr>
          <p:cNvPr id="296" name="Picture 68" descr="Norsk Solar – Valinor">
            <a:extLst>
              <a:ext uri="{FF2B5EF4-FFF2-40B4-BE49-F238E27FC236}">
                <a16:creationId xmlns:a16="http://schemas.microsoft.com/office/drawing/2014/main" id="{D677593D-AE0D-466C-80E6-B9C624060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749" y="5433755"/>
            <a:ext cx="716485" cy="2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" name="Picture 70" descr="Statt Torsk AS | LinkedIn">
            <a:extLst>
              <a:ext uri="{FF2B5EF4-FFF2-40B4-BE49-F238E27FC236}">
                <a16:creationId xmlns:a16="http://schemas.microsoft.com/office/drawing/2014/main" id="{A1020523-5834-45D0-80EE-886F2E471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25" b="42355"/>
          <a:stretch/>
        </p:blipFill>
        <p:spPr bwMode="auto">
          <a:xfrm>
            <a:off x="5048303" y="5853664"/>
            <a:ext cx="1177458" cy="19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8" name="Picture 72" descr="Sushi halibut from Norway">
            <a:extLst>
              <a:ext uri="{FF2B5EF4-FFF2-40B4-BE49-F238E27FC236}">
                <a16:creationId xmlns:a16="http://schemas.microsoft.com/office/drawing/2014/main" id="{40D63F33-A2E9-42E0-A214-5C721224A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674" y="3415976"/>
            <a:ext cx="691291" cy="27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" name="Picture 74" descr="Argeo - Ocean Space Imaging">
            <a:extLst>
              <a:ext uri="{FF2B5EF4-FFF2-40B4-BE49-F238E27FC236}">
                <a16:creationId xmlns:a16="http://schemas.microsoft.com/office/drawing/2014/main" id="{2079EE9B-35FD-4FBE-ACEF-A83B10C0C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359" y="5866904"/>
            <a:ext cx="596119" cy="21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Picture 76" descr="Deep Value Driller AS">
            <a:extLst>
              <a:ext uri="{FF2B5EF4-FFF2-40B4-BE49-F238E27FC236}">
                <a16:creationId xmlns:a16="http://schemas.microsoft.com/office/drawing/2014/main" id="{9E02F941-A8F9-4685-B345-000936595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21" y="3818216"/>
            <a:ext cx="452858" cy="4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Picture 80" descr="Norsk Titanium | Media">
            <a:extLst>
              <a:ext uri="{FF2B5EF4-FFF2-40B4-BE49-F238E27FC236}">
                <a16:creationId xmlns:a16="http://schemas.microsoft.com/office/drawing/2014/main" id="{4FF2DC2B-E375-402B-AF59-0272DF1D2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28247" r="12607" b="27580"/>
          <a:stretch/>
        </p:blipFill>
        <p:spPr bwMode="auto">
          <a:xfrm>
            <a:off x="6035172" y="5147896"/>
            <a:ext cx="758219" cy="21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84">
            <a:extLst>
              <a:ext uri="{FF2B5EF4-FFF2-40B4-BE49-F238E27FC236}">
                <a16:creationId xmlns:a16="http://schemas.microsoft.com/office/drawing/2014/main" id="{2F630A83-2A80-4263-A33B-B54B623D3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14" y="5478718"/>
            <a:ext cx="1220953" cy="26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Picture 86" descr="Cleanseas - Sustainable Seafood - Home">
            <a:extLst>
              <a:ext uri="{FF2B5EF4-FFF2-40B4-BE49-F238E27FC236}">
                <a16:creationId xmlns:a16="http://schemas.microsoft.com/office/drawing/2014/main" id="{56052BD3-B190-4207-AFB8-EBDE12A39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549" y="3938749"/>
            <a:ext cx="788577" cy="26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Picture 92" descr="OKEANIS ECO TANKERS – OKEANIS ECO TANKERS">
            <a:extLst>
              <a:ext uri="{FF2B5EF4-FFF2-40B4-BE49-F238E27FC236}">
                <a16:creationId xmlns:a16="http://schemas.microsoft.com/office/drawing/2014/main" id="{9C26220F-40D1-40A7-B34B-0276D535A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789" y="2235355"/>
            <a:ext cx="1155336" cy="31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94" descr="Saga Pure ASA">
            <a:extLst>
              <a:ext uri="{FF2B5EF4-FFF2-40B4-BE49-F238E27FC236}">
                <a16:creationId xmlns:a16="http://schemas.microsoft.com/office/drawing/2014/main" id="{0C345633-4EAB-4530-A6D9-443DD6D91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14856" b="19961"/>
          <a:stretch/>
        </p:blipFill>
        <p:spPr bwMode="auto">
          <a:xfrm>
            <a:off x="3319413" y="2289755"/>
            <a:ext cx="1393653" cy="35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Picture 96">
            <a:extLst>
              <a:ext uri="{FF2B5EF4-FFF2-40B4-BE49-F238E27FC236}">
                <a16:creationId xmlns:a16="http://schemas.microsoft.com/office/drawing/2014/main" id="{0F07F64C-2F00-4F6D-8155-55BCA5000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816" y="2790658"/>
            <a:ext cx="907364" cy="3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Picture 100" descr="image">
            <a:extLst>
              <a:ext uri="{FF2B5EF4-FFF2-40B4-BE49-F238E27FC236}">
                <a16:creationId xmlns:a16="http://schemas.microsoft.com/office/drawing/2014/main" id="{0B279976-36C3-41FA-B41E-3FBA1FD0D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637" y="2583138"/>
            <a:ext cx="577499" cy="16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Bilde 19">
            <a:extLst>
              <a:ext uri="{FF2B5EF4-FFF2-40B4-BE49-F238E27FC236}">
                <a16:creationId xmlns:a16="http://schemas.microsoft.com/office/drawing/2014/main" id="{AC22B5DB-6398-48F9-8604-2DE43AFA7358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6793390" y="2983196"/>
            <a:ext cx="1575796" cy="192322"/>
          </a:xfrm>
          <a:prstGeom prst="rect">
            <a:avLst/>
          </a:prstGeom>
        </p:spPr>
      </p:pic>
      <p:pic>
        <p:nvPicPr>
          <p:cNvPr id="1028" name="Picture 4" descr="Elopak - Home | Facebook">
            <a:extLst>
              <a:ext uri="{FF2B5EF4-FFF2-40B4-BE49-F238E27FC236}">
                <a16:creationId xmlns:a16="http://schemas.microsoft.com/office/drawing/2014/main" id="{9CCB43F2-2F34-410A-9FB3-4C1484029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00" y="1354459"/>
            <a:ext cx="558121" cy="55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omplett Group logo | Komplett Group">
            <a:extLst>
              <a:ext uri="{FF2B5EF4-FFF2-40B4-BE49-F238E27FC236}">
                <a16:creationId xmlns:a16="http://schemas.microsoft.com/office/drawing/2014/main" id="{C5821602-E94D-483E-B804-6F79528FC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290" y="1500981"/>
            <a:ext cx="1815842" cy="2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a Work - Direktør for finans og forretningsutvikling">
            <a:extLst>
              <a:ext uri="{FF2B5EF4-FFF2-40B4-BE49-F238E27FC236}">
                <a16:creationId xmlns:a16="http://schemas.microsoft.com/office/drawing/2014/main" id="{B361E4EC-7BE8-451B-8377-A4913D4F7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6" b="23691"/>
          <a:stretch/>
        </p:blipFill>
        <p:spPr bwMode="auto">
          <a:xfrm>
            <a:off x="6526944" y="4757975"/>
            <a:ext cx="1013437" cy="29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ROSPECTUS Lytix Biopharma AS">
            <a:extLst>
              <a:ext uri="{FF2B5EF4-FFF2-40B4-BE49-F238E27FC236}">
                <a16:creationId xmlns:a16="http://schemas.microsoft.com/office/drawing/2014/main" id="{27458210-A740-4947-ABBA-3A0F69444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132" y="5491704"/>
            <a:ext cx="589901" cy="22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8 Home">
            <a:extLst>
              <a:ext uri="{FF2B5EF4-FFF2-40B4-BE49-F238E27FC236}">
                <a16:creationId xmlns:a16="http://schemas.microsoft.com/office/drawing/2014/main" id="{DF21A8B6-8B36-4247-A4F0-369C8ADCF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605" y="4664452"/>
            <a:ext cx="333636" cy="36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martoptics-logotype-small - Smartoptics">
            <a:extLst>
              <a:ext uri="{FF2B5EF4-FFF2-40B4-BE49-F238E27FC236}">
                <a16:creationId xmlns:a16="http://schemas.microsoft.com/office/drawing/2014/main" id="{EE5F9116-1BD5-42D8-AA64-499C2DD10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59" b="41309"/>
          <a:stretch/>
        </p:blipFill>
        <p:spPr bwMode="auto">
          <a:xfrm>
            <a:off x="7261093" y="5833289"/>
            <a:ext cx="1129940" cy="19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Nordhealth AS - Publication of Information Document - Nordhealth Oy">
            <a:extLst>
              <a:ext uri="{FF2B5EF4-FFF2-40B4-BE49-F238E27FC236}">
                <a16:creationId xmlns:a16="http://schemas.microsoft.com/office/drawing/2014/main" id="{B4D90595-FFD8-4A91-B8D4-0C0BC84BA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814" y="4347631"/>
            <a:ext cx="990689" cy="19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M Vest Water AS">
            <a:extLst>
              <a:ext uri="{FF2B5EF4-FFF2-40B4-BE49-F238E27FC236}">
                <a16:creationId xmlns:a16="http://schemas.microsoft.com/office/drawing/2014/main" id="{7C074E93-02CA-4C57-8281-A468F840C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8" b="5841"/>
          <a:stretch/>
        </p:blipFill>
        <p:spPr bwMode="auto">
          <a:xfrm>
            <a:off x="7360376" y="3450407"/>
            <a:ext cx="731289" cy="29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ECIT: Our knowledge - your edge - ECIT">
            <a:extLst>
              <a:ext uri="{FF2B5EF4-FFF2-40B4-BE49-F238E27FC236}">
                <a16:creationId xmlns:a16="http://schemas.microsoft.com/office/drawing/2014/main" id="{8C65B85F-11C2-4A95-931B-D05FEC8CB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95" y="4508282"/>
            <a:ext cx="452858" cy="2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kstSylinder 1026">
            <a:extLst>
              <a:ext uri="{FF2B5EF4-FFF2-40B4-BE49-F238E27FC236}">
                <a16:creationId xmlns:a16="http://schemas.microsoft.com/office/drawing/2014/main" id="{863CAA63-190F-4473-8EE5-82E3C0C530D6}"/>
              </a:ext>
            </a:extLst>
          </p:cNvPr>
          <p:cNvSpPr txBox="1"/>
          <p:nvPr/>
        </p:nvSpPr>
        <p:spPr>
          <a:xfrm>
            <a:off x="2839310" y="623767"/>
            <a:ext cx="1089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1. kvartal</a:t>
            </a:r>
          </a:p>
        </p:txBody>
      </p:sp>
      <p:pic>
        <p:nvPicPr>
          <p:cNvPr id="329" name="Picture 4" descr="Aker Horizons — NABA - Norwegian-African Business Association">
            <a:extLst>
              <a:ext uri="{FF2B5EF4-FFF2-40B4-BE49-F238E27FC236}">
                <a16:creationId xmlns:a16="http://schemas.microsoft.com/office/drawing/2014/main" id="{F1F5DA75-6B6B-4694-AF3B-EADE110A4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166" y="2782402"/>
            <a:ext cx="1293347" cy="32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TekstSylinder 1028">
            <a:extLst>
              <a:ext uri="{FF2B5EF4-FFF2-40B4-BE49-F238E27FC236}">
                <a16:creationId xmlns:a16="http://schemas.microsoft.com/office/drawing/2014/main" id="{55995B99-4217-441C-9917-DB487C308820}"/>
              </a:ext>
            </a:extLst>
          </p:cNvPr>
          <p:cNvSpPr txBox="1"/>
          <p:nvPr/>
        </p:nvSpPr>
        <p:spPr>
          <a:xfrm>
            <a:off x="1141089" y="238443"/>
            <a:ext cx="10225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Museo Sans Rounded 700" panose="02000000000000000000" pitchFamily="50" charset="0"/>
                <a:ea typeface="+mn-ea"/>
                <a:cs typeface="+mn-cs"/>
              </a:rPr>
              <a:t>68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Museo Sans Rounded 700" panose="02000000000000000000" pitchFamily="50" charset="0"/>
                <a:ea typeface="+mn-ea"/>
                <a:cs typeface="+mn-cs"/>
              </a:rPr>
              <a:t>nynoteringer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Museo Sans Rounded 700" panose="02000000000000000000" pitchFamily="50" charset="0"/>
                <a:ea typeface="+mn-ea"/>
                <a:cs typeface="+mn-cs"/>
              </a:rPr>
              <a:t> i 2021</a:t>
            </a:r>
          </a:p>
        </p:txBody>
      </p:sp>
      <p:sp>
        <p:nvSpPr>
          <p:cNvPr id="331" name="TekstSylinder 330">
            <a:extLst>
              <a:ext uri="{FF2B5EF4-FFF2-40B4-BE49-F238E27FC236}">
                <a16:creationId xmlns:a16="http://schemas.microsoft.com/office/drawing/2014/main" id="{2984A863-79A8-488D-A271-FE85642C4B3C}"/>
              </a:ext>
            </a:extLst>
          </p:cNvPr>
          <p:cNvSpPr txBox="1"/>
          <p:nvPr/>
        </p:nvSpPr>
        <p:spPr>
          <a:xfrm>
            <a:off x="6677814" y="619473"/>
            <a:ext cx="1089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2. kvartal</a:t>
            </a:r>
          </a:p>
        </p:txBody>
      </p:sp>
      <p:pic>
        <p:nvPicPr>
          <p:cNvPr id="332" name="Picture 98" descr="Aker BioMarine Supports Antarctic Ecosystem Research with USD 1 Million">
            <a:extLst>
              <a:ext uri="{FF2B5EF4-FFF2-40B4-BE49-F238E27FC236}">
                <a16:creationId xmlns:a16="http://schemas.microsoft.com/office/drawing/2014/main" id="{00233EDA-E856-4621-B443-F4BDE7D4A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31" y="2252117"/>
            <a:ext cx="1536648" cy="19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Picture 56" descr="Frøy – Frøyafestivalen">
            <a:extLst>
              <a:ext uri="{FF2B5EF4-FFF2-40B4-BE49-F238E27FC236}">
                <a16:creationId xmlns:a16="http://schemas.microsoft.com/office/drawing/2014/main" id="{C6C691F2-57B8-41B9-A3B2-5E7397A1A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126" y="1442695"/>
            <a:ext cx="922776" cy="37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Eiere – Skogvind AS">
            <a:extLst>
              <a:ext uri="{FF2B5EF4-FFF2-40B4-BE49-F238E27FC236}">
                <a16:creationId xmlns:a16="http://schemas.microsoft.com/office/drawing/2014/main" id="{0384F859-18D8-48DF-893D-90B35E6C9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86" y="2156176"/>
            <a:ext cx="1067425" cy="33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TekstSylinder 1030">
            <a:extLst>
              <a:ext uri="{FF2B5EF4-FFF2-40B4-BE49-F238E27FC236}">
                <a16:creationId xmlns:a16="http://schemas.microsoft.com/office/drawing/2014/main" id="{10FE6BB6-2B05-418B-AE05-408491B1930A}"/>
              </a:ext>
            </a:extLst>
          </p:cNvPr>
          <p:cNvSpPr txBox="1"/>
          <p:nvPr/>
        </p:nvSpPr>
        <p:spPr>
          <a:xfrm>
            <a:off x="439784" y="6347667"/>
            <a:ext cx="7430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  <a:ea typeface="+mn-ea"/>
                <a:cs typeface="+mn-cs"/>
              </a:rPr>
              <a:t>Kilde: Oslo Børs og Stiftelsen AksjeNorge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  <a:ea typeface="+mn-ea"/>
                <a:cs typeface="+mn-cs"/>
              </a:rPr>
              <a:t>Merk at DNB og Bank Norwegian er re-</a:t>
            </a:r>
            <a:r>
              <a:rPr kumimoji="0" lang="nb-NO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  <a:ea typeface="+mn-ea"/>
                <a:cs typeface="+mn-cs"/>
              </a:rPr>
              <a:t>listed</a:t>
            </a:r>
            <a:r>
              <a:rPr kumimoji="0" lang="nb-NO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  <a:ea typeface="+mn-ea"/>
                <a:cs typeface="+mn-cs"/>
              </a:rPr>
              <a:t> i 3.kvartal (</a:t>
            </a:r>
            <a:r>
              <a:rPr kumimoji="0" lang="nb-NO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  <a:ea typeface="+mn-ea"/>
                <a:cs typeface="+mn-cs"/>
              </a:rPr>
              <a:t>ifm</a:t>
            </a:r>
            <a:r>
              <a:rPr kumimoji="0" lang="nb-NO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  <a:ea typeface="+mn-ea"/>
                <a:cs typeface="+mn-cs"/>
              </a:rPr>
              <a:t> «interne sammenslåinger». Arcus ble fusjonert m</a:t>
            </a:r>
            <a:r>
              <a:rPr lang="nb-NO" sz="1000" i="1" dirty="0">
                <a:solidFill>
                  <a:prstClr val="black"/>
                </a:solidFill>
                <a:latin typeface="Museo Sans Rounded 300" panose="02000000000000000000" pitchFamily="50" charset="0"/>
              </a:rPr>
              <a:t>ed finske </a:t>
            </a:r>
            <a:r>
              <a:rPr lang="nb-NO" sz="1000" i="1" dirty="0" err="1">
                <a:solidFill>
                  <a:prstClr val="black"/>
                </a:solidFill>
                <a:latin typeface="Museo Sans Rounded 300" panose="02000000000000000000" pitchFamily="50" charset="0"/>
              </a:rPr>
              <a:t>Anora</a:t>
            </a:r>
            <a:r>
              <a:rPr lang="nb-NO" sz="1000" i="1" dirty="0">
                <a:solidFill>
                  <a:prstClr val="black"/>
                </a:solidFill>
                <a:latin typeface="Museo Sans Rounded 300" panose="02000000000000000000" pitchFamily="50" charset="0"/>
              </a:rPr>
              <a:t>, som ble sekundær-notert i stedet, men </a:t>
            </a:r>
            <a:r>
              <a:rPr lang="nb-NO" sz="1000" i="1" dirty="0" err="1">
                <a:solidFill>
                  <a:prstClr val="black"/>
                </a:solidFill>
                <a:latin typeface="Museo Sans Rounded 300" panose="02000000000000000000" pitchFamily="50" charset="0"/>
              </a:rPr>
              <a:t>delistet</a:t>
            </a:r>
            <a:r>
              <a:rPr lang="nb-NO" sz="1000" i="1" dirty="0">
                <a:solidFill>
                  <a:prstClr val="black"/>
                </a:solidFill>
                <a:latin typeface="Museo Sans Rounded 300" panose="02000000000000000000" pitchFamily="50" charset="0"/>
              </a:rPr>
              <a:t> 30.desember</a:t>
            </a:r>
            <a:r>
              <a:rPr kumimoji="0" lang="nb-NO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  <a:ea typeface="+mn-ea"/>
                <a:cs typeface="+mn-cs"/>
              </a:rPr>
              <a:t>)</a:t>
            </a:r>
          </a:p>
        </p:txBody>
      </p:sp>
      <p:pic>
        <p:nvPicPr>
          <p:cNvPr id="63" name="Bilde 11">
            <a:extLst>
              <a:ext uri="{FF2B5EF4-FFF2-40B4-BE49-F238E27FC236}">
                <a16:creationId xmlns:a16="http://schemas.microsoft.com/office/drawing/2014/main" id="{397DEED4-D1B3-4E77-B727-72F06A91C93E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8950069" y="2332259"/>
            <a:ext cx="829540" cy="221211"/>
          </a:xfrm>
          <a:prstGeom prst="rect">
            <a:avLst/>
          </a:prstGeom>
        </p:spPr>
      </p:pic>
      <p:sp>
        <p:nvSpPr>
          <p:cNvPr id="64" name="TekstSylinder 63">
            <a:extLst>
              <a:ext uri="{FF2B5EF4-FFF2-40B4-BE49-F238E27FC236}">
                <a16:creationId xmlns:a16="http://schemas.microsoft.com/office/drawing/2014/main" id="{8FB3FA5C-966E-46A5-899E-823EE11EB01E}"/>
              </a:ext>
            </a:extLst>
          </p:cNvPr>
          <p:cNvSpPr txBox="1"/>
          <p:nvPr/>
        </p:nvSpPr>
        <p:spPr>
          <a:xfrm>
            <a:off x="9114820" y="620998"/>
            <a:ext cx="1089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3. kvartal</a:t>
            </a:r>
          </a:p>
        </p:txBody>
      </p:sp>
      <p:pic>
        <p:nvPicPr>
          <p:cNvPr id="1026" name="Picture 2" descr="Gentian Diagnostics ASA (@GentianDiagnost) | Twitter">
            <a:extLst>
              <a:ext uri="{FF2B5EF4-FFF2-40B4-BE49-F238E27FC236}">
                <a16:creationId xmlns:a16="http://schemas.microsoft.com/office/drawing/2014/main" id="{B6A0A7C4-9B98-4955-99C9-96CDF7304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6" b="38222"/>
          <a:stretch/>
        </p:blipFill>
        <p:spPr bwMode="auto">
          <a:xfrm>
            <a:off x="7515042" y="2650890"/>
            <a:ext cx="735253" cy="17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06E0E9F-2C56-479E-AF8C-2E98F7058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283" y="5120695"/>
            <a:ext cx="1428750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Bilde 21">
            <a:extLst>
              <a:ext uri="{FF2B5EF4-FFF2-40B4-BE49-F238E27FC236}">
                <a16:creationId xmlns:a16="http://schemas.microsoft.com/office/drawing/2014/main" id="{0FFE8E5E-2A6E-4748-8BAD-4FDC131727E0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9239853" y="2718041"/>
            <a:ext cx="921724" cy="36098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70480064-4143-4E4C-B905-C5376446DD5A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9237275" y="1535867"/>
            <a:ext cx="625711" cy="168942"/>
          </a:xfrm>
          <a:prstGeom prst="rect">
            <a:avLst/>
          </a:prstGeom>
        </p:spPr>
      </p:pic>
      <p:pic>
        <p:nvPicPr>
          <p:cNvPr id="2" name="Picture 2" descr="CTO hos Vow Green Metals AS | 2719547">
            <a:extLst>
              <a:ext uri="{FF2B5EF4-FFF2-40B4-BE49-F238E27FC236}">
                <a16:creationId xmlns:a16="http://schemas.microsoft.com/office/drawing/2014/main" id="{6B2FC820-DC77-495F-BA97-92641961B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t="28276" r="2502" b="31589"/>
          <a:stretch/>
        </p:blipFill>
        <p:spPr bwMode="auto">
          <a:xfrm>
            <a:off x="8698430" y="3489600"/>
            <a:ext cx="934323" cy="20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kobo Minerals – Company of gold exploration">
            <a:extLst>
              <a:ext uri="{FF2B5EF4-FFF2-40B4-BE49-F238E27FC236}">
                <a16:creationId xmlns:a16="http://schemas.microsoft.com/office/drawing/2014/main" id="{E21CD127-F985-429A-98F3-3BCFDF90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590" y="5799275"/>
            <a:ext cx="1020344" cy="21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ioFish Holding AS - Stock and Shares News | IPO HUB">
            <a:extLst>
              <a:ext uri="{FF2B5EF4-FFF2-40B4-BE49-F238E27FC236}">
                <a16:creationId xmlns:a16="http://schemas.microsoft.com/office/drawing/2014/main" id="{2CA7B95B-40F6-4561-9204-C49FA3956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443" y="3841980"/>
            <a:ext cx="668137" cy="39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avila Holding">
            <a:extLst>
              <a:ext uri="{FF2B5EF4-FFF2-40B4-BE49-F238E27FC236}">
                <a16:creationId xmlns:a16="http://schemas.microsoft.com/office/drawing/2014/main" id="{4DC92405-3940-4774-A638-5F5777A86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634" y="4451733"/>
            <a:ext cx="524804" cy="42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arramundi Group – Pioneering the future of barramundi through end-to-end  sustainable aquaculture">
            <a:extLst>
              <a:ext uri="{FF2B5EF4-FFF2-40B4-BE49-F238E27FC236}">
                <a16:creationId xmlns:a16="http://schemas.microsoft.com/office/drawing/2014/main" id="{E70A5DDA-BDE1-4D2E-AFCA-81B97E40A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334" y="3786068"/>
            <a:ext cx="591121" cy="41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Sparebank 68° Nord">
            <a:extLst>
              <a:ext uri="{FF2B5EF4-FFF2-40B4-BE49-F238E27FC236}">
                <a16:creationId xmlns:a16="http://schemas.microsoft.com/office/drawing/2014/main" id="{54C2F890-FE6B-4A9A-8DF7-8D0004E74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683" y="4374223"/>
            <a:ext cx="1040789" cy="21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QuestBack - DATAGROUP">
            <a:extLst>
              <a:ext uri="{FF2B5EF4-FFF2-40B4-BE49-F238E27FC236}">
                <a16:creationId xmlns:a16="http://schemas.microsoft.com/office/drawing/2014/main" id="{6CBC28E4-9839-400C-94D6-E3BB0EE5B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4" b="32867"/>
          <a:stretch/>
        </p:blipFill>
        <p:spPr bwMode="auto">
          <a:xfrm>
            <a:off x="8732289" y="4817451"/>
            <a:ext cx="900464" cy="16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strocast - Crunchbase Company Profile &amp;amp; Funding">
            <a:extLst>
              <a:ext uri="{FF2B5EF4-FFF2-40B4-BE49-F238E27FC236}">
                <a16:creationId xmlns:a16="http://schemas.microsoft.com/office/drawing/2014/main" id="{DAE3B18B-23A9-446E-A38C-1F862A6DD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514" y="5078142"/>
            <a:ext cx="942430" cy="25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Careers - Western Bulk">
            <a:extLst>
              <a:ext uri="{FF2B5EF4-FFF2-40B4-BE49-F238E27FC236}">
                <a16:creationId xmlns:a16="http://schemas.microsoft.com/office/drawing/2014/main" id="{01A02E7D-CCD2-41D0-8E92-383041ED9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395" y="5361653"/>
            <a:ext cx="1179496" cy="12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Pyrum Innovations AG: Pyrum Innovations AG: Start of trading on Euronext  Growth Oslo after successful private placement">
            <a:extLst>
              <a:ext uri="{FF2B5EF4-FFF2-40B4-BE49-F238E27FC236}">
                <a16:creationId xmlns:a16="http://schemas.microsoft.com/office/drawing/2014/main" id="{9D191ADE-79DC-4AD6-AE3B-31722A5EA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3" b="38448"/>
          <a:stretch/>
        </p:blipFill>
        <p:spPr bwMode="auto">
          <a:xfrm>
            <a:off x="9443022" y="5533746"/>
            <a:ext cx="1005739" cy="25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20BA3117-AA29-4A89-996F-B45A1FEE2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775" y="1117144"/>
            <a:ext cx="978428" cy="21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 descr="Press &amp;amp; media - Edda Wind">
            <a:extLst>
              <a:ext uri="{FF2B5EF4-FFF2-40B4-BE49-F238E27FC236}">
                <a16:creationId xmlns:a16="http://schemas.microsoft.com/office/drawing/2014/main" id="{96301B6B-7403-4141-A8DE-A48097749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974" y="1730356"/>
            <a:ext cx="1065324" cy="16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21A6BABF-463C-4EC6-ABFC-D9A2543578EF}"/>
              </a:ext>
            </a:extLst>
          </p:cNvPr>
          <p:cNvCxnSpPr>
            <a:cxnSpLocks/>
          </p:cNvCxnSpPr>
          <p:nvPr/>
        </p:nvCxnSpPr>
        <p:spPr>
          <a:xfrm flipV="1">
            <a:off x="109229" y="3299121"/>
            <a:ext cx="11909656" cy="36261"/>
          </a:xfrm>
          <a:prstGeom prst="line">
            <a:avLst/>
          </a:prstGeom>
          <a:ln w="76200">
            <a:solidFill>
              <a:srgbClr val="FF33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kstSylinder 81">
            <a:extLst>
              <a:ext uri="{FF2B5EF4-FFF2-40B4-BE49-F238E27FC236}">
                <a16:creationId xmlns:a16="http://schemas.microsoft.com/office/drawing/2014/main" id="{4B8B2185-1EBB-4A46-B1E9-71BE0995BBB2}"/>
              </a:ext>
            </a:extLst>
          </p:cNvPr>
          <p:cNvSpPr txBox="1"/>
          <p:nvPr/>
        </p:nvSpPr>
        <p:spPr>
          <a:xfrm>
            <a:off x="10738968" y="608547"/>
            <a:ext cx="1089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4. kvartal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409A0C7-4197-45C0-9553-9B4D8B8E5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455" y="3545467"/>
            <a:ext cx="844855" cy="3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rwegian Block Exchange AS">
            <a:extLst>
              <a:ext uri="{FF2B5EF4-FFF2-40B4-BE49-F238E27FC236}">
                <a16:creationId xmlns:a16="http://schemas.microsoft.com/office/drawing/2014/main" id="{2535E597-6A48-452E-A954-05237F415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895" y="4108805"/>
            <a:ext cx="731289" cy="27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urora Eiendom">
            <a:extLst>
              <a:ext uri="{FF2B5EF4-FFF2-40B4-BE49-F238E27FC236}">
                <a16:creationId xmlns:a16="http://schemas.microsoft.com/office/drawing/2014/main" id="{67EF219F-82CA-43A8-8E16-31CAEAE07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464" y="4561978"/>
            <a:ext cx="1050944" cy="40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">
            <a:extLst>
              <a:ext uri="{FF2B5EF4-FFF2-40B4-BE49-F238E27FC236}">
                <a16:creationId xmlns:a16="http://schemas.microsoft.com/office/drawing/2014/main" id="{5CAD991D-F116-4DC1-8B2D-3DA3BE1E4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346" y="2310477"/>
            <a:ext cx="846483" cy="38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ome">
            <a:extLst>
              <a:ext uri="{FF2B5EF4-FFF2-40B4-BE49-F238E27FC236}">
                <a16:creationId xmlns:a16="http://schemas.microsoft.com/office/drawing/2014/main" id="{1C26C8C0-9C7A-4996-B0E2-9CDBC1CA6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9" t="33316" r="12350" b="31756"/>
          <a:stretch/>
        </p:blipFill>
        <p:spPr bwMode="auto">
          <a:xfrm>
            <a:off x="10736895" y="4994839"/>
            <a:ext cx="1161439" cy="30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B87C9A7F-88C1-4AEE-AEAF-8394A023E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205" y="5102887"/>
            <a:ext cx="880250" cy="29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F1760888-9CD1-473E-9E56-3B1425842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907" y="2840321"/>
            <a:ext cx="1220427" cy="24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057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D28AC4-2B38-4CF9-A255-356F89F31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22012"/>
          </a:xfrm>
        </p:spPr>
        <p:txBody>
          <a:bodyPr>
            <a:normAutofit/>
          </a:bodyPr>
          <a:lstStyle/>
          <a:p>
            <a:r>
              <a:rPr lang="nb-NO" sz="3600" dirty="0"/>
              <a:t>2021 oppsummert</a:t>
            </a:r>
          </a:p>
        </p:txBody>
      </p:sp>
      <p:sp>
        <p:nvSpPr>
          <p:cNvPr id="3" name="Rektangel: avrundede hjørner 2">
            <a:extLst>
              <a:ext uri="{FF2B5EF4-FFF2-40B4-BE49-F238E27FC236}">
                <a16:creationId xmlns:a16="http://schemas.microsoft.com/office/drawing/2014/main" id="{0D48A921-E480-445F-A695-AB68602DBB23}"/>
              </a:ext>
            </a:extLst>
          </p:cNvPr>
          <p:cNvSpPr/>
          <p:nvPr/>
        </p:nvSpPr>
        <p:spPr>
          <a:xfrm>
            <a:off x="483708" y="1502192"/>
            <a:ext cx="3299382" cy="1329180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Nye rekorder: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544.403 nordmenn eier aksjer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(en økning på 68.000 aksjonærer)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for 174,4 milliarder kroner</a:t>
            </a:r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955A5E2E-A224-40B8-822F-FBE142BD8C2B}"/>
              </a:ext>
            </a:extLst>
          </p:cNvPr>
          <p:cNvSpPr/>
          <p:nvPr/>
        </p:nvSpPr>
        <p:spPr>
          <a:xfrm>
            <a:off x="4903711" y="1515963"/>
            <a:ext cx="3505201" cy="1329180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34A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Kvinner øker mest i %: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dirty="0">
                <a:solidFill>
                  <a:srgbClr val="00034A"/>
                </a:solidFill>
                <a:latin typeface="Museo Sans Rounded 500" panose="02000000000000000000" pitchFamily="50" charset="0"/>
              </a:rPr>
              <a:t>Antall kvinner økte med 18 %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i="0" u="none" strike="noStrike" kern="1200" cap="none" spc="0" normalizeH="0" baseline="0" noProof="0" dirty="0">
                <a:ln>
                  <a:noFill/>
                </a:ln>
                <a:solidFill>
                  <a:srgbClr val="00034A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Antall menn økte med 13 %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dirty="0">
                <a:solidFill>
                  <a:srgbClr val="00034A"/>
                </a:solidFill>
                <a:latin typeface="Museo Sans Rounded 500" panose="02000000000000000000" pitchFamily="50" charset="0"/>
              </a:rPr>
              <a:t>Kvinners aksjeformue økte med 28%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i="0" u="none" strike="noStrike" kern="1200" cap="none" spc="0" normalizeH="0" baseline="0" noProof="0" dirty="0">
                <a:ln>
                  <a:noFill/>
                </a:ln>
                <a:solidFill>
                  <a:srgbClr val="00034A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Menns aksjeform</a:t>
            </a:r>
            <a:r>
              <a:rPr lang="nb-NO" sz="1100" dirty="0" err="1">
                <a:solidFill>
                  <a:srgbClr val="00034A"/>
                </a:solidFill>
                <a:latin typeface="Museo Sans Rounded 500" panose="02000000000000000000" pitchFamily="50" charset="0"/>
              </a:rPr>
              <a:t>ue</a:t>
            </a:r>
            <a:r>
              <a:rPr lang="nb-NO" sz="1100" dirty="0">
                <a:solidFill>
                  <a:srgbClr val="00034A"/>
                </a:solidFill>
                <a:latin typeface="Museo Sans Rounded 500" panose="02000000000000000000" pitchFamily="50" charset="0"/>
              </a:rPr>
              <a:t> økte med 22%</a:t>
            </a:r>
            <a:endParaRPr kumimoji="0" lang="nb-NO" sz="1050" i="0" u="none" strike="noStrike" kern="1200" cap="none" spc="0" normalizeH="0" baseline="0" noProof="0" dirty="0">
              <a:ln>
                <a:noFill/>
              </a:ln>
              <a:solidFill>
                <a:srgbClr val="00034A"/>
              </a:solidFill>
              <a:effectLst/>
              <a:uLnTx/>
              <a:uFillTx/>
              <a:latin typeface="Museo Sans Rounded 500" panose="02000000000000000000" pitchFamily="50" charset="0"/>
              <a:ea typeface="+mn-ea"/>
              <a:cs typeface="+mn-cs"/>
            </a:endParaRPr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4CF34CAF-086B-4DDD-9CC9-7CE26D565EEC}"/>
              </a:ext>
            </a:extLst>
          </p:cNvPr>
          <p:cNvSpPr/>
          <p:nvPr/>
        </p:nvSpPr>
        <p:spPr>
          <a:xfrm>
            <a:off x="4446308" y="4107360"/>
            <a:ext cx="3299382" cy="1329180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Truffet med riktige aksjer eller økte investeringene?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 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Aksjonærer over 40 år</a:t>
            </a: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 økte 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sine aksjebeholdninger i snitt med 14,5 %</a:t>
            </a:r>
          </a:p>
        </p:txBody>
      </p:sp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2CE06568-A42C-4DE7-B206-4B5E108BB026}"/>
              </a:ext>
            </a:extLst>
          </p:cNvPr>
          <p:cNvSpPr/>
          <p:nvPr/>
        </p:nvSpPr>
        <p:spPr>
          <a:xfrm>
            <a:off x="8077200" y="4107360"/>
            <a:ext cx="3505200" cy="1329180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Tap, nedsalg eller lavere snitt-investeringer? </a:t>
            </a:r>
            <a:b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</a:b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De gjennomsnittlige aksjeverdiene til de under 40 år har falt med 7,6 %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4C3F08C-F64A-4CA2-B9E5-BC8A415EF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173" y="1515963"/>
            <a:ext cx="2123994" cy="1490645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AF661718-C63D-4C59-9676-E612D26E3526}"/>
              </a:ext>
            </a:extLst>
          </p:cNvPr>
          <p:cNvSpPr txBox="1"/>
          <p:nvPr/>
        </p:nvSpPr>
        <p:spPr>
          <a:xfrm>
            <a:off x="9583817" y="1284655"/>
            <a:ext cx="1685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Uendret:</a:t>
            </a:r>
          </a:p>
        </p:txBody>
      </p:sp>
      <p:sp>
        <p:nvSpPr>
          <p:cNvPr id="10" name="Rektangel: avrundede hjørner 9">
            <a:extLst>
              <a:ext uri="{FF2B5EF4-FFF2-40B4-BE49-F238E27FC236}">
                <a16:creationId xmlns:a16="http://schemas.microsoft.com/office/drawing/2014/main" id="{D5A91584-390A-4C79-9269-BDE59B8E7FEF}"/>
              </a:ext>
            </a:extLst>
          </p:cNvPr>
          <p:cNvSpPr/>
          <p:nvPr/>
        </p:nvSpPr>
        <p:spPr>
          <a:xfrm>
            <a:off x="483708" y="4107360"/>
            <a:ext cx="3299382" cy="1329180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Oslo Børs opp i 10 år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 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2021 ble beste år siden 2013. 127.000 aksjonærer kom inn etter pandemikrakket i 2020.</a:t>
            </a:r>
          </a:p>
        </p:txBody>
      </p:sp>
    </p:spTree>
    <p:extLst>
      <p:ext uri="{BB962C8B-B14F-4D97-AF65-F5344CB8AC3E}">
        <p14:creationId xmlns:p14="http://schemas.microsoft.com/office/powerpoint/2010/main" val="692357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05FE62-4455-4D65-B943-D253F9826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Årets </a:t>
            </a:r>
            <a:r>
              <a:rPr lang="nb-NO" dirty="0" err="1"/>
              <a:t>de-listinger</a:t>
            </a:r>
            <a:r>
              <a:rPr lang="nb-NO" dirty="0"/>
              <a:t> 2021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E6AA4427-B779-4B8D-BEF6-CB1F0B401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125" y="1628776"/>
            <a:ext cx="7273772" cy="4525963"/>
          </a:xfrm>
        </p:spPr>
        <p:txBody>
          <a:bodyPr>
            <a:normAutofit fontScale="70000" lnSpcReduction="20000"/>
          </a:bodyPr>
          <a:lstStyle/>
          <a:p>
            <a:r>
              <a:rPr lang="nb-NO" dirty="0"/>
              <a:t>Atlantic Petroleum</a:t>
            </a:r>
          </a:p>
          <a:p>
            <a:r>
              <a:rPr lang="nb-NO" dirty="0"/>
              <a:t>Surnadal Sparebank</a:t>
            </a:r>
          </a:p>
          <a:p>
            <a:r>
              <a:rPr lang="nb-NO" dirty="0" err="1"/>
              <a:t>Höegh</a:t>
            </a:r>
            <a:r>
              <a:rPr lang="nb-NO" dirty="0"/>
              <a:t> LNG </a:t>
            </a:r>
            <a:r>
              <a:rPr lang="nb-NO" dirty="0" err="1"/>
              <a:t>Holdings</a:t>
            </a:r>
            <a:endParaRPr lang="nb-NO" dirty="0"/>
          </a:p>
          <a:p>
            <a:r>
              <a:rPr lang="nb-NO" dirty="0"/>
              <a:t>Sparebanken Telemark</a:t>
            </a:r>
          </a:p>
          <a:p>
            <a:r>
              <a:rPr lang="nb-NO" dirty="0" err="1"/>
              <a:t>Infront</a:t>
            </a:r>
            <a:endParaRPr lang="nb-NO" dirty="0"/>
          </a:p>
          <a:p>
            <a:r>
              <a:rPr lang="nb-NO" dirty="0" err="1"/>
              <a:t>Nattopharma</a:t>
            </a:r>
            <a:endParaRPr lang="nb-NO" dirty="0"/>
          </a:p>
          <a:p>
            <a:r>
              <a:rPr lang="nb-NO" dirty="0" err="1"/>
              <a:t>Polarcus</a:t>
            </a:r>
            <a:endParaRPr lang="nb-NO" dirty="0"/>
          </a:p>
          <a:p>
            <a:r>
              <a:rPr lang="nb-NO" dirty="0"/>
              <a:t>Fjord1</a:t>
            </a:r>
          </a:p>
          <a:p>
            <a:r>
              <a:rPr lang="nb-NO" dirty="0"/>
              <a:t>Norwegian Property</a:t>
            </a:r>
          </a:p>
          <a:p>
            <a:r>
              <a:rPr lang="nb-NO" dirty="0"/>
              <a:t>Arcus / </a:t>
            </a:r>
            <a:r>
              <a:rPr lang="nb-NO" dirty="0" err="1"/>
              <a:t>Anora</a:t>
            </a:r>
            <a:endParaRPr lang="nb-NO" dirty="0"/>
          </a:p>
          <a:p>
            <a:r>
              <a:rPr lang="nb-NO" dirty="0"/>
              <a:t>Bank Norwegian</a:t>
            </a:r>
          </a:p>
          <a:p>
            <a:r>
              <a:rPr lang="nb-NO" dirty="0"/>
              <a:t>Ocean </a:t>
            </a:r>
            <a:r>
              <a:rPr lang="nb-NO" dirty="0" err="1"/>
              <a:t>Yield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E24D27D-4165-4E7C-AE7A-055A27DEF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" y="1764005"/>
            <a:ext cx="1562100" cy="45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rcus og Hagen: Aksept eller ikke? - Investing24H">
            <a:extLst>
              <a:ext uri="{FF2B5EF4-FFF2-40B4-BE49-F238E27FC236}">
                <a16:creationId xmlns:a16="http://schemas.microsoft.com/office/drawing/2014/main" id="{B07325A1-BA60-47B7-8679-9C040ED2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644" y="3610200"/>
            <a:ext cx="1411749" cy="56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0CEBE447-922E-459B-9EF5-710EDD923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13" y="5274948"/>
            <a:ext cx="2516150" cy="84304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A5606437-C620-4400-9027-81B956740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237" y="4494600"/>
            <a:ext cx="2664563" cy="651190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120D8214-30AE-4A46-A43C-5CBDBBB70F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106" y="3236760"/>
            <a:ext cx="1843088" cy="820366"/>
          </a:xfrm>
          <a:prstGeom prst="rect">
            <a:avLst/>
          </a:prstGeom>
        </p:spPr>
      </p:pic>
      <p:pic>
        <p:nvPicPr>
          <p:cNvPr id="4108" name="Picture 12" descr="Infront Web Toolkit | Infront">
            <a:extLst>
              <a:ext uri="{FF2B5EF4-FFF2-40B4-BE49-F238E27FC236}">
                <a16:creationId xmlns:a16="http://schemas.microsoft.com/office/drawing/2014/main" id="{9616BD7B-4DE6-492F-95DC-C38E1EEAF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19" y="2445226"/>
            <a:ext cx="1776412" cy="34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kstSylinder 19">
            <a:extLst>
              <a:ext uri="{FF2B5EF4-FFF2-40B4-BE49-F238E27FC236}">
                <a16:creationId xmlns:a16="http://schemas.microsoft.com/office/drawing/2014/main" id="{AA1F3980-BD5F-4D46-9AB0-878D0F0934ED}"/>
              </a:ext>
            </a:extLst>
          </p:cNvPr>
          <p:cNvSpPr txBox="1"/>
          <p:nvPr/>
        </p:nvSpPr>
        <p:spPr>
          <a:xfrm>
            <a:off x="422365" y="6355931"/>
            <a:ext cx="978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Museo Sans Rounded 300" panose="02000000000000000000" pitchFamily="50" charset="0"/>
              </a:rPr>
              <a:t>Data: Oslo Børs/Euronext, per 30/12/2021  Grafikk: Stiftelsen AksjeNorge</a:t>
            </a:r>
          </a:p>
        </p:txBody>
      </p:sp>
    </p:spTree>
    <p:extLst>
      <p:ext uri="{BB962C8B-B14F-4D97-AF65-F5344CB8AC3E}">
        <p14:creationId xmlns:p14="http://schemas.microsoft.com/office/powerpoint/2010/main" val="3998805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747128FD-D9C0-4E5B-A427-3454CCE4E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Månedlig avkastning Oslo Børs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C5A55A0-61CD-4A2C-AEE2-CAE3605846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1284017"/>
              </p:ext>
            </p:extLst>
          </p:nvPr>
        </p:nvGraphicFramePr>
        <p:xfrm>
          <a:off x="1316037" y="1417639"/>
          <a:ext cx="9559925" cy="5014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FEFFF61D-13A0-4EB1-AA54-8BC805B247A4}"/>
              </a:ext>
            </a:extLst>
          </p:cNvPr>
          <p:cNvSpPr/>
          <p:nvPr/>
        </p:nvSpPr>
        <p:spPr>
          <a:xfrm>
            <a:off x="7560478" y="1393721"/>
            <a:ext cx="3657600" cy="1143000"/>
          </a:xfrm>
          <a:prstGeom prst="roundRect">
            <a:avLst/>
          </a:prstGeom>
          <a:solidFill>
            <a:srgbClr val="002060">
              <a:alpha val="71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ysClr val="windowText" lastClr="000000"/>
                </a:solidFill>
                <a:latin typeface="Museo Sans Rounded 500" panose="02000000000000000000" pitchFamily="50" charset="0"/>
              </a:rPr>
              <a:t>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C26B3CF-BABF-4B34-B51D-2239465837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0725784"/>
              </p:ext>
            </p:extLst>
          </p:nvPr>
        </p:nvGraphicFramePr>
        <p:xfrm>
          <a:off x="7527170" y="1417639"/>
          <a:ext cx="3601128" cy="1094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03465F09-6C16-4EC9-95EC-99AA84263FC6}"/>
              </a:ext>
            </a:extLst>
          </p:cNvPr>
          <p:cNvSpPr/>
          <p:nvPr/>
        </p:nvSpPr>
        <p:spPr>
          <a:xfrm>
            <a:off x="7568244" y="1417639"/>
            <a:ext cx="3761820" cy="1143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 err="1">
                <a:solidFill>
                  <a:srgbClr val="8FE2FF"/>
                </a:solidFill>
                <a:latin typeface="Museo Sans Rounded 500" panose="02000000000000000000" pitchFamily="50" charset="0"/>
              </a:rPr>
              <a:t>Osebx</a:t>
            </a:r>
            <a:r>
              <a:rPr lang="nb-NO" sz="2400" b="1" dirty="0">
                <a:solidFill>
                  <a:srgbClr val="8FE2FF"/>
                </a:solidFill>
                <a:latin typeface="Museo Sans Rounded 500" panose="02000000000000000000" pitchFamily="50" charset="0"/>
              </a:rPr>
              <a:t> + 23,35 % i år</a:t>
            </a:r>
          </a:p>
        </p:txBody>
      </p:sp>
    </p:spTree>
    <p:extLst>
      <p:ext uri="{BB962C8B-B14F-4D97-AF65-F5344CB8AC3E}">
        <p14:creationId xmlns:p14="http://schemas.microsoft.com/office/powerpoint/2010/main" val="3602153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6" name="Diagram 25">
                <a:extLst>
                  <a:ext uri="{FF2B5EF4-FFF2-40B4-BE49-F238E27FC236}">
                    <a16:creationId xmlns:a16="http://schemas.microsoft.com/office/drawing/2014/main" id="{9A9BFAD9-8A41-47AF-A068-9C3C4AD91A9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91714387"/>
                  </p:ext>
                </p:extLst>
              </p:nvPr>
            </p:nvGraphicFramePr>
            <p:xfrm>
              <a:off x="591907" y="1828457"/>
              <a:ext cx="10993839" cy="389411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26" name="Diagram 25">
                <a:extLst>
                  <a:ext uri="{FF2B5EF4-FFF2-40B4-BE49-F238E27FC236}">
                    <a16:creationId xmlns:a16="http://schemas.microsoft.com/office/drawing/2014/main" id="{9A9BFAD9-8A41-47AF-A068-9C3C4AD91A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1907" y="1828457"/>
                <a:ext cx="10993839" cy="3894115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tel 1">
            <a:extLst>
              <a:ext uri="{FF2B5EF4-FFF2-40B4-BE49-F238E27FC236}">
                <a16:creationId xmlns:a16="http://schemas.microsoft.com/office/drawing/2014/main" id="{8BE0E818-8A75-4E2F-9A81-A1BC5595F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679" y="237446"/>
            <a:ext cx="6217422" cy="904644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>
                <a:solidFill>
                  <a:srgbClr val="001746"/>
                </a:solidFill>
              </a:rPr>
              <a:t>1 minutt på børsen</a:t>
            </a:r>
            <a:br>
              <a:rPr lang="nb-NO" dirty="0">
                <a:solidFill>
                  <a:srgbClr val="001746"/>
                </a:solidFill>
              </a:rPr>
            </a:br>
            <a:r>
              <a:rPr lang="nb-NO" sz="1400" dirty="0">
                <a:solidFill>
                  <a:srgbClr val="001746"/>
                </a:solidFill>
              </a:rPr>
              <a:t>gjennomsnittlige tall innenfor Oslo Børs åpningstid på hverdager 09:00 – 16:30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4175617-9BF4-40C6-92F1-C44DDE367885}"/>
              </a:ext>
            </a:extLst>
          </p:cNvPr>
          <p:cNvSpPr txBox="1"/>
          <p:nvPr/>
        </p:nvSpPr>
        <p:spPr>
          <a:xfrm>
            <a:off x="1331736" y="2812057"/>
            <a:ext cx="2823459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7200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130A46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408 aksjehandler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30A46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utføres på Oslo Børs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09E6AA7-9E44-4FE8-ABB0-9E8B8DB3509F}"/>
              </a:ext>
            </a:extLst>
          </p:cNvPr>
          <p:cNvSpPr txBox="1"/>
          <p:nvPr/>
        </p:nvSpPr>
        <p:spPr>
          <a:xfrm>
            <a:off x="7974950" y="2812057"/>
            <a:ext cx="3031764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7200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24 nye ASK-kontoer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opprettes for aksjer og aksjefond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useo Sans Rounded 500" panose="02000000000000000000" pitchFamily="50" charset="0"/>
              <a:ea typeface="+mn-ea"/>
              <a:cs typeface="+mn-cs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09B22A7A-3BBA-416A-A6E8-6D388564FE9C}"/>
              </a:ext>
            </a:extLst>
          </p:cNvPr>
          <p:cNvSpPr txBox="1"/>
          <p:nvPr/>
        </p:nvSpPr>
        <p:spPr>
          <a:xfrm>
            <a:off x="1369124" y="1676354"/>
            <a:ext cx="3126663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7200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130A46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1 ny småsparer </a:t>
            </a:r>
            <a:b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130A46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30A46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handler på børs for første gang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6DF12C3-DA45-4A19-8B61-C706E24FAA97}"/>
              </a:ext>
            </a:extLst>
          </p:cNvPr>
          <p:cNvSpPr txBox="1"/>
          <p:nvPr/>
        </p:nvSpPr>
        <p:spPr>
          <a:xfrm>
            <a:off x="1304446" y="4838519"/>
            <a:ext cx="2861783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7200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130A46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7,2 % i Equinor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130A46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30A46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av totalt aksjeomsetning i kroner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130A46"/>
              </a:solidFill>
              <a:effectLst/>
              <a:uLnTx/>
              <a:uFillTx/>
              <a:latin typeface="Museo Sans Rounded 100" panose="02000000000000000000" pitchFamily="50" charset="0"/>
              <a:ea typeface="+mn-ea"/>
              <a:cs typeface="+mn-cs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885436E0-5ED4-48F0-9240-371A4683CDDB}"/>
              </a:ext>
            </a:extLst>
          </p:cNvPr>
          <p:cNvSpPr txBox="1"/>
          <p:nvPr/>
        </p:nvSpPr>
        <p:spPr>
          <a:xfrm>
            <a:off x="1304446" y="3865080"/>
            <a:ext cx="2850749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7200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130A46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Omsetning kr 12 mio 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130A46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</a:b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srgbClr val="130A46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i aksjer og EK-bevis på Oslo Børs 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7917AC9-9E75-4E6F-B653-8F2CACB3BDE0}"/>
              </a:ext>
            </a:extLst>
          </p:cNvPr>
          <p:cNvSpPr txBox="1"/>
          <p:nvPr/>
        </p:nvSpPr>
        <p:spPr>
          <a:xfrm>
            <a:off x="7649779" y="1674576"/>
            <a:ext cx="3356933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7200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Kr 321.000 i aksjefond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investert nytt av privatpersoner </a:t>
            </a: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useo Sans Rounded 100" panose="02000000000000000000" pitchFamily="50" charset="0"/>
              <a:ea typeface="+mn-ea"/>
              <a:cs typeface="+mn-cs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BB8D7A80-ABE4-4A3E-92CD-74975D1EAA4A}"/>
              </a:ext>
            </a:extLst>
          </p:cNvPr>
          <p:cNvSpPr txBox="1"/>
          <p:nvPr/>
        </p:nvSpPr>
        <p:spPr>
          <a:xfrm>
            <a:off x="451821" y="6405111"/>
            <a:ext cx="101444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100" panose="02000000000000000000" pitchFamily="50" charset="0"/>
                <a:ea typeface="+mn-ea"/>
                <a:cs typeface="+mn-cs"/>
              </a:rPr>
              <a:t>Oslo Børs er åpen fra </a:t>
            </a:r>
            <a:r>
              <a:rPr kumimoji="0" lang="nb-NO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100" panose="02000000000000000000" pitchFamily="50" charset="0"/>
                <a:ea typeface="+mn-ea"/>
                <a:cs typeface="+mn-cs"/>
              </a:rPr>
              <a:t>kl</a:t>
            </a:r>
            <a:r>
              <a:rPr kumimoji="0" lang="nb-NO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100" panose="02000000000000000000" pitchFamily="50" charset="0"/>
                <a:ea typeface="+mn-ea"/>
                <a:cs typeface="+mn-cs"/>
              </a:rPr>
              <a:t> 09:00 – 16:30. Data er hentet fra Oslo Børs, Euronext VPS, VFF og Alfred Berg og deretter beregnet. Feil kan forekomme. </a:t>
            </a:r>
            <a:br>
              <a:rPr kumimoji="0" lang="nb-NO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100" panose="02000000000000000000" pitchFamily="50" charset="0"/>
                <a:ea typeface="+mn-ea"/>
                <a:cs typeface="+mn-cs"/>
              </a:rPr>
            </a:br>
            <a:r>
              <a:rPr kumimoji="0" lang="nb-NO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100" panose="02000000000000000000" pitchFamily="50" charset="0"/>
                <a:ea typeface="+mn-ea"/>
                <a:cs typeface="+mn-cs"/>
              </a:rPr>
              <a:t>Equinor siste 1 </a:t>
            </a:r>
            <a:r>
              <a:rPr kumimoji="0" lang="nb-NO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100" panose="02000000000000000000" pitchFamily="50" charset="0"/>
                <a:ea typeface="+mn-ea"/>
                <a:cs typeface="+mn-cs"/>
              </a:rPr>
              <a:t>mnd</a:t>
            </a:r>
            <a:r>
              <a:rPr kumimoji="0" lang="nb-NO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100" panose="02000000000000000000" pitchFamily="50" charset="0"/>
                <a:ea typeface="+mn-ea"/>
                <a:cs typeface="+mn-cs"/>
              </a:rPr>
              <a:t> per 27/9/21</a:t>
            </a:r>
          </a:p>
        </p:txBody>
      </p:sp>
      <p:pic>
        <p:nvPicPr>
          <p:cNvPr id="12" name="Grafikk 11" descr="To kvinner med heldekkende fyll">
            <a:extLst>
              <a:ext uri="{FF2B5EF4-FFF2-40B4-BE49-F238E27FC236}">
                <a16:creationId xmlns:a16="http://schemas.microsoft.com/office/drawing/2014/main" id="{C865ED9E-0F27-411C-9BA3-E089EBC59D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7431" y="2238714"/>
            <a:ext cx="497094" cy="497094"/>
          </a:xfrm>
          <a:prstGeom prst="rect">
            <a:avLst/>
          </a:prstGeom>
        </p:spPr>
      </p:pic>
      <p:pic>
        <p:nvPicPr>
          <p:cNvPr id="14" name="Grafikk 13" descr="Handlevogn med heldekkende fyll">
            <a:extLst>
              <a:ext uri="{FF2B5EF4-FFF2-40B4-BE49-F238E27FC236}">
                <a16:creationId xmlns:a16="http://schemas.microsoft.com/office/drawing/2014/main" id="{10195BF8-DC06-49E7-B351-4D6D0835A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503009" y="2994624"/>
            <a:ext cx="497094" cy="497094"/>
          </a:xfrm>
          <a:prstGeom prst="rect">
            <a:avLst/>
          </a:prstGeom>
        </p:spPr>
      </p:pic>
      <p:pic>
        <p:nvPicPr>
          <p:cNvPr id="15" name="Grafikk 14" descr="Dagskalender med heldekkende fyll">
            <a:extLst>
              <a:ext uri="{FF2B5EF4-FFF2-40B4-BE49-F238E27FC236}">
                <a16:creationId xmlns:a16="http://schemas.microsoft.com/office/drawing/2014/main" id="{70047BCC-F225-4017-AE17-5579C8FACE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 flipH="1">
            <a:off x="7135879" y="3938086"/>
            <a:ext cx="497094" cy="497094"/>
          </a:xfrm>
          <a:prstGeom prst="rect">
            <a:avLst/>
          </a:prstGeom>
        </p:spPr>
      </p:pic>
      <p:pic>
        <p:nvPicPr>
          <p:cNvPr id="16" name="Grafikk 15" descr="Utklippstavle med heldekkende fyll">
            <a:extLst>
              <a:ext uri="{FF2B5EF4-FFF2-40B4-BE49-F238E27FC236}">
                <a16:creationId xmlns:a16="http://schemas.microsoft.com/office/drawing/2014/main" id="{2795314D-5B47-4CBA-9E04-20BF95709D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156882" y="2917409"/>
            <a:ext cx="497094" cy="497094"/>
          </a:xfrm>
          <a:prstGeom prst="rect">
            <a:avLst/>
          </a:prstGeom>
        </p:spPr>
      </p:pic>
      <p:pic>
        <p:nvPicPr>
          <p:cNvPr id="17" name="Grafikk 16" descr="Globus: Amerika med heldekkende fyll">
            <a:extLst>
              <a:ext uri="{FF2B5EF4-FFF2-40B4-BE49-F238E27FC236}">
                <a16:creationId xmlns:a16="http://schemas.microsoft.com/office/drawing/2014/main" id="{E4156B1C-B4A8-4158-9B82-6E5D6CD2F5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332843" y="2268165"/>
            <a:ext cx="497094" cy="497094"/>
          </a:xfrm>
          <a:prstGeom prst="rect">
            <a:avLst/>
          </a:prstGeom>
        </p:spPr>
      </p:pic>
      <p:pic>
        <p:nvPicPr>
          <p:cNvPr id="18" name="Grafikk 17" descr="Mynter kontur">
            <a:extLst>
              <a:ext uri="{FF2B5EF4-FFF2-40B4-BE49-F238E27FC236}">
                <a16:creationId xmlns:a16="http://schemas.microsoft.com/office/drawing/2014/main" id="{37AFE052-2261-494E-BD8D-B758AC1E4E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6413128" y="4844674"/>
            <a:ext cx="497094" cy="497094"/>
          </a:xfrm>
          <a:prstGeom prst="rect">
            <a:avLst/>
          </a:prstGeom>
        </p:spPr>
      </p:pic>
      <p:pic>
        <p:nvPicPr>
          <p:cNvPr id="19" name="Grafikk 18" descr="Drivstoff med heldekkende fyll">
            <a:extLst>
              <a:ext uri="{FF2B5EF4-FFF2-40B4-BE49-F238E27FC236}">
                <a16:creationId xmlns:a16="http://schemas.microsoft.com/office/drawing/2014/main" id="{8FB8D3B4-0D1B-4800-AC5C-6B462AA4B7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5255822" y="4800877"/>
            <a:ext cx="497094" cy="497094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99ADFB79-F961-4809-A3EB-6FD1B1D5700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68522" y="2773093"/>
            <a:ext cx="1637322" cy="2014099"/>
          </a:xfrm>
          <a:prstGeom prst="rect">
            <a:avLst/>
          </a:prstGeom>
        </p:spPr>
      </p:pic>
      <p:sp>
        <p:nvSpPr>
          <p:cNvPr id="23" name="TekstSylinder 22">
            <a:extLst>
              <a:ext uri="{FF2B5EF4-FFF2-40B4-BE49-F238E27FC236}">
                <a16:creationId xmlns:a16="http://schemas.microsoft.com/office/drawing/2014/main" id="{8923A5A4-18B4-4F6A-86FB-B741532B5AD0}"/>
              </a:ext>
            </a:extLst>
          </p:cNvPr>
          <p:cNvSpPr txBox="1"/>
          <p:nvPr/>
        </p:nvSpPr>
        <p:spPr>
          <a:xfrm>
            <a:off x="5112122" y="3311430"/>
            <a:ext cx="2000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1" i="0" u="none" strike="noStrike" kern="1200" cap="none" spc="0" normalizeH="0" baseline="0" noProof="0" dirty="0">
                <a:ln>
                  <a:noFill/>
                </a:ln>
                <a:solidFill>
                  <a:srgbClr val="A0D1CA">
                    <a:lumMod val="50000"/>
                  </a:srgbClr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1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2804CF3F-CB3C-4B80-9AE4-ECD705AF3572}"/>
              </a:ext>
            </a:extLst>
          </p:cNvPr>
          <p:cNvSpPr txBox="1"/>
          <p:nvPr/>
        </p:nvSpPr>
        <p:spPr>
          <a:xfrm>
            <a:off x="5104950" y="3883095"/>
            <a:ext cx="2000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A0D1CA">
                    <a:lumMod val="50000"/>
                  </a:srgbClr>
                </a:solidFill>
                <a:effectLst/>
                <a:uLnTx/>
                <a:uFillTx/>
                <a:latin typeface="Museo Sans Rounded 700" panose="02000000000000000000" pitchFamily="50" charset="0"/>
                <a:ea typeface="+mn-ea"/>
                <a:cs typeface="+mn-cs"/>
              </a:rPr>
              <a:t>minutt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E8765BD5-4C86-490F-9782-296E8DD75ADC}"/>
              </a:ext>
            </a:extLst>
          </p:cNvPr>
          <p:cNvSpPr txBox="1"/>
          <p:nvPr/>
        </p:nvSpPr>
        <p:spPr>
          <a:xfrm>
            <a:off x="7974949" y="3917939"/>
            <a:ext cx="3031764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7200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1,5 spareavtale i fond</a:t>
            </a:r>
            <a:b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- nye igangsatt av privatpersoner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96344EF-6AF5-4A6C-BEE4-B6CE6C828E48}"/>
              </a:ext>
            </a:extLst>
          </p:cNvPr>
          <p:cNvSpPr txBox="1"/>
          <p:nvPr/>
        </p:nvSpPr>
        <p:spPr>
          <a:xfrm>
            <a:off x="7852474" y="4855743"/>
            <a:ext cx="3154239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7200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50 øre i økning</a:t>
            </a:r>
            <a:b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i en gjennomsnitts aksjeportefølje</a:t>
            </a:r>
          </a:p>
        </p:txBody>
      </p:sp>
      <p:pic>
        <p:nvPicPr>
          <p:cNvPr id="28" name="Grafikk 27" descr="Bank med heldekkende fyll">
            <a:extLst>
              <a:ext uri="{FF2B5EF4-FFF2-40B4-BE49-F238E27FC236}">
                <a16:creationId xmlns:a16="http://schemas.microsoft.com/office/drawing/2014/main" id="{5F089A7D-5FFC-47F9-A374-CFD4E542F61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4567971" y="4036067"/>
            <a:ext cx="497094" cy="497094"/>
          </a:xfrm>
          <a:prstGeom prst="rect">
            <a:avLst/>
          </a:prstGeom>
        </p:spPr>
      </p:pic>
      <p:sp>
        <p:nvSpPr>
          <p:cNvPr id="5" name="Multiplikasjonstegn 4">
            <a:extLst>
              <a:ext uri="{FF2B5EF4-FFF2-40B4-BE49-F238E27FC236}">
                <a16:creationId xmlns:a16="http://schemas.microsoft.com/office/drawing/2014/main" id="{3835F443-9BCC-4A43-AD88-89A249BAFC0F}"/>
              </a:ext>
            </a:extLst>
          </p:cNvPr>
          <p:cNvSpPr/>
          <p:nvPr/>
        </p:nvSpPr>
        <p:spPr>
          <a:xfrm>
            <a:off x="7200985" y="4094704"/>
            <a:ext cx="156303" cy="156303"/>
          </a:xfrm>
          <a:prstGeom prst="mathMultiply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17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utendørs, bygning, søylegang&#10;&#10;Automatisk generert beskrivelse">
            <a:extLst>
              <a:ext uri="{FF2B5EF4-FFF2-40B4-BE49-F238E27FC236}">
                <a16:creationId xmlns:a16="http://schemas.microsoft.com/office/drawing/2014/main" id="{0EE6E014-3C3C-40DA-9190-2A132233D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59" y="1270100"/>
            <a:ext cx="3484345" cy="4645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4F58743-53F3-4E9F-A783-20931599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AksjeNorge </a:t>
            </a:r>
            <a:r>
              <a:rPr lang="nb-NO" dirty="0"/>
              <a:t>i korte trekk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93B0BEF-E8BE-49F0-8948-917A39257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6650183" cy="4525963"/>
          </a:xfrm>
        </p:spPr>
        <p:txBody>
          <a:bodyPr>
            <a:normAutofit/>
          </a:bodyPr>
          <a:lstStyle/>
          <a:p>
            <a:r>
              <a:rPr lang="nb-NO" sz="1600" dirty="0"/>
              <a:t>Ikke-kommersiell organisasjon</a:t>
            </a:r>
          </a:p>
          <a:p>
            <a:endParaRPr lang="nb-NO" sz="1600" dirty="0"/>
          </a:p>
          <a:p>
            <a:r>
              <a:rPr lang="nb-NO" sz="1600" dirty="0"/>
              <a:t>Finansiert med støtte fra samarbeidspartnere som Oslo Børs, VPS, DNB, </a:t>
            </a:r>
            <a:r>
              <a:rPr lang="nb-NO" sz="1600" dirty="0" err="1"/>
              <a:t>Equinor</a:t>
            </a:r>
            <a:r>
              <a:rPr lang="nb-NO" sz="1600" dirty="0"/>
              <a:t>, NHO, LO, ODIN forvaltning m.fl.</a:t>
            </a:r>
          </a:p>
          <a:p>
            <a:endParaRPr lang="nb-NO" sz="1600" dirty="0"/>
          </a:p>
          <a:p>
            <a:r>
              <a:rPr lang="nb-NO" sz="1600" dirty="0"/>
              <a:t>Mandat: Kunnskapsformidling om aksjer, fond og verdipapirer</a:t>
            </a:r>
          </a:p>
          <a:p>
            <a:endParaRPr lang="nb-NO" sz="1600" dirty="0"/>
          </a:p>
          <a:p>
            <a:r>
              <a:rPr lang="nb-NO" sz="1600" dirty="0"/>
              <a:t>Leveranser: Aksjekvelder, skolebesøk, Makrokonkurranse, statistikk, m.m.</a:t>
            </a:r>
          </a:p>
          <a:p>
            <a:endParaRPr lang="nb-NO" sz="1600" dirty="0"/>
          </a:p>
          <a:p>
            <a:r>
              <a:rPr lang="nb-NO" sz="1600" dirty="0"/>
              <a:t>Daglig leder Kristin Skaug, siden juni 2018. </a:t>
            </a:r>
            <a:br>
              <a:rPr lang="nb-NO" sz="1600" dirty="0"/>
            </a:br>
            <a:r>
              <a:rPr lang="nb-NO" sz="1600" dirty="0"/>
              <a:t>Tidligere valuta/rente-trader, aksjemegler, </a:t>
            </a:r>
            <a:r>
              <a:rPr lang="nb-NO" sz="1600" dirty="0" err="1"/>
              <a:t>ansv</a:t>
            </a:r>
            <a:r>
              <a:rPr lang="nb-NO" sz="1600" dirty="0"/>
              <a:t>. </a:t>
            </a:r>
            <a:r>
              <a:rPr lang="nb-NO" sz="1600" dirty="0" err="1"/>
              <a:t>ukesanbefalinger</a:t>
            </a:r>
            <a:r>
              <a:rPr lang="nb-NO" sz="1600" dirty="0"/>
              <a:t> og teknisk analyse. Senere private banker. </a:t>
            </a:r>
          </a:p>
          <a:p>
            <a:endParaRPr lang="nb-NO" sz="1800" dirty="0"/>
          </a:p>
        </p:txBody>
      </p:sp>
      <p:pic>
        <p:nvPicPr>
          <p:cNvPr id="8" name="Plassholder for innhold 7" descr="Et bilde som inneholder person, utendørs&#10;&#10;Automatisk generert beskrivelse">
            <a:extLst>
              <a:ext uri="{FF2B5EF4-FFF2-40B4-BE49-F238E27FC236}">
                <a16:creationId xmlns:a16="http://schemas.microsoft.com/office/drawing/2014/main" id="{7B50E88D-1DEF-4431-BE3C-28D96E63C0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9" r="11472"/>
          <a:stretch/>
        </p:blipFill>
        <p:spPr>
          <a:xfrm>
            <a:off x="83127" y="4425867"/>
            <a:ext cx="785090" cy="831932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8FBAE331-E193-4CD3-A278-260843B7A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908" y="591024"/>
            <a:ext cx="3507109" cy="579466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56867AAD-18B3-4C81-991A-B5D1CE3442C7}"/>
              </a:ext>
            </a:extLst>
          </p:cNvPr>
          <p:cNvSpPr txBox="1"/>
          <p:nvPr/>
        </p:nvSpPr>
        <p:spPr>
          <a:xfrm>
            <a:off x="-114672" y="6398695"/>
            <a:ext cx="104207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Grafikk: AksjeNorge   Datakilder: Euronext </a:t>
            </a:r>
            <a:r>
              <a:rPr lang="nb-NO" sz="1400" i="1" dirty="0">
                <a:solidFill>
                  <a:prstClr val="black"/>
                </a:solidFill>
                <a:latin typeface="Calibri"/>
              </a:rPr>
              <a:t>Securities Oslo (tidligere VPS) og Oslo Børs (eid av Euronext)  Data per 30/12/2021</a:t>
            </a:r>
            <a:endParaRPr kumimoji="0" lang="nb-NO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063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6B663910-3F56-41A1-B452-3A7980762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066926"/>
            <a:ext cx="10363200" cy="1362074"/>
          </a:xfrm>
        </p:spPr>
        <p:txBody>
          <a:bodyPr/>
          <a:lstStyle/>
          <a:p>
            <a:r>
              <a:rPr lang="nb-NO" dirty="0"/>
              <a:t>Kontakt oss gjerne!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ED45BF9-AA3A-46F3-8106-3FD72295C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5625" y="3254374"/>
            <a:ext cx="8297334" cy="1500187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Kristin Skaug</a:t>
            </a:r>
            <a:br>
              <a:rPr lang="nb-NO" dirty="0"/>
            </a:br>
            <a:r>
              <a:rPr lang="nb-NO" dirty="0"/>
              <a:t>Daglig leder</a:t>
            </a:r>
            <a:br>
              <a:rPr lang="nb-NO" dirty="0"/>
            </a:br>
            <a:r>
              <a:rPr lang="nb-NO" dirty="0"/>
              <a:t>Stiftelsen AksjeNorge</a:t>
            </a:r>
          </a:p>
          <a:p>
            <a:r>
              <a:rPr lang="nb-NO" dirty="0">
                <a:hlinkClick r:id="rId2"/>
              </a:rPr>
              <a:t>kristin.skaug@aksjenorge.no</a:t>
            </a:r>
            <a:r>
              <a:rPr lang="nb-NO" dirty="0"/>
              <a:t> </a:t>
            </a:r>
          </a:p>
          <a:p>
            <a:r>
              <a:rPr lang="nb-NO" dirty="0" err="1"/>
              <a:t>mob</a:t>
            </a:r>
            <a:r>
              <a:rPr lang="nb-NO" dirty="0"/>
              <a:t> 41577351</a:t>
            </a:r>
          </a:p>
        </p:txBody>
      </p:sp>
      <p:pic>
        <p:nvPicPr>
          <p:cNvPr id="3" name="Bilde 2" descr="Et bilde som inneholder utendørs, bygning, person&#10;&#10;Automatisk generert beskrivelse">
            <a:extLst>
              <a:ext uri="{FF2B5EF4-FFF2-40B4-BE49-F238E27FC236}">
                <a16:creationId xmlns:a16="http://schemas.microsoft.com/office/drawing/2014/main" id="{16AD8D5D-26F6-4424-8F84-ED54F9C50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84" y="2906711"/>
            <a:ext cx="1847850" cy="1847850"/>
          </a:xfrm>
          <a:prstGeom prst="rect">
            <a:avLst/>
          </a:prstGeom>
        </p:spPr>
      </p:pic>
      <p:sp>
        <p:nvSpPr>
          <p:cNvPr id="6" name="Tittel 3">
            <a:extLst>
              <a:ext uri="{FF2B5EF4-FFF2-40B4-BE49-F238E27FC236}">
                <a16:creationId xmlns:a16="http://schemas.microsoft.com/office/drawing/2014/main" id="{75F2D017-322C-46D7-BA61-43BA2D1A2EE6}"/>
              </a:ext>
            </a:extLst>
          </p:cNvPr>
          <p:cNvSpPr txBox="1">
            <a:spLocks/>
          </p:cNvSpPr>
          <p:nvPr/>
        </p:nvSpPr>
        <p:spPr>
          <a:xfrm>
            <a:off x="914400" y="5346697"/>
            <a:ext cx="10363200" cy="13620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182" rtl="0" eaLnBrk="1" latinLnBrk="0" hangingPunct="1">
              <a:spcBef>
                <a:spcPct val="0"/>
              </a:spcBef>
              <a:buNone/>
              <a:defRPr sz="4000" b="1" i="0" kern="1200" cap="all">
                <a:solidFill>
                  <a:srgbClr val="02243A"/>
                </a:solidFill>
                <a:latin typeface="Museo Sans Rounded 500"/>
                <a:ea typeface="+mj-ea"/>
                <a:cs typeface="Museo Sans Rounded 500"/>
              </a:defRPr>
            </a:lvl1pPr>
          </a:lstStyle>
          <a:p>
            <a:pPr marL="0" marR="0" lvl="0" indent="0" algn="l" defTabSz="45718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all" spc="0" normalizeH="0" baseline="0" noProof="0" dirty="0">
                <a:ln>
                  <a:noFill/>
                </a:ln>
                <a:solidFill>
                  <a:srgbClr val="02243A"/>
                </a:solidFill>
                <a:effectLst/>
                <a:uLnTx/>
                <a:uFillTx/>
                <a:latin typeface="Museo Sans Rounded 500"/>
                <a:ea typeface="+mj-ea"/>
              </a:rPr>
              <a:t>Fullstendig rapport finner du på </a:t>
            </a:r>
            <a:r>
              <a:rPr kumimoji="0" lang="nb-NO" sz="1600" b="1" i="0" u="none" strike="noStrike" kern="1200" cap="all" spc="0" normalizeH="0" baseline="0" noProof="0" dirty="0">
                <a:ln>
                  <a:noFill/>
                </a:ln>
                <a:solidFill>
                  <a:srgbClr val="02243A"/>
                </a:solidFill>
                <a:effectLst/>
                <a:uLnTx/>
                <a:uFillTx/>
                <a:latin typeface="Museo Sans Rounded 500"/>
                <a:ea typeface="+mj-ea"/>
                <a:hlinkClick r:id="rId4"/>
              </a:rPr>
              <a:t>AksjeNorges nettsider &gt;</a:t>
            </a:r>
            <a:endParaRPr kumimoji="0" lang="nb-NO" sz="1600" b="1" i="0" u="none" strike="noStrike" kern="1200" cap="all" spc="0" normalizeH="0" baseline="0" noProof="0" dirty="0">
              <a:ln>
                <a:noFill/>
              </a:ln>
              <a:solidFill>
                <a:srgbClr val="02243A"/>
              </a:solidFill>
              <a:effectLst/>
              <a:uLnTx/>
              <a:uFillTx/>
              <a:latin typeface="Museo Sans Rounded 500"/>
              <a:ea typeface="+mj-ea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36358D75-F3C4-4EFD-B8A5-C50B9F9E223B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2159133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F58743-53F3-4E9F-A783-20931599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>
                <a:solidFill>
                  <a:srgbClr val="053C5B"/>
                </a:solidFill>
              </a:rPr>
              <a:t>Rekordmange eier for rekord mye</a:t>
            </a:r>
            <a:br>
              <a:rPr lang="nb-NO" dirty="0">
                <a:solidFill>
                  <a:srgbClr val="053C5B"/>
                </a:solidFill>
              </a:rPr>
            </a:br>
            <a:r>
              <a:rPr lang="nb-NO" sz="1800" dirty="0">
                <a:solidFill>
                  <a:srgbClr val="053C5B"/>
                </a:solidFill>
              </a:rPr>
              <a:t>(dette er 5.kvartal på rad med økning siden «pandemikrakket» i </a:t>
            </a:r>
            <a:r>
              <a:rPr lang="nb-NO" sz="1800" dirty="0" err="1">
                <a:solidFill>
                  <a:srgbClr val="053C5B"/>
                </a:solidFill>
              </a:rPr>
              <a:t>feb</a:t>
            </a:r>
            <a:r>
              <a:rPr lang="nb-NO" sz="1800" dirty="0">
                <a:solidFill>
                  <a:srgbClr val="053C5B"/>
                </a:solidFill>
              </a:rPr>
              <a:t>/mars 2020)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93B0BEF-E8BE-49F0-8948-917A39257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sz="2400" dirty="0"/>
              <a:t>Disse grafene, tabellene og illustrasjonene er utarbeidet av AksjeNorge i forbindelse med utarbeidelse av den </a:t>
            </a:r>
            <a:r>
              <a:rPr lang="nb-NO" sz="2400" dirty="0" err="1"/>
              <a:t>kvartalsvise</a:t>
            </a:r>
            <a:r>
              <a:rPr lang="nb-NO" sz="2400" dirty="0"/>
              <a:t> rapporten med statistikk over nordmenns sparing i aksjer på Oslo Børs. Statistikken har vi utarbeidet siden 1995.</a:t>
            </a:r>
          </a:p>
          <a:p>
            <a:r>
              <a:rPr lang="nb-NO" sz="2400" dirty="0"/>
              <a:t>Data benyttet for å lage grafer og illustrasjoner er i hovedsak mottatt fra Euronext Securities Oslo (tidligere VPS). Og noen kurs-data fra Oslo Børs. Alle data er tatt ut etter årets siste handelsdag, 30. desember 2021.</a:t>
            </a:r>
          </a:p>
          <a:p>
            <a:r>
              <a:rPr lang="nb-NO" sz="2400" dirty="0"/>
              <a:t>Fullstendig rapport finner du her:</a:t>
            </a:r>
          </a:p>
          <a:p>
            <a:pPr lvl="1"/>
            <a:r>
              <a:rPr lang="nb-NO" sz="2000" dirty="0">
                <a:hlinkClick r:id="rId2"/>
              </a:rPr>
              <a:t>Rapportsiden (flere rapporter) &gt;</a:t>
            </a:r>
            <a:endParaRPr lang="nb-NO" sz="2000" dirty="0"/>
          </a:p>
          <a:p>
            <a:endParaRPr lang="nb-NO" sz="2400" dirty="0"/>
          </a:p>
          <a:p>
            <a:r>
              <a:rPr lang="nb-NO" sz="2400" dirty="0"/>
              <a:t>Dersom du skal </a:t>
            </a:r>
            <a:r>
              <a:rPr lang="nb-NO" sz="2400" b="1" dirty="0"/>
              <a:t>gjenbruke grafene eller tallene</a:t>
            </a:r>
            <a:r>
              <a:rPr lang="nb-NO" sz="2400" dirty="0"/>
              <a:t> i artikler, andre rapporter </a:t>
            </a:r>
            <a:r>
              <a:rPr lang="nb-NO" sz="2400" dirty="0" err="1"/>
              <a:t>etc</a:t>
            </a:r>
            <a:r>
              <a:rPr lang="nb-NO" sz="2400" dirty="0"/>
              <a:t>, vennligst før opp følgende som kilde; </a:t>
            </a:r>
            <a:br>
              <a:rPr lang="nb-NO" sz="2400" dirty="0"/>
            </a:br>
            <a:r>
              <a:rPr lang="nb-NO" sz="2000" b="1" dirty="0"/>
              <a:t>Grafikk: AksjeNorge   Datakilde: Euronext Securities Oslo</a:t>
            </a:r>
          </a:p>
          <a:p>
            <a:r>
              <a:rPr lang="nb-NO" sz="2000" b="1" dirty="0"/>
              <a:t>Merk at feil kan forekomme… God fornøyelse!</a:t>
            </a:r>
          </a:p>
        </p:txBody>
      </p:sp>
    </p:spTree>
    <p:extLst>
      <p:ext uri="{BB962C8B-B14F-4D97-AF65-F5344CB8AC3E}">
        <p14:creationId xmlns:p14="http://schemas.microsoft.com/office/powerpoint/2010/main" val="2086692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8C6B820-1814-4544-ABD6-3CC722F94D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3797542"/>
              </p:ext>
            </p:extLst>
          </p:nvPr>
        </p:nvGraphicFramePr>
        <p:xfrm>
          <a:off x="1457325" y="1053619"/>
          <a:ext cx="9591675" cy="4750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Sylinder 2">
            <a:extLst>
              <a:ext uri="{FF2B5EF4-FFF2-40B4-BE49-F238E27FC236}">
                <a16:creationId xmlns:a16="http://schemas.microsoft.com/office/drawing/2014/main" id="{8E60D764-D501-4148-86C9-9A328AD83BA9}"/>
              </a:ext>
            </a:extLst>
          </p:cNvPr>
          <p:cNvSpPr txBox="1"/>
          <p:nvPr/>
        </p:nvSpPr>
        <p:spPr>
          <a:xfrm>
            <a:off x="1001486" y="5947954"/>
            <a:ext cx="978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>
                <a:latin typeface="Museo Sans Rounded 500" panose="02000000000000000000" pitchFamily="50" charset="0"/>
              </a:rPr>
              <a:t>Fra 2018 til i dag er økningen 50 %. 33% av børsens private aksjonærer er nye de siste 3 årene.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8BEEBB4-C98B-4108-BDCD-FBA84C38B6BA}"/>
              </a:ext>
            </a:extLst>
          </p:cNvPr>
          <p:cNvSpPr txBox="1"/>
          <p:nvPr/>
        </p:nvSpPr>
        <p:spPr>
          <a:xfrm>
            <a:off x="422365" y="6355931"/>
            <a:ext cx="978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Museo Sans Rounded 300" panose="02000000000000000000" pitchFamily="50" charset="0"/>
              </a:rPr>
              <a:t>Data: Euronext Securities Oslo  Grafikk: Stiftelsen AksjeNorge</a:t>
            </a:r>
          </a:p>
        </p:txBody>
      </p:sp>
    </p:spTree>
    <p:extLst>
      <p:ext uri="{BB962C8B-B14F-4D97-AF65-F5344CB8AC3E}">
        <p14:creationId xmlns:p14="http://schemas.microsoft.com/office/powerpoint/2010/main" val="3713464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3" name="Diagram 2">
                <a:extLst>
                  <a:ext uri="{FF2B5EF4-FFF2-40B4-BE49-F238E27FC236}">
                    <a16:creationId xmlns:a16="http://schemas.microsoft.com/office/drawing/2014/main" id="{D95DB0CC-F36B-484F-9B11-0ECF4CC94BC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047515311"/>
                  </p:ext>
                </p:extLst>
              </p:nvPr>
            </p:nvGraphicFramePr>
            <p:xfrm>
              <a:off x="1275509" y="1550146"/>
              <a:ext cx="9907681" cy="432920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3" name="Diagram 2">
                <a:extLst>
                  <a:ext uri="{FF2B5EF4-FFF2-40B4-BE49-F238E27FC236}">
                    <a16:creationId xmlns:a16="http://schemas.microsoft.com/office/drawing/2014/main" id="{D95DB0CC-F36B-484F-9B11-0ECF4CC94B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5509" y="1550146"/>
                <a:ext cx="9907681" cy="432920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tel 3">
            <a:extLst>
              <a:ext uri="{FF2B5EF4-FFF2-40B4-BE49-F238E27FC236}">
                <a16:creationId xmlns:a16="http://schemas.microsoft.com/office/drawing/2014/main" id="{32968759-A923-4542-BCBC-7A8582786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Antall aksjonærer, kvartalsvis endring siste 2 år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19A5255-5FE1-4D9F-B1C3-D5D22B464111}"/>
              </a:ext>
            </a:extLst>
          </p:cNvPr>
          <p:cNvSpPr txBox="1"/>
          <p:nvPr/>
        </p:nvSpPr>
        <p:spPr>
          <a:xfrm>
            <a:off x="422365" y="6355931"/>
            <a:ext cx="978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Museo Sans Rounded 300" panose="02000000000000000000" pitchFamily="50" charset="0"/>
              </a:rPr>
              <a:t>Data: Euronext Securities Oslo  Grafikk: Stiftelsen AksjeNorge</a:t>
            </a:r>
          </a:p>
        </p:txBody>
      </p:sp>
    </p:spTree>
    <p:extLst>
      <p:ext uri="{BB962C8B-B14F-4D97-AF65-F5344CB8AC3E}">
        <p14:creationId xmlns:p14="http://schemas.microsoft.com/office/powerpoint/2010/main" val="3425066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4AF1706-2F9C-492D-85E4-F7778AB7E3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860807"/>
              </p:ext>
            </p:extLst>
          </p:nvPr>
        </p:nvGraphicFramePr>
        <p:xfrm>
          <a:off x="771525" y="1101495"/>
          <a:ext cx="9974037" cy="4808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tel 2">
            <a:extLst>
              <a:ext uri="{FF2B5EF4-FFF2-40B4-BE49-F238E27FC236}">
                <a16:creationId xmlns:a16="http://schemas.microsoft.com/office/drawing/2014/main" id="{18BC003B-1A56-414B-B1A1-3284C83B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65547"/>
          </a:xfrm>
        </p:spPr>
        <p:txBody>
          <a:bodyPr>
            <a:noAutofit/>
          </a:bodyPr>
          <a:lstStyle/>
          <a:p>
            <a:r>
              <a:rPr lang="nb-NO" sz="3200" dirty="0"/>
              <a:t>Antall privatpersoner som eier aksjer og egenkapitalbevis</a:t>
            </a:r>
            <a:br>
              <a:rPr lang="nb-NO" sz="3200" dirty="0"/>
            </a:br>
            <a:r>
              <a:rPr lang="nb-NO" sz="1400" dirty="0"/>
              <a:t>På Oslo Børs, Euronext </a:t>
            </a:r>
            <a:r>
              <a:rPr lang="nb-NO" sz="1400" dirty="0" err="1"/>
              <a:t>Expand</a:t>
            </a:r>
            <a:r>
              <a:rPr lang="nb-NO" sz="1400" dirty="0"/>
              <a:t> og Euronext Growth. Privatpersoner med beholdning på VPS- konto (inkluderer aksjesparekonto)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5A578F6-1B13-455F-A932-FB6161931CAC}"/>
              </a:ext>
            </a:extLst>
          </p:cNvPr>
          <p:cNvSpPr txBox="1"/>
          <p:nvPr/>
        </p:nvSpPr>
        <p:spPr>
          <a:xfrm>
            <a:off x="609600" y="6017623"/>
            <a:ext cx="978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>
                <a:latin typeface="Museo Sans Rounded 500" panose="02000000000000000000" pitchFamily="50" charset="0"/>
              </a:rPr>
              <a:t>Fra 317.135 i 1995 til i dag 544.403. Fra 2018 til i dag er økningen 50 %. 33% av børsens private aksjonærer er nye de siste 3 årene.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8A57112-520D-4A7F-9F73-4D3CBCC32231}"/>
              </a:ext>
            </a:extLst>
          </p:cNvPr>
          <p:cNvSpPr txBox="1"/>
          <p:nvPr/>
        </p:nvSpPr>
        <p:spPr>
          <a:xfrm>
            <a:off x="422365" y="6355931"/>
            <a:ext cx="978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Museo Sans Rounded 300" panose="02000000000000000000" pitchFamily="50" charset="0"/>
              </a:rPr>
              <a:t>Data: Euronext Securities Oslo  Grafikk: Stiftelsen AksjeNorge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0788999-867D-4B38-AA9D-0FB0378887C2}"/>
              </a:ext>
            </a:extLst>
          </p:cNvPr>
          <p:cNvSpPr/>
          <p:nvPr/>
        </p:nvSpPr>
        <p:spPr>
          <a:xfrm>
            <a:off x="10867759" y="4450080"/>
            <a:ext cx="244378" cy="182880"/>
          </a:xfrm>
          <a:prstGeom prst="rect">
            <a:avLst/>
          </a:prstGeom>
          <a:solidFill>
            <a:srgbClr val="4F868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C6B5D3-4413-437C-AB4D-840CF5D2F19E}"/>
              </a:ext>
            </a:extLst>
          </p:cNvPr>
          <p:cNvSpPr/>
          <p:nvPr/>
        </p:nvSpPr>
        <p:spPr>
          <a:xfrm>
            <a:off x="10880820" y="3923221"/>
            <a:ext cx="244378" cy="182880"/>
          </a:xfrm>
          <a:prstGeom prst="rect">
            <a:avLst/>
          </a:prstGeom>
          <a:solidFill>
            <a:srgbClr val="A0D1C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DA041D8-1B4E-4CBB-BAE6-55FE546ECF21}"/>
              </a:ext>
            </a:extLst>
          </p:cNvPr>
          <p:cNvSpPr txBox="1"/>
          <p:nvPr/>
        </p:nvSpPr>
        <p:spPr>
          <a:xfrm>
            <a:off x="11163298" y="3860772"/>
            <a:ext cx="954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latin typeface="Museo Sans Rounded 500" panose="02000000000000000000" pitchFamily="50" charset="0"/>
              </a:rPr>
              <a:t>Menn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74D544B-CEEC-401A-9DD3-6F3523A8BE7B}"/>
              </a:ext>
            </a:extLst>
          </p:cNvPr>
          <p:cNvSpPr txBox="1"/>
          <p:nvPr/>
        </p:nvSpPr>
        <p:spPr>
          <a:xfrm>
            <a:off x="11138260" y="4396352"/>
            <a:ext cx="879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latin typeface="Museo Sans Rounded 500" panose="02000000000000000000" pitchFamily="50" charset="0"/>
              </a:rPr>
              <a:t>Kvinner</a:t>
            </a:r>
          </a:p>
        </p:txBody>
      </p:sp>
    </p:spTree>
    <p:extLst>
      <p:ext uri="{BB962C8B-B14F-4D97-AF65-F5344CB8AC3E}">
        <p14:creationId xmlns:p14="http://schemas.microsoft.com/office/powerpoint/2010/main" val="3187717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EBF42A-0B4B-4568-8612-A88752503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Topp 15 aksjer med flest private aksjonærer</a:t>
            </a:r>
            <a:br>
              <a:rPr lang="nb-NO" sz="3200" dirty="0"/>
            </a:br>
            <a:r>
              <a:rPr lang="nb-NO" sz="1800" dirty="0"/>
              <a:t>Viser i synkende rekkefølge. Antall aksjonærer i hele tall. Beholdning på VPS-konto.</a:t>
            </a:r>
            <a:endParaRPr lang="nb-NO" sz="32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4637B85-A99A-4D03-96BC-F88B4B9C615A}"/>
              </a:ext>
            </a:extLst>
          </p:cNvPr>
          <p:cNvSpPr txBox="1"/>
          <p:nvPr/>
        </p:nvSpPr>
        <p:spPr>
          <a:xfrm>
            <a:off x="422365" y="6355931"/>
            <a:ext cx="978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Museo Sans Rounded 300" panose="02000000000000000000" pitchFamily="50" charset="0"/>
              </a:rPr>
              <a:t>Data: Euronext Securities Oslo, per 30/12/2021  Grafikk: Stiftelsen AksjeNorge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20D4EAA-7205-4E3E-BBEE-59A1508150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0313456"/>
              </p:ext>
            </p:extLst>
          </p:nvPr>
        </p:nvGraphicFramePr>
        <p:xfrm>
          <a:off x="1907177" y="1616868"/>
          <a:ext cx="8099629" cy="3886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Sylinder 5">
            <a:extLst>
              <a:ext uri="{FF2B5EF4-FFF2-40B4-BE49-F238E27FC236}">
                <a16:creationId xmlns:a16="http://schemas.microsoft.com/office/drawing/2014/main" id="{AADC23C7-45CA-4BA8-9342-48497C033839}"/>
              </a:ext>
            </a:extLst>
          </p:cNvPr>
          <p:cNvSpPr txBox="1"/>
          <p:nvPr/>
        </p:nvSpPr>
        <p:spPr>
          <a:xfrm>
            <a:off x="7620000" y="4498714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>
                <a:latin typeface="Museo Sans Rounded 300" panose="02000000000000000000" pitchFamily="50" charset="0"/>
              </a:rPr>
              <a:t>Kahoot</a:t>
            </a:r>
            <a:r>
              <a:rPr lang="nb-NO" sz="1400" dirty="0">
                <a:latin typeface="Museo Sans Rounded 300" panose="02000000000000000000" pitchFamily="50" charset="0"/>
              </a:rPr>
              <a:t>! har økt antall private aksjonærer med 208 %. </a:t>
            </a:r>
            <a:br>
              <a:rPr lang="nb-NO" sz="1400" dirty="0">
                <a:latin typeface="Museo Sans Rounded 300" panose="02000000000000000000" pitchFamily="50" charset="0"/>
              </a:rPr>
            </a:br>
            <a:r>
              <a:rPr lang="nb-NO" sz="1400" dirty="0">
                <a:latin typeface="Museo Sans Rounded 300" panose="02000000000000000000" pitchFamily="50" charset="0"/>
              </a:rPr>
              <a:t>Sagt på en annen måte: </a:t>
            </a:r>
            <a:br>
              <a:rPr lang="nb-NO" sz="1400" dirty="0">
                <a:latin typeface="Museo Sans Rounded 300" panose="02000000000000000000" pitchFamily="50" charset="0"/>
              </a:rPr>
            </a:br>
            <a:r>
              <a:rPr lang="nb-NO" sz="1400" dirty="0">
                <a:latin typeface="Museo Sans Rounded 300" panose="02000000000000000000" pitchFamily="50" charset="0"/>
              </a:rPr>
              <a:t>Antall </a:t>
            </a:r>
            <a:r>
              <a:rPr lang="nb-NO" sz="1400" dirty="0" err="1">
                <a:latin typeface="Museo Sans Rounded 300" panose="02000000000000000000" pitchFamily="50" charset="0"/>
              </a:rPr>
              <a:t>Kahoot</a:t>
            </a:r>
            <a:r>
              <a:rPr lang="nb-NO" sz="1400" dirty="0">
                <a:latin typeface="Museo Sans Rounded 300" panose="02000000000000000000" pitchFamily="50" charset="0"/>
              </a:rPr>
              <a:t>-aksjonærer er nå tre ganger så mange som for ett år siden.</a:t>
            </a:r>
          </a:p>
        </p:txBody>
      </p:sp>
    </p:spTree>
    <p:extLst>
      <p:ext uri="{BB962C8B-B14F-4D97-AF65-F5344CB8AC3E}">
        <p14:creationId xmlns:p14="http://schemas.microsoft.com/office/powerpoint/2010/main" val="892879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EBF42A-0B4B-4568-8612-A88752503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Aksjene med flest nye aksjonærer i 2021</a:t>
            </a:r>
            <a:br>
              <a:rPr lang="nb-NO" sz="3200" dirty="0"/>
            </a:br>
            <a:r>
              <a:rPr lang="nb-NO" sz="1800" dirty="0"/>
              <a:t>Viser antall NYE aksjonærer (endringen). Oransje søyler betyr at aksjene ble notert i 2021.</a:t>
            </a:r>
            <a:endParaRPr lang="nb-NO" sz="32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4637B85-A99A-4D03-96BC-F88B4B9C615A}"/>
              </a:ext>
            </a:extLst>
          </p:cNvPr>
          <p:cNvSpPr txBox="1"/>
          <p:nvPr/>
        </p:nvSpPr>
        <p:spPr>
          <a:xfrm>
            <a:off x="422365" y="6355931"/>
            <a:ext cx="978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Museo Sans Rounded 300" panose="02000000000000000000" pitchFamily="50" charset="0"/>
              </a:rPr>
              <a:t>Data: Euronext Securities Oslo, per 30/12/2021  Grafikk: Stiftelsen AksjeNorge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F555D6A-B7B4-4F83-929F-3A434D58A2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7510867"/>
              </p:ext>
            </p:extLst>
          </p:nvPr>
        </p:nvGraphicFramePr>
        <p:xfrm>
          <a:off x="2169318" y="1516856"/>
          <a:ext cx="7853363" cy="3824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Sylinder 2">
            <a:extLst>
              <a:ext uri="{FF2B5EF4-FFF2-40B4-BE49-F238E27FC236}">
                <a16:creationId xmlns:a16="http://schemas.microsoft.com/office/drawing/2014/main" id="{4632BA30-E771-421F-8FF4-90551354C708}"/>
              </a:ext>
            </a:extLst>
          </p:cNvPr>
          <p:cNvSpPr txBox="1"/>
          <p:nvPr/>
        </p:nvSpPr>
        <p:spPr>
          <a:xfrm>
            <a:off x="8801100" y="3810000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latin typeface="Museo Sans Rounded 300" panose="02000000000000000000" pitchFamily="50" charset="0"/>
              </a:rPr>
              <a:t>Halvparten av aksjene med størst positiv endring i 2021 er aksjer som ble førstegangs-notert i løpet av året.</a:t>
            </a:r>
          </a:p>
        </p:txBody>
      </p:sp>
    </p:spTree>
    <p:extLst>
      <p:ext uri="{BB962C8B-B14F-4D97-AF65-F5344CB8AC3E}">
        <p14:creationId xmlns:p14="http://schemas.microsoft.com/office/powerpoint/2010/main" val="105586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D6F155-A9CB-4172-9215-D999E27E1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Antall aksjonærer i årets 68 ny-noteringer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77607CD-DE39-4C29-8ED0-48C377B3F2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862307"/>
              </p:ext>
            </p:extLst>
          </p:nvPr>
        </p:nvGraphicFramePr>
        <p:xfrm>
          <a:off x="323850" y="967581"/>
          <a:ext cx="11715750" cy="4922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kstSylinder 3">
            <a:extLst>
              <a:ext uri="{FF2B5EF4-FFF2-40B4-BE49-F238E27FC236}">
                <a16:creationId xmlns:a16="http://schemas.microsoft.com/office/drawing/2014/main" id="{9A3E5026-60B8-4710-A2B5-3E5AB4E576BD}"/>
              </a:ext>
            </a:extLst>
          </p:cNvPr>
          <p:cNvSpPr txBox="1"/>
          <p:nvPr/>
        </p:nvSpPr>
        <p:spPr>
          <a:xfrm>
            <a:off x="422365" y="6355931"/>
            <a:ext cx="978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Museo Sans Rounded 300" panose="02000000000000000000" pitchFamily="50" charset="0"/>
              </a:rPr>
              <a:t>Data: Euronext Securities Oslo og Oslo Børs , per 30/12/2021     Grafikk: Stiftelsen AksjeNorge</a:t>
            </a:r>
          </a:p>
        </p:txBody>
      </p:sp>
    </p:spTree>
    <p:extLst>
      <p:ext uri="{BB962C8B-B14F-4D97-AF65-F5344CB8AC3E}">
        <p14:creationId xmlns:p14="http://schemas.microsoft.com/office/powerpoint/2010/main" val="3215185103"/>
      </p:ext>
    </p:extLst>
  </p:cSld>
  <p:clrMapOvr>
    <a:masterClrMapping/>
  </p:clrMapOvr>
</p:sld>
</file>

<file path=ppt/theme/theme1.xml><?xml version="1.0" encoding="utf-8"?>
<a:theme xmlns:a="http://schemas.openxmlformats.org/drawingml/2006/main" name="2_Blank">
  <a:themeElements>
    <a:clrScheme name="AksjeNorge">
      <a:dk1>
        <a:sysClr val="windowText" lastClr="000000"/>
      </a:dk1>
      <a:lt1>
        <a:srgbClr val="FFFFFF"/>
      </a:lt1>
      <a:dk2>
        <a:srgbClr val="003B5C"/>
      </a:dk2>
      <a:lt2>
        <a:srgbClr val="D45D00"/>
      </a:lt2>
      <a:accent1>
        <a:srgbClr val="4F868E"/>
      </a:accent1>
      <a:accent2>
        <a:srgbClr val="A0D1CA"/>
      </a:accent2>
      <a:accent3>
        <a:srgbClr val="F2A900"/>
      </a:accent3>
      <a:accent4>
        <a:srgbClr val="99D6EA"/>
      </a:accent4>
      <a:accent5>
        <a:srgbClr val="768692"/>
      </a:accent5>
      <a:accent6>
        <a:srgbClr val="8080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Blank">
  <a:themeElements>
    <a:clrScheme name="AksjeNorge">
      <a:dk1>
        <a:sysClr val="windowText" lastClr="000000"/>
      </a:dk1>
      <a:lt1>
        <a:srgbClr val="FFFFFF"/>
      </a:lt1>
      <a:dk2>
        <a:srgbClr val="003B5C"/>
      </a:dk2>
      <a:lt2>
        <a:srgbClr val="D45D00"/>
      </a:lt2>
      <a:accent1>
        <a:srgbClr val="4F868E"/>
      </a:accent1>
      <a:accent2>
        <a:srgbClr val="A0D1CA"/>
      </a:accent2>
      <a:accent3>
        <a:srgbClr val="F2A900"/>
      </a:accent3>
      <a:accent4>
        <a:srgbClr val="99D6EA"/>
      </a:accent4>
      <a:accent5>
        <a:srgbClr val="768692"/>
      </a:accent5>
      <a:accent6>
        <a:srgbClr val="8080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28482</TotalTime>
  <Words>1796</Words>
  <Application>Microsoft Office PowerPoint</Application>
  <PresentationFormat>Widescreen</PresentationFormat>
  <Paragraphs>153</Paragraphs>
  <Slides>24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24</vt:i4>
      </vt:variant>
    </vt:vector>
  </HeadingPairs>
  <TitlesOfParts>
    <vt:vector size="32" baseType="lpstr">
      <vt:lpstr>Arial</vt:lpstr>
      <vt:lpstr>Calibri</vt:lpstr>
      <vt:lpstr>Museo Sans Rounded 100</vt:lpstr>
      <vt:lpstr>Museo Sans Rounded 300</vt:lpstr>
      <vt:lpstr>Museo Sans Rounded 500</vt:lpstr>
      <vt:lpstr>Museo Sans Rounded 700</vt:lpstr>
      <vt:lpstr>2_Blank</vt:lpstr>
      <vt:lpstr>3_Blank</vt:lpstr>
      <vt:lpstr>PowerPoint-presentasjon</vt:lpstr>
      <vt:lpstr>2021 oppsummert</vt:lpstr>
      <vt:lpstr>Rekordmange eier for rekord mye (dette er 5.kvartal på rad med økning siden «pandemikrakket» i feb/mars 2020)</vt:lpstr>
      <vt:lpstr>PowerPoint-presentasjon</vt:lpstr>
      <vt:lpstr>Antall aksjonærer, kvartalsvis endring siste 2 år</vt:lpstr>
      <vt:lpstr>Antall privatpersoner som eier aksjer og egenkapitalbevis På Oslo Børs, Euronext Expand og Euronext Growth. Privatpersoner med beholdning på VPS- konto (inkluderer aksjesparekonto)</vt:lpstr>
      <vt:lpstr>Topp 15 aksjer med flest private aksjonærer Viser i synkende rekkefølge. Antall aksjonærer i hele tall. Beholdning på VPS-konto.</vt:lpstr>
      <vt:lpstr>Aksjene med flest nye aksjonærer i 2021 Viser antall NYE aksjonærer (endringen). Oransje søyler betyr at aksjene ble notert i 2021.</vt:lpstr>
      <vt:lpstr>Antall aksjonærer i årets 68 ny-noteringer</vt:lpstr>
      <vt:lpstr>De nye aksjonærene i hvert kvartal</vt:lpstr>
      <vt:lpstr>Gjennomsnittlig aksjeformue fordelt på alder, under og over 40 år I snitt eier nordmenn aksjer for kr 320.000, men det er store forskjeller i de ulike aldersgruppene</vt:lpstr>
      <vt:lpstr>Utviklingen i 4. kvartal 2021</vt:lpstr>
      <vt:lpstr>Aksjene størst frafall i antall aksjonærer i 2021 Viser netto endring i antall aksjonærer på ett år. </vt:lpstr>
      <vt:lpstr>Aksjene med flest nye aksjonærer i 4. kvartal Viser antall NYE aksjonærer (endringen). Oransje søyler betyr at aksjene ble notert i 2021.</vt:lpstr>
      <vt:lpstr>Aksjene med størst frafall i antall aksjonærer i 4. kvartal Viser endringen i antall fra 3. kvartal. </vt:lpstr>
      <vt:lpstr>Aksjene med størst frafall i antall aksjonærer i 4. kvartal Viser endringen i antall fra 3. kvartal. </vt:lpstr>
      <vt:lpstr>Fortsatt mest vanlig å kun investere på hovedlisten Aksjene på Euronext Growth utgjør mer enn en tredjedel av alle aksjene på børsen.  Det er dermed naturlig at stadig mer kapital investeres også i disse aksjene.</vt:lpstr>
      <vt:lpstr>Rekordmange selskaper notert på børsen: 343</vt:lpstr>
      <vt:lpstr>PowerPoint-presentasjon</vt:lpstr>
      <vt:lpstr>Årets de-listinger 2021</vt:lpstr>
      <vt:lpstr>Månedlig avkastning Oslo Børs</vt:lpstr>
      <vt:lpstr>1 minutt på børsen gjennomsnittlige tall innenfor Oslo Børs åpningstid på hverdager 09:00 – 16:30</vt:lpstr>
      <vt:lpstr>AksjeNorge i korte trekk</vt:lpstr>
      <vt:lpstr>Kontakt oss gjerne!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Kristin Skaug</dc:creator>
  <cp:lastModifiedBy>Kristin Skaug</cp:lastModifiedBy>
  <cp:revision>26</cp:revision>
  <cp:lastPrinted>2021-09-28T14:25:24Z</cp:lastPrinted>
  <dcterms:created xsi:type="dcterms:W3CDTF">2021-06-22T06:06:30Z</dcterms:created>
  <dcterms:modified xsi:type="dcterms:W3CDTF">2022-01-06T22:20:02Z</dcterms:modified>
</cp:coreProperties>
</file>